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2" r:id="rId2"/>
    <p:sldId id="286" r:id="rId3"/>
    <p:sldId id="314" r:id="rId4"/>
    <p:sldId id="315" r:id="rId5"/>
    <p:sldId id="316" r:id="rId6"/>
    <p:sldId id="317" r:id="rId7"/>
    <p:sldId id="318" r:id="rId8"/>
    <p:sldId id="319" r:id="rId9"/>
    <p:sldId id="320" r:id="rId10"/>
    <p:sldId id="349" r:id="rId11"/>
    <p:sldId id="321" r:id="rId12"/>
    <p:sldId id="322" r:id="rId13"/>
    <p:sldId id="323" r:id="rId14"/>
    <p:sldId id="324" r:id="rId15"/>
    <p:sldId id="325" r:id="rId16"/>
    <p:sldId id="326" r:id="rId17"/>
    <p:sldId id="327" r:id="rId18"/>
    <p:sldId id="328" r:id="rId19"/>
    <p:sldId id="329" r:id="rId20"/>
    <p:sldId id="330" r:id="rId21"/>
    <p:sldId id="334" r:id="rId22"/>
    <p:sldId id="332" r:id="rId23"/>
    <p:sldId id="335" r:id="rId24"/>
    <p:sldId id="336" r:id="rId25"/>
    <p:sldId id="331" r:id="rId26"/>
    <p:sldId id="337" r:id="rId27"/>
    <p:sldId id="338" r:id="rId28"/>
    <p:sldId id="339" r:id="rId29"/>
    <p:sldId id="340" r:id="rId30"/>
    <p:sldId id="341" r:id="rId31"/>
    <p:sldId id="342" r:id="rId32"/>
    <p:sldId id="343" r:id="rId33"/>
    <p:sldId id="344" r:id="rId34"/>
    <p:sldId id="345" r:id="rId35"/>
    <p:sldId id="347" r:id="rId36"/>
    <p:sldId id="34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33"/>
    <a:srgbClr val="000000"/>
    <a:srgbClr val="00D600"/>
    <a:srgbClr val="CC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6" autoAdjust="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9AC4-AAAF-4E2F-8BFB-9BD6DDA71727}" type="datetimeFigureOut">
              <a:rPr lang="fr-FR" smtClean="0"/>
              <a:t>11/11/2018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ACF8B-0526-4750-80B9-A34D6D683620}" type="slidenum">
              <a:rPr lang="fr-FR" smtClean="0"/>
              <a:t>‹N°›</a:t>
            </a:fld>
            <a:endParaRPr lang="fr-FR" dirty="0"/>
          </a:p>
        </p:txBody>
      </p:sp>
    </p:spTree>
    <p:extLst>
      <p:ext uri="{BB962C8B-B14F-4D97-AF65-F5344CB8AC3E}">
        <p14:creationId xmlns:p14="http://schemas.microsoft.com/office/powerpoint/2010/main" val="103768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23"/>
            <a:ext cx="7772400" cy="1470026"/>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A3318649-8F48-4E7C-9270-D4B8D103C875}" type="datetime1">
              <a:rPr lang="fr-FR" smtClean="0"/>
              <a:t>11/11/2018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5CC2D99-DBCE-4DF6-9AD5-75911D2A0338}" type="slidenum">
              <a:t>‹N°›</a:t>
            </a:fld>
            <a:endParaRPr lang="fr-FR" dirty="0"/>
          </a:p>
        </p:txBody>
      </p:sp>
    </p:spTree>
    <p:extLst>
      <p:ext uri="{BB962C8B-B14F-4D97-AF65-F5344CB8AC3E}">
        <p14:creationId xmlns:p14="http://schemas.microsoft.com/office/powerpoint/2010/main" val="7427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916DB5F-1686-485E-B7F4-D58F34D4A41C}" type="datetime1">
              <a:rPr lang="fr-FR" smtClean="0"/>
              <a:t>11/11/2018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D4C105EA-6EBD-4D8A-84BA-CBA72B537C2A}" type="slidenum">
              <a:t>‹N°›</a:t>
            </a:fld>
            <a:endParaRPr lang="fr-FR" dirty="0"/>
          </a:p>
        </p:txBody>
      </p:sp>
    </p:spTree>
    <p:extLst>
      <p:ext uri="{BB962C8B-B14F-4D97-AF65-F5344CB8AC3E}">
        <p14:creationId xmlns:p14="http://schemas.microsoft.com/office/powerpoint/2010/main" val="125920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8570334-D458-4AC0-9471-BB7C6B655721}" type="datetime1">
              <a:rPr lang="fr-FR" smtClean="0"/>
              <a:t>11/11/2018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AA24D32-80B1-4056-AB00-B34E05B7E1EB}" type="slidenum">
              <a:t>‹N°›</a:t>
            </a:fld>
            <a:endParaRPr lang="fr-FR" dirty="0"/>
          </a:p>
        </p:txBody>
      </p:sp>
    </p:spTree>
    <p:extLst>
      <p:ext uri="{BB962C8B-B14F-4D97-AF65-F5344CB8AC3E}">
        <p14:creationId xmlns:p14="http://schemas.microsoft.com/office/powerpoint/2010/main" val="175975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2623C21-762E-45D7-AE62-F6ED84268A18}" type="datetime1">
              <a:rPr lang="fr-FR" smtClean="0"/>
              <a:t>11/11/2018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F2EFEFE2-2224-44A4-A922-1FD17FD1A56C}" type="slidenum">
              <a:t>‹N°›</a:t>
            </a:fld>
            <a:endParaRPr lang="fr-FR" dirty="0"/>
          </a:p>
        </p:txBody>
      </p:sp>
    </p:spTree>
    <p:extLst>
      <p:ext uri="{BB962C8B-B14F-4D97-AF65-F5344CB8AC3E}">
        <p14:creationId xmlns:p14="http://schemas.microsoft.com/office/powerpoint/2010/main" val="190039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Modifiez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9D3D4BC2-58E5-4F96-B343-D6FDC352EF85}" type="datetime1">
              <a:rPr lang="fr-FR" smtClean="0"/>
              <a:t>11/11/2018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27D0770-F5B5-4D02-B8C8-8749C995B55A}" type="slidenum">
              <a:t>‹N°›</a:t>
            </a:fld>
            <a:endParaRPr lang="fr-FR" dirty="0"/>
          </a:p>
        </p:txBody>
      </p:sp>
    </p:spTree>
    <p:extLst>
      <p:ext uri="{BB962C8B-B14F-4D97-AF65-F5344CB8AC3E}">
        <p14:creationId xmlns:p14="http://schemas.microsoft.com/office/powerpoint/2010/main" val="28916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0830F2B4-C791-42C3-8619-6865A3B1AFEC}" type="datetime1">
              <a:rPr lang="fr-FR" smtClean="0"/>
              <a:t>11/11/2018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D6060C0-2429-4581-9319-E2FCAE4C71E0}" type="slidenum">
              <a:t>‹N°›</a:t>
            </a:fld>
            <a:endParaRPr lang="fr-FR" dirty="0"/>
          </a:p>
        </p:txBody>
      </p:sp>
    </p:spTree>
    <p:extLst>
      <p:ext uri="{BB962C8B-B14F-4D97-AF65-F5344CB8AC3E}">
        <p14:creationId xmlns:p14="http://schemas.microsoft.com/office/powerpoint/2010/main" val="83950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7FCFDC25-D1DB-43B3-A748-1C3D2CA5785E}" type="datetime1">
              <a:rPr lang="fr-FR" smtClean="0"/>
              <a:t>11/11/2018</a:t>
            </a:fld>
            <a:endParaRPr lang="fr-FR" dirty="0"/>
          </a:p>
        </p:txBody>
      </p:sp>
      <p:sp>
        <p:nvSpPr>
          <p:cNvPr id="8" name="Espace réservé du pied de page 7"/>
          <p:cNvSpPr txBox="1">
            <a:spLocks noGrp="1"/>
          </p:cNvSpPr>
          <p:nvPr>
            <p:ph type="ftr" sz="quarter" idx="9"/>
          </p:nvPr>
        </p:nvSpPr>
        <p:spPr/>
        <p:txBody>
          <a:bodyPr/>
          <a:lstStyle>
            <a:lvl1pPr>
              <a:defRPr/>
            </a:lvl1pPr>
          </a:lstStyle>
          <a:p>
            <a:pPr lvl="0"/>
            <a:endParaRPr lang="fr-FR" dirty="0"/>
          </a:p>
        </p:txBody>
      </p:sp>
      <p:sp>
        <p:nvSpPr>
          <p:cNvPr id="9" name="Espace réservé du numéro de diapositive 8"/>
          <p:cNvSpPr txBox="1">
            <a:spLocks noGrp="1"/>
          </p:cNvSpPr>
          <p:nvPr>
            <p:ph type="sldNum" sz="quarter" idx="8"/>
          </p:nvPr>
        </p:nvSpPr>
        <p:spPr/>
        <p:txBody>
          <a:bodyPr/>
          <a:lstStyle>
            <a:lvl1pPr>
              <a:defRPr/>
            </a:lvl1pPr>
          </a:lstStyle>
          <a:p>
            <a:pPr lvl="0"/>
            <a:fld id="{00AF971B-1AC2-4525-AA17-352923267FCE}" type="slidenum">
              <a:t>‹N°›</a:t>
            </a:fld>
            <a:endParaRPr lang="fr-FR" dirty="0"/>
          </a:p>
        </p:txBody>
      </p:sp>
    </p:spTree>
    <p:extLst>
      <p:ext uri="{BB962C8B-B14F-4D97-AF65-F5344CB8AC3E}">
        <p14:creationId xmlns:p14="http://schemas.microsoft.com/office/powerpoint/2010/main" val="194249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251F26D1-3147-4C1D-BD28-5432A0662817}" type="datetime1">
              <a:rPr lang="fr-FR" smtClean="0"/>
              <a:t>11/11/2018</a:t>
            </a:fld>
            <a:endParaRPr lang="fr-FR" dirty="0"/>
          </a:p>
        </p:txBody>
      </p:sp>
      <p:sp>
        <p:nvSpPr>
          <p:cNvPr id="4" name="Espace réservé du pied de page 3"/>
          <p:cNvSpPr txBox="1">
            <a:spLocks noGrp="1"/>
          </p:cNvSpPr>
          <p:nvPr>
            <p:ph type="ftr" sz="quarter" idx="9"/>
          </p:nvPr>
        </p:nvSpPr>
        <p:spPr/>
        <p:txBody>
          <a:bodyPr/>
          <a:lstStyle>
            <a:lvl1pPr>
              <a:defRPr/>
            </a:lvl1pPr>
          </a:lstStyle>
          <a:p>
            <a:pPr lvl="0"/>
            <a:endParaRPr lang="fr-FR" dirty="0"/>
          </a:p>
        </p:txBody>
      </p:sp>
      <p:sp>
        <p:nvSpPr>
          <p:cNvPr id="5" name="Espace réservé du numéro de diapositive 4"/>
          <p:cNvSpPr txBox="1">
            <a:spLocks noGrp="1"/>
          </p:cNvSpPr>
          <p:nvPr>
            <p:ph type="sldNum" sz="quarter" idx="8"/>
          </p:nvPr>
        </p:nvSpPr>
        <p:spPr/>
        <p:txBody>
          <a:bodyPr/>
          <a:lstStyle>
            <a:lvl1pPr>
              <a:defRPr/>
            </a:lvl1pPr>
          </a:lstStyle>
          <a:p>
            <a:pPr lvl="0"/>
            <a:fld id="{3EA6CF1A-0B59-4441-A9C2-E604DC9AE918}" type="slidenum">
              <a:t>‹N°›</a:t>
            </a:fld>
            <a:endParaRPr lang="fr-FR" dirty="0"/>
          </a:p>
        </p:txBody>
      </p:sp>
    </p:spTree>
    <p:extLst>
      <p:ext uri="{BB962C8B-B14F-4D97-AF65-F5344CB8AC3E}">
        <p14:creationId xmlns:p14="http://schemas.microsoft.com/office/powerpoint/2010/main" val="135825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20911587-E248-4440-AFDD-490ED783715A}" type="datetime1">
              <a:rPr lang="fr-FR" smtClean="0"/>
              <a:t>11/11/2018</a:t>
            </a:fld>
            <a:endParaRPr lang="fr-FR" dirty="0"/>
          </a:p>
        </p:txBody>
      </p:sp>
      <p:sp>
        <p:nvSpPr>
          <p:cNvPr id="3" name="Espace réservé du pied de page 2"/>
          <p:cNvSpPr txBox="1">
            <a:spLocks noGrp="1"/>
          </p:cNvSpPr>
          <p:nvPr>
            <p:ph type="ftr" sz="quarter" idx="9"/>
          </p:nvPr>
        </p:nvSpPr>
        <p:spPr/>
        <p:txBody>
          <a:bodyPr/>
          <a:lstStyle>
            <a:lvl1pPr>
              <a:defRPr/>
            </a:lvl1pPr>
          </a:lstStyle>
          <a:p>
            <a:pPr lvl="0"/>
            <a:endParaRPr lang="fr-FR" dirty="0"/>
          </a:p>
        </p:txBody>
      </p:sp>
      <p:sp>
        <p:nvSpPr>
          <p:cNvPr id="4" name="Espace réservé du numéro de diapositive 3"/>
          <p:cNvSpPr txBox="1">
            <a:spLocks noGrp="1"/>
          </p:cNvSpPr>
          <p:nvPr>
            <p:ph type="sldNum" sz="quarter" idx="8"/>
          </p:nvPr>
        </p:nvSpPr>
        <p:spPr/>
        <p:txBody>
          <a:bodyPr/>
          <a:lstStyle>
            <a:lvl1pPr>
              <a:defRPr/>
            </a:lvl1pPr>
          </a:lstStyle>
          <a:p>
            <a:pPr lvl="0"/>
            <a:fld id="{345D61E4-FC1E-43BF-A166-6E6F919F6904}" type="slidenum">
              <a:t>‹N°›</a:t>
            </a:fld>
            <a:endParaRPr lang="fr-FR" dirty="0"/>
          </a:p>
        </p:txBody>
      </p:sp>
    </p:spTree>
    <p:extLst>
      <p:ext uri="{BB962C8B-B14F-4D97-AF65-F5344CB8AC3E}">
        <p14:creationId xmlns:p14="http://schemas.microsoft.com/office/powerpoint/2010/main" val="301975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7B90181-4889-425E-8E6D-C1FE530BB76F}" type="datetime1">
              <a:rPr lang="fr-FR" smtClean="0"/>
              <a:t>11/11/2018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9A96301-AFD2-4A86-9D38-EB4153863E7C}" type="slidenum">
              <a:t>‹N°›</a:t>
            </a:fld>
            <a:endParaRPr lang="fr-FR" dirty="0"/>
          </a:p>
        </p:txBody>
      </p:sp>
    </p:spTree>
    <p:extLst>
      <p:ext uri="{BB962C8B-B14F-4D97-AF65-F5344CB8AC3E}">
        <p14:creationId xmlns:p14="http://schemas.microsoft.com/office/powerpoint/2010/main" val="273640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dirty="0"/>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91805F58-B040-47BE-AF7C-74B7A4202C91}" type="datetime1">
              <a:rPr lang="fr-FR" smtClean="0"/>
              <a:t>11/11/2018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BB4A0248-D1E3-4539-9C61-724BA910F80C}" type="slidenum">
              <a:t>‹N°›</a:t>
            </a:fld>
            <a:endParaRPr lang="fr-FR" dirty="0"/>
          </a:p>
        </p:txBody>
      </p:sp>
    </p:spTree>
    <p:extLst>
      <p:ext uri="{BB962C8B-B14F-4D97-AF65-F5344CB8AC3E}">
        <p14:creationId xmlns:p14="http://schemas.microsoft.com/office/powerpoint/2010/main" val="16239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A72B474-CEAA-4576-A6A4-9117850D4D5E}" type="datetime1">
              <a:rPr lang="fr-FR" smtClean="0"/>
              <a:t>11/11/2018</a:t>
            </a:fld>
            <a:endParaRPr lang="fr-FR" dirty="0"/>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dirty="0"/>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B1EA9958-77E6-461B-9AE4-63D4F74676DE}" type="slidenum">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5" Type="http://schemas.openxmlformats.org/officeDocument/2006/relationships/image" Target="../media/image7.png"/><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6.jpe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7.xml"/><Relationship Id="rId5" Type="http://schemas.openxmlformats.org/officeDocument/2006/relationships/slide" Target="slide7.xml"/><Relationship Id="rId10" Type="http://schemas.openxmlformats.org/officeDocument/2006/relationships/slide" Target="slide31.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5.xml"/><Relationship Id="rId3" Type="http://schemas.openxmlformats.org/officeDocument/2006/relationships/image" Target="../media/image6.jpeg"/><Relationship Id="rId7" Type="http://schemas.openxmlformats.org/officeDocument/2006/relationships/slide" Target="slide4.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image" Target="../media/image8.png"/><Relationship Id="rId15" Type="http://schemas.openxmlformats.org/officeDocument/2006/relationships/slide" Target="slide17.xml"/><Relationship Id="rId10" Type="http://schemas.openxmlformats.org/officeDocument/2006/relationships/slide" Target="slide26.xml"/><Relationship Id="rId4" Type="http://schemas.openxmlformats.org/officeDocument/2006/relationships/image" Target="../media/image3.emf"/><Relationship Id="rId9" Type="http://schemas.openxmlformats.org/officeDocument/2006/relationships/slide" Target="slide7.xml"/><Relationship Id="rId14"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5.xml"/><Relationship Id="rId3" Type="http://schemas.openxmlformats.org/officeDocument/2006/relationships/image" Target="../media/image6.jpeg"/><Relationship Id="rId7" Type="http://schemas.openxmlformats.org/officeDocument/2006/relationships/slide" Target="slide4.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image" Target="../media/image9.png"/><Relationship Id="rId15" Type="http://schemas.openxmlformats.org/officeDocument/2006/relationships/slide" Target="slide17.xml"/><Relationship Id="rId10" Type="http://schemas.openxmlformats.org/officeDocument/2006/relationships/slide" Target="slide26.xml"/><Relationship Id="rId4" Type="http://schemas.openxmlformats.org/officeDocument/2006/relationships/image" Target="../media/image3.emf"/><Relationship Id="rId9" Type="http://schemas.openxmlformats.org/officeDocument/2006/relationships/slide" Target="slide7.xml"/><Relationship Id="rId1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6.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1"/>
          <p:cNvSpPr/>
          <p:nvPr/>
        </p:nvSpPr>
        <p:spPr>
          <a:xfrm>
            <a:off x="2771800" y="37"/>
            <a:ext cx="6372200" cy="162876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3" name="Rectangle 61"/>
          <p:cNvSpPr/>
          <p:nvPr/>
        </p:nvSpPr>
        <p:spPr>
          <a:xfrm>
            <a:off x="-39428"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1" name="ZoneTexte 79"/>
          <p:cNvSpPr txBox="1"/>
          <p:nvPr/>
        </p:nvSpPr>
        <p:spPr>
          <a:xfrm>
            <a:off x="2270" y="2204864"/>
            <a:ext cx="2727832" cy="2108269"/>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buNone/>
              <a:tabLst/>
              <a:defRPr sz="1800" b="0" i="0" u="none" strike="noStrike" kern="0" cap="none" spc="0" baseline="0">
                <a:solidFill>
                  <a:srgbClr val="000000"/>
                </a:solidFill>
                <a:uFillTx/>
              </a:defRPr>
            </a:pPr>
            <a:r>
              <a:rPr lang="fr-FR" sz="1400" b="1" i="0" u="sng" strike="noStrike" kern="1200" cap="none" spc="0" baseline="0" dirty="0" smtClean="0">
                <a:uFillTx/>
                <a:latin typeface="Arial" panose="020B0604020202020204" pitchFamily="34" charset="0"/>
                <a:cs typeface="Arial" panose="020B0604020202020204" pitchFamily="34" charset="0"/>
              </a:rPr>
              <a:t>AUTEURS</a:t>
            </a:r>
            <a:r>
              <a:rPr lang="fr-FR" sz="1400" b="1" i="0" u="sng" strike="noStrike" kern="1200" cap="none" spc="0" dirty="0" smtClean="0">
                <a:uFillTx/>
                <a:latin typeface="Arial" panose="020B0604020202020204" pitchFamily="34" charset="0"/>
                <a:cs typeface="Arial" panose="020B0604020202020204" pitchFamily="34" charset="0"/>
              </a:rPr>
              <a:t> :</a:t>
            </a:r>
            <a:r>
              <a:rPr lang="fr-FR" sz="1400" b="1" i="0" u="none" strike="noStrike" kern="1200" cap="none" spc="0" dirty="0" smtClean="0">
                <a:uFillTx/>
                <a:latin typeface="Arial" panose="020B0604020202020204" pitchFamily="34" charset="0"/>
                <a:cs typeface="Arial" panose="020B0604020202020204" pitchFamily="34" charset="0"/>
              </a:rPr>
              <a:t> </a:t>
            </a:r>
          </a:p>
          <a:p>
            <a:pPr marL="177800" marR="0" lvl="0" indent="-177800" algn="ctr" defTabSz="914400" rtl="0" fontAlgn="auto" hangingPunct="1">
              <a:buNone/>
              <a:tabLst/>
              <a:defRPr sz="1800" b="0" i="0" u="none" strike="noStrike" kern="0" cap="none" spc="0" baseline="0">
                <a:solidFill>
                  <a:srgbClr val="000000"/>
                </a:solidFill>
                <a:uFillTx/>
              </a:defRPr>
            </a:pPr>
            <a:endParaRPr lang="fr-FR" sz="1400" baseline="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Jean-Pierre </a:t>
            </a:r>
            <a:r>
              <a:rPr lang="fr-FR" sz="1400" b="1" dirty="0">
                <a:latin typeface="Arial" panose="020B0604020202020204" pitchFamily="34" charset="0"/>
                <a:cs typeface="Arial" panose="020B0604020202020204" pitchFamily="34" charset="0"/>
              </a:rPr>
              <a:t>Collignon</a:t>
            </a:r>
            <a:r>
              <a:rPr lang="fr-FR" sz="1400" dirty="0">
                <a:latin typeface="Arial" panose="020B0604020202020204" pitchFamily="34" charset="0"/>
                <a:cs typeface="Arial" panose="020B0604020202020204" pitchFamily="34" charset="0"/>
              </a:rPr>
              <a:t>, Inspecteur Général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Claude </a:t>
            </a:r>
            <a:r>
              <a:rPr lang="fr-FR" sz="1400" b="1" dirty="0">
                <a:latin typeface="Arial" panose="020B0604020202020204" pitchFamily="34" charset="0"/>
                <a:cs typeface="Arial" panose="020B0604020202020204" pitchFamily="34" charset="0"/>
              </a:rPr>
              <a:t>Pojolat</a:t>
            </a:r>
            <a:r>
              <a:rPr lang="fr-FR" sz="1400" dirty="0">
                <a:latin typeface="Arial" panose="020B0604020202020204" pitchFamily="34" charset="0"/>
                <a:cs typeface="Arial" panose="020B0604020202020204" pitchFamily="34" charset="0"/>
              </a:rPr>
              <a:t>, Inspecteur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Évelyne </a:t>
            </a:r>
            <a:r>
              <a:rPr lang="fr-FR" sz="1400" b="1" dirty="0" err="1" smtClean="0">
                <a:latin typeface="Arial" panose="020B0604020202020204" pitchFamily="34" charset="0"/>
                <a:cs typeface="Arial" panose="020B0604020202020204" pitchFamily="34" charset="0"/>
              </a:rPr>
              <a:t>Tisma</a:t>
            </a:r>
            <a:r>
              <a:rPr lang="fr-FR" sz="1400" dirty="0" smtClean="0">
                <a:latin typeface="Arial" panose="020B0604020202020204" pitchFamily="34" charset="0"/>
                <a:cs typeface="Arial" panose="020B0604020202020204" pitchFamily="34" charset="0"/>
              </a:rPr>
              <a:t>, </a:t>
            </a:r>
          </a:p>
          <a:p>
            <a:pPr marL="177800"/>
            <a:r>
              <a:rPr lang="fr-FR" sz="1400" dirty="0" smtClean="0">
                <a:latin typeface="Arial" panose="020B0604020202020204" pitchFamily="34" charset="0"/>
                <a:cs typeface="Arial" panose="020B0604020202020204" pitchFamily="34" charset="0"/>
              </a:rPr>
              <a:t>DGESCO</a:t>
            </a:r>
          </a:p>
          <a:p>
            <a:pPr marL="177800"/>
            <a:endParaRPr lang="fr-FR" sz="500" i="1" dirty="0" smtClean="0">
              <a:latin typeface="Arial" panose="020B0604020202020204" pitchFamily="34" charset="0"/>
              <a:cs typeface="Arial" panose="020B0604020202020204" pitchFamily="34" charset="0"/>
            </a:endParaRPr>
          </a:p>
        </p:txBody>
      </p:sp>
      <p:sp>
        <p:nvSpPr>
          <p:cNvPr id="33" name="Titre 1"/>
          <p:cNvSpPr txBox="1"/>
          <p:nvPr/>
        </p:nvSpPr>
        <p:spPr>
          <a:xfrm>
            <a:off x="4632041" y="6432044"/>
            <a:ext cx="2660934" cy="381332"/>
          </a:xfrm>
          <a:prstGeom prst="rect">
            <a:avLst/>
          </a:prstGeom>
          <a:noFill/>
          <a:ln>
            <a:noFill/>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i="1" kern="0" dirty="0" smtClean="0">
                <a:latin typeface="Arial" panose="020B0604020202020204" pitchFamily="34" charset="0"/>
                <a:cs typeface="Arial" panose="020B0604020202020204" pitchFamily="34" charset="0"/>
              </a:rPr>
              <a:t>Version du 23 mai 2018</a:t>
            </a:r>
            <a:endParaRPr lang="fr-FR" sz="1600" i="1" u="none" strike="noStrike" kern="1200" cap="none" spc="0" baseline="0" dirty="0">
              <a:uFillTx/>
              <a:latin typeface="Arial" panose="020B0604020202020204" pitchFamily="34" charset="0"/>
              <a:cs typeface="Arial" panose="020B0604020202020204" pitchFamily="34" charset="0"/>
            </a:endParaRPr>
          </a:p>
        </p:txBody>
      </p:sp>
      <p:sp>
        <p:nvSpPr>
          <p:cNvPr id="11" name="ZoneTexte 10"/>
          <p:cNvSpPr txBox="1"/>
          <p:nvPr/>
        </p:nvSpPr>
        <p:spPr>
          <a:xfrm>
            <a:off x="2867909" y="4346605"/>
            <a:ext cx="6120681" cy="2106731"/>
          </a:xfrm>
          <a:prstGeom prst="rect">
            <a:avLst/>
          </a:prstGeom>
          <a:noFill/>
        </p:spPr>
        <p:txBody>
          <a:bodyPr wrap="square" rtlCol="0">
            <a:spAutoFit/>
          </a:bodyPr>
          <a:lstStyle/>
          <a:p>
            <a:pPr algn="ctr">
              <a:lnSpc>
                <a:spcPct val="85000"/>
              </a:lnSpc>
            </a:pPr>
            <a:r>
              <a:rPr lang="fr-FR" sz="5400" b="1" dirty="0" smtClean="0">
                <a:latin typeface="Arial" panose="020B0604020202020204" pitchFamily="34" charset="0"/>
                <a:cs typeface="Arial" panose="020B0604020202020204" pitchFamily="34" charset="0"/>
              </a:rPr>
              <a:t>Repère pour la</a:t>
            </a:r>
          </a:p>
          <a:p>
            <a:pPr algn="ctr">
              <a:lnSpc>
                <a:spcPct val="85000"/>
              </a:lnSpc>
            </a:pPr>
            <a:r>
              <a:rPr lang="fr-FR" sz="5400" b="1" dirty="0" smtClean="0">
                <a:latin typeface="Arial" panose="020B0604020202020204" pitchFamily="34" charset="0"/>
                <a:cs typeface="Arial" panose="020B0604020202020204" pitchFamily="34" charset="0"/>
              </a:rPr>
              <a:t>formation</a:t>
            </a:r>
          </a:p>
          <a:p>
            <a:pPr algn="ctr">
              <a:lnSpc>
                <a:spcPct val="85000"/>
              </a:lnSpc>
            </a:pPr>
            <a:endParaRPr lang="fr-FR" sz="1400" b="1" dirty="0">
              <a:latin typeface="Arial" panose="020B0604020202020204" pitchFamily="34" charset="0"/>
              <a:cs typeface="Arial" panose="020B0604020202020204" pitchFamily="34" charset="0"/>
            </a:endParaRPr>
          </a:p>
          <a:p>
            <a:pPr algn="ctr">
              <a:lnSpc>
                <a:spcPct val="85000"/>
              </a:lnSpc>
            </a:pPr>
            <a:r>
              <a:rPr lang="fr-FR" sz="2800" b="1" dirty="0" smtClean="0">
                <a:latin typeface="Arial" panose="020B0604020202020204" pitchFamily="34" charset="0"/>
                <a:cs typeface="Arial" panose="020B0604020202020204" pitchFamily="34" charset="0"/>
              </a:rPr>
              <a:t>Février 2018</a:t>
            </a:r>
            <a:r>
              <a:rPr lang="fr-FR" sz="3200" b="1" dirty="0" smtClean="0">
                <a:latin typeface="Arial" panose="020B0604020202020204" pitchFamily="34" charset="0"/>
                <a:cs typeface="Arial" panose="020B0604020202020204" pitchFamily="34" charset="0"/>
              </a:rPr>
              <a:t> </a:t>
            </a:r>
            <a:endParaRPr lang="fr-FR" sz="2400" b="1" dirty="0">
              <a:solidFill>
                <a:srgbClr val="FF0000"/>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a:t>
            </a:fld>
            <a:endParaRPr lang="fr-FR" dirty="0">
              <a:solidFill>
                <a:schemeClr val="tx1"/>
              </a:solidFill>
              <a:latin typeface="Arial" panose="020B0604020202020204" pitchFamily="34" charset="0"/>
              <a:cs typeface="Arial" panose="020B0604020202020204" pitchFamily="34" charset="0"/>
            </a:endParaRPr>
          </a:p>
        </p:txBody>
      </p:sp>
      <p:grpSp>
        <p:nvGrpSpPr>
          <p:cNvPr id="17" name="Groupe 16"/>
          <p:cNvGrpSpPr/>
          <p:nvPr/>
        </p:nvGrpSpPr>
        <p:grpSpPr>
          <a:xfrm>
            <a:off x="8079020" y="6550702"/>
            <a:ext cx="957476" cy="190666"/>
            <a:chOff x="3851920" y="5877272"/>
            <a:chExt cx="1539062" cy="432048"/>
          </a:xfrm>
        </p:grpSpPr>
        <p:sp>
          <p:nvSpPr>
            <p:cNvPr id="15" name="Bouton d'action : Précédent 14">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66"/>
          <p:cNvSpPr txBox="1"/>
          <p:nvPr/>
        </p:nvSpPr>
        <p:spPr>
          <a:xfrm>
            <a:off x="3856207" y="332656"/>
            <a:ext cx="5184576" cy="95410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800" b="1" dirty="0"/>
              <a:t>Certificat d'aptitude professionnelle électricien(ne)</a:t>
            </a:r>
            <a:endParaRPr lang="fr-FR" sz="24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19" name="Connecteur droit 18"/>
          <p:cNvCxnSpPr/>
          <p:nvPr/>
        </p:nvCxnSpPr>
        <p:spPr>
          <a:xfrm>
            <a:off x="-39428" y="1628800"/>
            <a:ext cx="9192644"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pic>
        <p:nvPicPr>
          <p:cNvPr id="20" name="Image 19"/>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925903" y="229576"/>
            <a:ext cx="1192213" cy="1213977"/>
          </a:xfrm>
          <a:prstGeom prst="rect">
            <a:avLst/>
          </a:prstGeom>
          <a:ln>
            <a:noFill/>
          </a:ln>
          <a:extLst>
            <a:ext uri="{53640926-AAD7-44D8-BBD7-CCE9431645EC}">
              <a14:shadowObscured xmlns:a14="http://schemas.microsoft.com/office/drawing/2010/main"/>
            </a:ext>
          </a:extLst>
        </p:spPr>
      </p:pic>
      <p:sp>
        <p:nvSpPr>
          <p:cNvPr id="26" name="ZoneTexte 79"/>
          <p:cNvSpPr txBox="1"/>
          <p:nvPr/>
        </p:nvSpPr>
        <p:spPr>
          <a:xfrm>
            <a:off x="827584" y="27781"/>
            <a:ext cx="1911771" cy="141577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DGESCO :</a:t>
            </a:r>
          </a:p>
          <a:p>
            <a:pPr lvl="0" algn="ctr">
              <a:defRPr sz="1800" b="0" i="0" u="none" strike="noStrike" kern="0" cap="none" spc="0" baseline="0">
                <a:solidFill>
                  <a:srgbClr val="000000"/>
                </a:solidFill>
                <a:uFillTx/>
              </a:defRPr>
            </a:pPr>
            <a:r>
              <a:rPr lang="fr-FR" sz="1200" dirty="0">
                <a:latin typeface="Arial" panose="020B0604020202020204" pitchFamily="34" charset="0"/>
                <a:cs typeface="Arial" panose="020B0604020202020204" pitchFamily="34" charset="0"/>
              </a:rPr>
              <a:t>Sous-direction des lycées et de la formation professionnelle tout au long de la </a:t>
            </a:r>
            <a:r>
              <a:rPr lang="fr-FR" sz="1200" dirty="0" smtClean="0">
                <a:latin typeface="Arial" panose="020B0604020202020204" pitchFamily="34" charset="0"/>
                <a:cs typeface="Arial" panose="020B0604020202020204" pitchFamily="34" charset="0"/>
              </a:rPr>
              <a:t>vie</a:t>
            </a:r>
            <a:r>
              <a:rPr lang="fr-FR" sz="1200" dirty="0">
                <a:latin typeface="Arial" panose="020B0604020202020204" pitchFamily="34" charset="0"/>
                <a:cs typeface="Arial" panose="020B0604020202020204" pitchFamily="34" charset="0"/>
              </a:rPr>
              <a:t> </a:t>
            </a:r>
            <a:endParaRPr lang="fr-FR" sz="1200" dirty="0" smtClean="0">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Inspection</a:t>
            </a:r>
            <a:r>
              <a:rPr lang="fr-FR" sz="1200" b="1" i="0" u="none" strike="noStrike" kern="1200" cap="none" spc="0" dirty="0" smtClean="0">
                <a:uFillTx/>
                <a:latin typeface="Arial" panose="020B0604020202020204" pitchFamily="34" charset="0"/>
                <a:cs typeface="Arial" panose="020B0604020202020204" pitchFamily="34" charset="0"/>
              </a:rPr>
              <a:t> Générale de </a:t>
            </a:r>
            <a:r>
              <a:rPr lang="fr-FR" sz="1200" b="1" dirty="0">
                <a:latin typeface="Arial" panose="020B0604020202020204" pitchFamily="34" charset="0"/>
                <a:cs typeface="Arial" panose="020B0604020202020204" pitchFamily="34" charset="0"/>
              </a:rPr>
              <a:t>l’Éducation</a:t>
            </a:r>
            <a:r>
              <a:rPr lang="fr-FR" sz="1200" dirty="0">
                <a:latin typeface="Arial" panose="020B0604020202020204" pitchFamily="34" charset="0"/>
                <a:cs typeface="Arial" panose="020B0604020202020204" pitchFamily="34" charset="0"/>
              </a:rPr>
              <a:t> </a:t>
            </a:r>
            <a:r>
              <a:rPr lang="fr-FR" sz="1200" b="1" i="0" u="none" strike="noStrike" kern="1200" cap="none" spc="0" dirty="0" smtClean="0">
                <a:uFillTx/>
                <a:latin typeface="Arial" panose="020B0604020202020204" pitchFamily="34" charset="0"/>
                <a:cs typeface="Arial" panose="020B0604020202020204" pitchFamily="34" charset="0"/>
              </a:rPr>
              <a:t>Nationale</a:t>
            </a:r>
            <a:endParaRPr lang="fr-FR" sz="1200" b="1" i="0" u="none" strike="noStrike" kern="1200" cap="none" spc="0" baseline="0" dirty="0">
              <a:uFillTx/>
              <a:latin typeface="Arial" panose="020B0604020202020204" pitchFamily="34" charset="0"/>
              <a:cs typeface="Arial" panose="020B0604020202020204" pitchFamily="34" charset="0"/>
            </a:endParaRPr>
          </a:p>
        </p:txBody>
      </p:sp>
      <p:cxnSp>
        <p:nvCxnSpPr>
          <p:cNvPr id="24" name="Connecteur droit 23"/>
          <p:cNvCxnSpPr/>
          <p:nvPr/>
        </p:nvCxnSpPr>
        <p:spPr>
          <a:xfrm flipH="1" flipV="1">
            <a:off x="2730102" y="37"/>
            <a:ext cx="41698" cy="6857963"/>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11523" y="103647"/>
            <a:ext cx="888069" cy="1165113"/>
            <a:chOff x="11523" y="103647"/>
            <a:chExt cx="888069" cy="1165113"/>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Image 24"/>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27" name="Image 26" descr="http://www.cleanthinking.de/wp-content/uploads/2009/11/Smart-Grid-Darstellung.jpg"/>
          <p:cNvPicPr/>
          <p:nvPr/>
        </p:nvPicPr>
        <p:blipFill rotWithShape="1">
          <a:blip r:embed="rId5">
            <a:extLst>
              <a:ext uri="{28A0092B-C50C-407E-A947-70E740481C1C}">
                <a14:useLocalDpi xmlns:a14="http://schemas.microsoft.com/office/drawing/2010/main" val="0"/>
              </a:ext>
            </a:extLst>
          </a:blip>
          <a:srcRect t="7296" b="4721"/>
          <a:stretch/>
        </p:blipFill>
        <p:spPr bwMode="auto">
          <a:xfrm>
            <a:off x="2771800" y="1653475"/>
            <a:ext cx="6372200" cy="2684333"/>
          </a:xfrm>
          <a:prstGeom prst="rect">
            <a:avLst/>
          </a:prstGeom>
          <a:noFill/>
          <a:ln>
            <a:noFill/>
          </a:ln>
          <a:extLst>
            <a:ext uri="{53640926-AAD7-44D8-BBD7-CCE9431645EC}">
              <a14:shadowObscured xmlns:a14="http://schemas.microsoft.com/office/drawing/2010/main"/>
            </a:ext>
          </a:extLst>
        </p:spPr>
      </p:pic>
      <p:sp>
        <p:nvSpPr>
          <p:cNvPr id="28" name="Zone de texte 3"/>
          <p:cNvSpPr txBox="1"/>
          <p:nvPr/>
        </p:nvSpPr>
        <p:spPr>
          <a:xfrm>
            <a:off x="6486207" y="4035003"/>
            <a:ext cx="2694305" cy="278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US" sz="800" b="1" i="1">
                <a:solidFill>
                  <a:srgbClr val="FFFFFF"/>
                </a:solidFill>
                <a:effectLst/>
                <a:latin typeface="Arial Narrow"/>
                <a:ea typeface="Times New Roman"/>
                <a:cs typeface="Arial"/>
              </a:rPr>
              <a:t>E-Energy :©German Federal Ministry of Economics and Energy</a:t>
            </a:r>
            <a:r>
              <a:rPr lang="en-US" sz="800" b="1">
                <a:solidFill>
                  <a:srgbClr val="FFFFFF"/>
                </a:solidFill>
                <a:effectLst/>
                <a:latin typeface="Arial Narrow"/>
                <a:ea typeface="Times New Roman"/>
              </a:rPr>
              <a:t> </a:t>
            </a:r>
            <a:endParaRPr lang="fr-FR" sz="800">
              <a:effectLst/>
              <a:latin typeface="Times New Roman"/>
              <a:ea typeface="Times New Roman"/>
            </a:endParaRPr>
          </a:p>
          <a:p>
            <a:pPr>
              <a:spcAft>
                <a:spcPts val="0"/>
              </a:spcAft>
            </a:pPr>
            <a:r>
              <a:rPr lang="en-US" sz="800" b="1">
                <a:solidFill>
                  <a:srgbClr val="FFFFFF"/>
                </a:solidFill>
                <a:effectLst/>
                <a:latin typeface="Arial Narrow"/>
                <a:ea typeface="Times New Roman"/>
              </a:rPr>
              <a:t> </a:t>
            </a:r>
            <a:endParaRPr lang="fr-FR" sz="800">
              <a:effectLst/>
              <a:latin typeface="Times New Roman"/>
              <a:ea typeface="Times New Roman"/>
            </a:endParaRPr>
          </a:p>
        </p:txBody>
      </p:sp>
    </p:spTree>
    <p:extLst>
      <p:ext uri="{BB962C8B-B14F-4D97-AF65-F5344CB8AC3E}">
        <p14:creationId xmlns:p14="http://schemas.microsoft.com/office/powerpoint/2010/main" val="209611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0000"/>
              </a:lnSpc>
            </a:pPr>
            <a:r>
              <a:rPr lang="fr-FR" sz="1400" b="1" i="1" dirty="0">
                <a:solidFill>
                  <a:srgbClr val="0000CC"/>
                </a:solidFill>
                <a:latin typeface="Arial" panose="020B0604020202020204" pitchFamily="34" charset="0"/>
                <a:cs typeface="Arial" panose="020B0604020202020204" pitchFamily="34" charset="0"/>
              </a:rPr>
              <a:t>Toutes les notions théoriques seront exclusivement appréhendées au travers de situations professionnelles authentiques. Cette démarche consolide </a:t>
            </a:r>
            <a:r>
              <a:rPr lang="fr-FR" sz="1400" b="1" i="1" dirty="0" smtClean="0">
                <a:solidFill>
                  <a:srgbClr val="0000CC"/>
                </a:solidFill>
                <a:latin typeface="Arial" panose="020B0604020202020204" pitchFamily="34" charset="0"/>
                <a:cs typeface="Arial" panose="020B0604020202020204" pitchFamily="34" charset="0"/>
              </a:rPr>
              <a:t>la professionnalisation des apprenants, </a:t>
            </a:r>
            <a:r>
              <a:rPr lang="fr-FR" sz="1400" b="1" i="1" dirty="0">
                <a:solidFill>
                  <a:srgbClr val="0000CC"/>
                </a:solidFill>
                <a:latin typeface="Arial" panose="020B0604020202020204" pitchFamily="34" charset="0"/>
                <a:cs typeface="Arial" panose="020B0604020202020204" pitchFamily="34" charset="0"/>
              </a:rPr>
              <a:t>donne du sens à la formation et renforce les fondamentaux.</a:t>
            </a:r>
            <a:endParaRPr lang="fr-FR" sz="1400" dirty="0">
              <a:solidFill>
                <a:srgbClr val="0000CC"/>
              </a:solidFill>
              <a:latin typeface="Arial" panose="020B0604020202020204" pitchFamily="34" charset="0"/>
              <a:cs typeface="Arial" panose="020B0604020202020204" pitchFamily="34" charset="0"/>
            </a:endParaRPr>
          </a:p>
          <a:p>
            <a:pPr algn="just">
              <a:lnSpc>
                <a:spcPct val="110000"/>
              </a:lnSpc>
            </a:pPr>
            <a:r>
              <a:rPr lang="fr-FR" sz="1400" b="1" i="1" dirty="0">
                <a:solidFill>
                  <a:srgbClr val="0000CC"/>
                </a:solidFill>
                <a:latin typeface="Arial" panose="020B0604020202020204" pitchFamily="34" charset="0"/>
                <a:cs typeface="Arial" panose="020B0604020202020204" pitchFamily="34" charset="0"/>
              </a:rPr>
              <a:t>Chaque enseignant, chaque formateur veillera à développer chaque connaissance au niveau minimum défini dans le référentiel tant sur les aspects fonctionnels et matériels que technologiques et si nécessaire scientifiques.</a:t>
            </a:r>
            <a:r>
              <a:rPr lang="fr-FR" sz="1400" b="1" i="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b="1" dirty="0">
                <a:latin typeface="Arial" panose="020B0604020202020204" pitchFamily="34" charset="0"/>
                <a:cs typeface="Arial" panose="020B0604020202020204" pitchFamily="34" charset="0"/>
              </a:rPr>
              <a:t>Les espaces de formation </a:t>
            </a:r>
            <a:r>
              <a:rPr lang="fr-FR" sz="1400" dirty="0">
                <a:latin typeface="Arial" panose="020B0604020202020204" pitchFamily="34" charset="0"/>
                <a:cs typeface="Arial" panose="020B0604020202020204" pitchFamily="34" charset="0"/>
              </a:rPr>
              <a:t>doivent permettre toutes les activités ciblées par le diplôme. Celles de préparation et de réalisation d’installations électriques de tous les secteurs définis dans le référentiel d’activités professionnelles auront une place importante. </a:t>
            </a:r>
          </a:p>
          <a:p>
            <a:pPr algn="just">
              <a:lnSpc>
                <a:spcPct val="110000"/>
              </a:lnSpc>
            </a:pPr>
            <a:r>
              <a:rPr lang="fr-FR" sz="1400" dirty="0">
                <a:latin typeface="Arial" panose="020B0604020202020204" pitchFamily="34" charset="0"/>
                <a:cs typeface="Arial" panose="020B0604020202020204" pitchFamily="34" charset="0"/>
              </a:rPr>
              <a:t>Mise en service et maintenance ne doivent pas être oubliées, elles se feront sur des installations caractéristiques et « réelles ». Les installations « construites » lors des activités de réalisation par les apprenants peuvent être de bons supports pertinents. </a:t>
            </a:r>
          </a:p>
          <a:p>
            <a:pPr algn="just">
              <a:lnSpc>
                <a:spcPct val="110000"/>
              </a:lnSpc>
            </a:pPr>
            <a:r>
              <a:rPr lang="fr-FR" sz="1400" dirty="0" smtClean="0">
                <a:latin typeface="Arial" panose="020B0604020202020204" pitchFamily="34" charset="0"/>
                <a:cs typeface="Arial" panose="020B0604020202020204" pitchFamily="34" charset="0"/>
              </a:rPr>
              <a:t>L’architecture </a:t>
            </a:r>
            <a:r>
              <a:rPr lang="fr-FR" sz="1400" dirty="0">
                <a:latin typeface="Arial" panose="020B0604020202020204" pitchFamily="34" charset="0"/>
                <a:cs typeface="Arial" panose="020B0604020202020204" pitchFamily="34" charset="0"/>
              </a:rPr>
              <a:t>des espaces de formation nécessaire à la préparation du CAP électricien(ne) est globalement identique à celle retenue pour le bac pro MELEC. Lorsque des sections de CAP et de bac pro (ou de BP) sont présentes dans un même établissement, la mutualisation de tout ou partie des espaces sera étudiée, sera privilégiée.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marquantes(4/5)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45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Tout </a:t>
            </a:r>
            <a:r>
              <a:rPr lang="fr-FR" sz="1400" dirty="0">
                <a:latin typeface="Arial" panose="020B0604020202020204" pitchFamily="34" charset="0"/>
                <a:cs typeface="Arial" panose="020B0604020202020204" pitchFamily="34" charset="0"/>
              </a:rPr>
              <a:t>comme pour le bac pro et le BP, la rénovation du CAP retient le principe</a:t>
            </a:r>
            <a:r>
              <a:rPr lang="fr-FR" sz="1400" b="1" dirty="0">
                <a:latin typeface="Arial" panose="020B0604020202020204" pitchFamily="34" charset="0"/>
                <a:cs typeface="Arial" panose="020B0604020202020204" pitchFamily="34" charset="0"/>
              </a:rPr>
              <a:t> d’un livret de suivi d’acquisition des compétences et d’un portfolio </a:t>
            </a:r>
            <a:r>
              <a:rPr lang="fr-FR" sz="1400" dirty="0">
                <a:latin typeface="Arial" panose="020B0604020202020204" pitchFamily="34" charset="0"/>
                <a:cs typeface="Arial" panose="020B0604020202020204" pitchFamily="34" charset="0"/>
              </a:rPr>
              <a:t>« activités en entreprise » </a:t>
            </a:r>
            <a:r>
              <a:rPr lang="fr-FR" sz="1400" b="1" dirty="0">
                <a:latin typeface="Arial" panose="020B0604020202020204" pitchFamily="34" charset="0"/>
                <a:cs typeface="Arial" panose="020B0604020202020204" pitchFamily="34" charset="0"/>
              </a:rPr>
              <a:t>pour observer et capitaliser le niveau de maîtrise des compétences</a:t>
            </a:r>
            <a:r>
              <a:rPr lang="fr-FR" sz="1400" dirty="0">
                <a:latin typeface="Arial" panose="020B0604020202020204" pitchFamily="34" charset="0"/>
                <a:cs typeface="Arial" panose="020B0604020202020204" pitchFamily="34" charset="0"/>
              </a:rPr>
              <a:t>. Ce livret </a:t>
            </a:r>
            <a:r>
              <a:rPr lang="fr-FR" sz="1400" dirty="0" smtClean="0">
                <a:latin typeface="Arial" panose="020B0604020202020204" pitchFamily="34" charset="0"/>
                <a:cs typeface="Arial" panose="020B0604020202020204" pitchFamily="34" charset="0"/>
              </a:rPr>
              <a:t>recense en particulier </a:t>
            </a:r>
            <a:r>
              <a:rPr lang="fr-FR" sz="1400" dirty="0">
                <a:latin typeface="Arial" panose="020B0604020202020204" pitchFamily="34" charset="0"/>
                <a:cs typeface="Arial" panose="020B0604020202020204" pitchFamily="34" charset="0"/>
              </a:rPr>
              <a:t>les bilans intermédiaires de compétences régulièrement conduits durant le cursus de formation (au moins deux chaque année).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Ces outils sont essentiels à la mise en œuvre de la formation quel que soit le statut de l’apprenant. Le livret de suivi d’acquisition des compétences et le portfolio « activités en entreprise » sont à mettre en œuvre par chaque équipe pédagogique.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smtClean="0">
                <a:latin typeface="Arial" panose="020B0604020202020204" pitchFamily="34" charset="0"/>
                <a:cs typeface="Arial" panose="020B0604020202020204" pitchFamily="34" charset="0"/>
              </a:rPr>
              <a:t>.</a:t>
            </a:r>
            <a:r>
              <a:rPr lang="fr-FR" sz="1400" b="1" dirty="0" smtClean="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La définition des situations d’évaluation et de leur nature relève des équipes pédagogiques en association avec les tuteurs </a:t>
            </a:r>
            <a:r>
              <a:rPr lang="fr-FR" sz="1400" b="1" dirty="0" smtClean="0">
                <a:latin typeface="Arial" panose="020B0604020202020204" pitchFamily="34" charset="0"/>
                <a:cs typeface="Arial" panose="020B0604020202020204" pitchFamily="34" charset="0"/>
              </a:rPr>
              <a:t>d’entreprises quand celles-ci sont parties prenantes de l’acquisition des compétences visées.</a:t>
            </a:r>
            <a:endParaRPr lang="fr-FR" sz="1400" dirty="0" smtClean="0">
              <a:latin typeface="Arial" panose="020B0604020202020204" pitchFamily="34" charset="0"/>
              <a:cs typeface="Arial" panose="020B0604020202020204" pitchFamily="34" charset="0"/>
            </a:endParaRP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Enfin</a:t>
            </a:r>
            <a:r>
              <a:rPr lang="fr-FR" sz="1400" dirty="0">
                <a:latin typeface="Arial" panose="020B0604020202020204" pitchFamily="34" charset="0"/>
                <a:cs typeface="Arial" panose="020B0604020202020204" pitchFamily="34" charset="0"/>
              </a:rPr>
              <a:t>, l’utilisation du livret de suivi d’acquisition des compétences facilitera l’individualisation de la formation.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marquantes(5/5)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7834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(1/5)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Accompagner </a:t>
            </a:r>
            <a:r>
              <a:rPr lang="fr-FR" sz="1400" b="1" i="1" dirty="0">
                <a:solidFill>
                  <a:srgbClr val="0000CC"/>
                </a:solidFill>
                <a:latin typeface="Arial" panose="020B0604020202020204" pitchFamily="34" charset="0"/>
                <a:cs typeface="Arial" panose="020B0604020202020204" pitchFamily="34" charset="0"/>
              </a:rPr>
              <a:t>chaque apprenant avec bienveillance et exigence, lui redonner confiance en le positionnant en situation de réussite par la mise en activité sur des situations concrètes est essentiel.</a:t>
            </a:r>
            <a:r>
              <a:rPr lang="fr-FR" sz="1400" i="1" dirty="0">
                <a:solidFill>
                  <a:srgbClr val="0000CC"/>
                </a:solidFill>
                <a:latin typeface="Arial" panose="020B0604020202020204" pitchFamily="34" charset="0"/>
                <a:cs typeface="Arial" panose="020B0604020202020204" pitchFamily="34" charset="0"/>
              </a:rPr>
              <a:t> Cette pédagogie du détour pour appendre et acquérir compétences, attitudes et connaissances s’appliquent parfaitement en CAP électricien(ne).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enjeux pour les métiers de l’électricité et des équipements connectés réclament des évolutions de l’approche pédagogique dans les formations.</a:t>
            </a: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Les activités isolées conduites </a:t>
            </a:r>
            <a:r>
              <a:rPr lang="fr-FR" sz="1400" dirty="0" smtClean="0">
                <a:latin typeface="Arial" panose="020B0604020202020204" pitchFamily="34" charset="0"/>
                <a:cs typeface="Arial" panose="020B0604020202020204" pitchFamily="34" charset="0"/>
              </a:rPr>
              <a:t>pour </a:t>
            </a:r>
            <a:r>
              <a:rPr lang="fr-FR" sz="1400" dirty="0">
                <a:latin typeface="Arial" panose="020B0604020202020204" pitchFamily="34" charset="0"/>
                <a:cs typeface="Arial" panose="020B0604020202020204" pitchFamily="34" charset="0"/>
              </a:rPr>
              <a:t>appréhender des savoirs et souvent </a:t>
            </a:r>
            <a:r>
              <a:rPr lang="fr-FR" sz="1400" dirty="0" smtClean="0">
                <a:latin typeface="Arial" panose="020B0604020202020204" pitchFamily="34" charset="0"/>
                <a:cs typeface="Arial" panose="020B0604020202020204" pitchFamily="34" charset="0"/>
              </a:rPr>
              <a:t>déconnectées </a:t>
            </a:r>
            <a:r>
              <a:rPr lang="fr-FR" sz="1400" dirty="0">
                <a:latin typeface="Arial" panose="020B0604020202020204" pitchFamily="34" charset="0"/>
                <a:cs typeface="Arial" panose="020B0604020202020204" pitchFamily="34" charset="0"/>
              </a:rPr>
              <a:t>de tout contexte sont à proscrire.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situations d’apprentissage sont élaborées à partir de situations professionnelles. Elles  s’appuient sur des dossiers d’installations réelles.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D</a:t>
            </a:r>
            <a:r>
              <a:rPr lang="fr-FR" sz="1400" dirty="0" smtClean="0">
                <a:latin typeface="Arial" panose="020B0604020202020204" pitchFamily="34" charset="0"/>
                <a:cs typeface="Arial" panose="020B0604020202020204" pitchFamily="34" charset="0"/>
              </a:rPr>
              <a:t>es </a:t>
            </a:r>
            <a:r>
              <a:rPr lang="fr-FR" sz="1400" dirty="0">
                <a:latin typeface="Arial" panose="020B0604020202020204" pitchFamily="34" charset="0"/>
                <a:cs typeface="Arial" panose="020B0604020202020204" pitchFamily="34" charset="0"/>
              </a:rPr>
              <a:t>activités organisées autour de </a:t>
            </a:r>
            <a:r>
              <a:rPr lang="fr-FR" sz="1400" b="1" dirty="0">
                <a:latin typeface="Arial" panose="020B0604020202020204" pitchFamily="34" charset="0"/>
                <a:cs typeface="Arial" panose="020B0604020202020204" pitchFamily="34" charset="0"/>
              </a:rPr>
              <a:t>thématiques</a:t>
            </a:r>
            <a:r>
              <a:rPr lang="fr-FR" sz="1400" dirty="0">
                <a:latin typeface="Arial" panose="020B0604020202020204" pitchFamily="34" charset="0"/>
                <a:cs typeface="Arial" panose="020B0604020202020204" pitchFamily="34" charset="0"/>
              </a:rPr>
              <a:t> ou de </a:t>
            </a:r>
            <a:r>
              <a:rPr lang="fr-FR" sz="1400" b="1" dirty="0">
                <a:latin typeface="Arial" panose="020B0604020202020204" pitchFamily="34" charset="0"/>
                <a:cs typeface="Arial" panose="020B0604020202020204" pitchFamily="34" charset="0"/>
              </a:rPr>
              <a:t>centres d’intérêt </a:t>
            </a:r>
            <a:r>
              <a:rPr lang="fr-FR" sz="1400" dirty="0" smtClean="0">
                <a:latin typeface="Arial" panose="020B0604020202020204" pitchFamily="34" charset="0"/>
                <a:cs typeface="Arial" panose="020B0604020202020204" pitchFamily="34" charset="0"/>
              </a:rPr>
              <a:t>sont </a:t>
            </a:r>
            <a:r>
              <a:rPr lang="fr-FR" sz="1400" dirty="0">
                <a:latin typeface="Arial" panose="020B0604020202020204" pitchFamily="34" charset="0"/>
                <a:cs typeface="Arial" panose="020B0604020202020204" pitchFamily="34" charset="0"/>
              </a:rPr>
              <a:t>à privilégier. Les exercices d’initiation, de préparation, la réalisation de tout ou partie d’installation de tous secteurs, de chantiers, de projets « écoles » conduits en co-activité, en pluridisciplinarité donneront sens à la formation et renforceront l’apprentissage des fondamentaux.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2699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(2/5)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n’est plus possible de laisser l’apprenant seul face à lui-même pour faire </a:t>
            </a:r>
            <a:r>
              <a:rPr lang="fr-FR" sz="1400" dirty="0" smtClean="0">
                <a:latin typeface="Arial" panose="020B0604020202020204" pitchFamily="34" charset="0"/>
                <a:cs typeface="Arial" panose="020B0604020202020204" pitchFamily="34" charset="0"/>
              </a:rPr>
              <a:t>«la synthèse» </a:t>
            </a:r>
            <a:r>
              <a:rPr lang="fr-FR" sz="1400" dirty="0">
                <a:latin typeface="Arial" panose="020B0604020202020204" pitchFamily="34" charset="0"/>
                <a:cs typeface="Arial" panose="020B0604020202020204" pitchFamily="34" charset="0"/>
              </a:rPr>
              <a:t>des connaissances appréhendées, </a:t>
            </a:r>
            <a:r>
              <a:rPr lang="fr-FR" sz="1400" dirty="0" smtClean="0">
                <a:latin typeface="Arial" panose="020B0604020202020204" pitchFamily="34" charset="0"/>
                <a:cs typeface="Arial" panose="020B0604020202020204" pitchFamily="34" charset="0"/>
              </a:rPr>
              <a:t>celle </a:t>
            </a:r>
            <a:r>
              <a:rPr lang="fr-FR" sz="1400" dirty="0">
                <a:latin typeface="Arial" panose="020B0604020202020204" pitchFamily="34" charset="0"/>
                <a:cs typeface="Arial" panose="020B0604020202020204" pitchFamily="34" charset="0"/>
              </a:rPr>
              <a:t>doit être organisée. L’apprenant évolue dans un environnement interactif grâce aux objets connectés, en co-activité avec d’autres électriciens et d’autres corps de métiers, aussi il doit être capable d’évoluer dans ce milieu et de s’adapter.   </a:t>
            </a:r>
          </a:p>
          <a:p>
            <a:pPr algn="just">
              <a:lnSpc>
                <a:spcPct val="114000"/>
              </a:lnSpc>
            </a:pPr>
            <a:r>
              <a:rPr lang="fr-FR" sz="1400" b="1"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projet de formation</a:t>
            </a:r>
            <a:r>
              <a:rPr lang="fr-FR" sz="1400" dirty="0">
                <a:latin typeface="Arial" panose="020B0604020202020204" pitchFamily="34" charset="0"/>
                <a:cs typeface="Arial" panose="020B0604020202020204" pitchFamily="34" charset="0"/>
              </a:rPr>
              <a:t> de la classe de CAP électricien(ne) doit intégrer cette démarche pour favoriser chez chaque jeune les apprentissages des fondamentaux des métiers de l’électricité et des équipements connectés. </a:t>
            </a: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Ce projet de formation, écrit en </a:t>
            </a:r>
            <a:r>
              <a:rPr lang="fr-FR" sz="1400" dirty="0" smtClean="0">
                <a:latin typeface="Arial" panose="020B0604020202020204" pitchFamily="34" charset="0"/>
                <a:cs typeface="Arial" panose="020B0604020202020204" pitchFamily="34" charset="0"/>
              </a:rPr>
              <a:t>équipe, </a:t>
            </a:r>
            <a:r>
              <a:rPr lang="fr-FR" sz="1400" dirty="0">
                <a:latin typeface="Arial" panose="020B0604020202020204" pitchFamily="34" charset="0"/>
                <a:cs typeface="Arial" panose="020B0604020202020204" pitchFamily="34" charset="0"/>
              </a:rPr>
              <a:t>présente la totalité des activités (d’initiation, </a:t>
            </a:r>
            <a:r>
              <a:rPr lang="fr-FR" sz="1400" dirty="0" smtClean="0">
                <a:latin typeface="Arial" panose="020B0604020202020204" pitchFamily="34" charset="0"/>
                <a:cs typeface="Arial" panose="020B0604020202020204" pitchFamily="34" charset="0"/>
              </a:rPr>
              <a:t>pratiques, théoriques, </a:t>
            </a:r>
            <a:r>
              <a:rPr lang="fr-FR" sz="1400" dirty="0">
                <a:latin typeface="Arial" panose="020B0604020202020204" pitchFamily="34" charset="0"/>
                <a:cs typeface="Arial" panose="020B0604020202020204" pitchFamily="34" charset="0"/>
              </a:rPr>
              <a:t>de chantier, de synthèse</a:t>
            </a:r>
            <a:r>
              <a:rPr lang="fr-FR" sz="1400" dirty="0" smtClean="0">
                <a:latin typeface="Arial" panose="020B0604020202020204" pitchFamily="34" charset="0"/>
                <a:cs typeface="Arial" panose="020B0604020202020204" pitchFamily="34" charset="0"/>
              </a:rPr>
              <a:t>, d’évaluation, </a:t>
            </a:r>
            <a:r>
              <a:rPr lang="fr-FR" sz="1400" dirty="0">
                <a:latin typeface="Arial" panose="020B0604020202020204" pitchFamily="34" charset="0"/>
                <a:cs typeface="Arial" panose="020B0604020202020204" pitchFamily="34" charset="0"/>
              </a:rPr>
              <a:t>de remédiation</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que conduira chaque apprenant durant sa formation. Le projet de formation est organisé en séquences cohérentes, il indique les activités que l’apprenant pourra conduire en entreprise ; il présente les activités pluridisciplinaires.</a:t>
            </a:r>
          </a:p>
          <a:p>
            <a:pPr algn="just">
              <a:lnSpc>
                <a:spcPct val="114000"/>
              </a:lnSpc>
            </a:pP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r>
            <a:br>
              <a:rPr lang="fr-FR" sz="1400" dirty="0">
                <a:latin typeface="Arial" panose="020B0604020202020204" pitchFamily="34" charset="0"/>
                <a:cs typeface="Arial" panose="020B0604020202020204" pitchFamily="34" charset="0"/>
              </a:rPr>
            </a:br>
            <a:endParaRPr lang="fr-FR" sz="1400" dirty="0">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9"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6"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7" name="Flèche droite 26"/>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12687" t="39000" r="11193" b="26827"/>
          <a:stretch/>
        </p:blipFill>
        <p:spPr bwMode="auto">
          <a:xfrm>
            <a:off x="1945285" y="4924387"/>
            <a:ext cx="7198715" cy="181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29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(3/5)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connaissances indispensables à la formation, y compris dans leur dimension théorique, sont appréhendées au travers des compétences dans le cadre de la réalisation des activités et des tâches associées. Les connaissances ne sont, à aucun moment, des finalités pédagogiques. Il en est de même pour les attitudes professionnelles définies dans le référentiel.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Certaines connaissances sont</a:t>
            </a:r>
            <a:r>
              <a:rPr lang="fr-FR" sz="1400" b="1" baseline="30000"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présentes dans le programme de mathématiques-sciences. Abordées dans cet enseignement disciplinaire, elles sont réinvesties et appliquées dans les enseignements professionnels ; à ce titre elles seront </a:t>
            </a:r>
            <a:r>
              <a:rPr lang="fr-FR" sz="1400" dirty="0" smtClean="0">
                <a:latin typeface="Arial" panose="020B0604020202020204" pitchFamily="34" charset="0"/>
                <a:cs typeface="Arial" panose="020B0604020202020204" pitchFamily="34" charset="0"/>
              </a:rPr>
              <a:t>repérées </a:t>
            </a:r>
            <a:r>
              <a:rPr lang="fr-FR" sz="1400" dirty="0">
                <a:latin typeface="Arial" panose="020B0604020202020204" pitchFamily="34" charset="0"/>
                <a:cs typeface="Arial" panose="020B0604020202020204" pitchFamily="34" charset="0"/>
              </a:rPr>
              <a:t>dans le projet de formation. L’interactivité entre ce dernier et la progression de mathématiques sera réfléchie avec l’enseignant de </a:t>
            </a: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discipline.</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en est de même pour les « notions » de construction. </a:t>
            </a:r>
            <a:r>
              <a:rPr lang="fr-FR" sz="1400" b="1" dirty="0">
                <a:latin typeface="Arial" panose="020B0604020202020204" pitchFamily="34" charset="0"/>
                <a:cs typeface="Arial" panose="020B0604020202020204" pitchFamily="34" charset="0"/>
              </a:rPr>
              <a:t>Cet enseignement est totalement intégré dans le projet de formation de l’enseignement professionnel</a:t>
            </a:r>
            <a:r>
              <a:rPr lang="fr-FR" sz="1400" dirty="0">
                <a:latin typeface="Arial" panose="020B0604020202020204" pitchFamily="34" charset="0"/>
                <a:cs typeface="Arial" panose="020B0604020202020204" pitchFamily="34" charset="0"/>
              </a:rPr>
              <a:t>. Cet enseignement n’est pas « hors sol », il trouve sa source dans les différents secteurs d’activités des métiers de l’électricité et des équipements connectés ; il doit </a:t>
            </a:r>
            <a:r>
              <a:rPr lang="fr-FR" sz="1400" dirty="0" smtClean="0">
                <a:latin typeface="Arial" panose="020B0604020202020204" pitchFamily="34" charset="0"/>
                <a:cs typeface="Arial" panose="020B0604020202020204" pitchFamily="34" charset="0"/>
              </a:rPr>
              <a:t>être </a:t>
            </a:r>
            <a:r>
              <a:rPr lang="fr-FR" sz="1400" dirty="0">
                <a:latin typeface="Arial" panose="020B0604020202020204" pitchFamily="34" charset="0"/>
                <a:cs typeface="Arial" panose="020B0604020202020204" pitchFamily="34" charset="0"/>
              </a:rPr>
              <a:t>mise en œuvre </a:t>
            </a:r>
            <a:r>
              <a:rPr lang="fr-FR" sz="1400" dirty="0" smtClean="0">
                <a:latin typeface="Arial" panose="020B0604020202020204" pitchFamily="34" charset="0"/>
                <a:cs typeface="Arial" panose="020B0604020202020204" pitchFamily="34" charset="0"/>
              </a:rPr>
              <a:t>a proximité du </a:t>
            </a:r>
            <a:r>
              <a:rPr lang="fr-FR" sz="1400" dirty="0">
                <a:latin typeface="Arial" panose="020B0604020202020204" pitchFamily="34" charset="0"/>
                <a:cs typeface="Arial" panose="020B0604020202020204" pitchFamily="34" charset="0"/>
              </a:rPr>
              <a:t>plateau technique.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367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(4/5)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tuteurs ou maître d’apprentissage sont accompagnés pour prévoir les activités possibles en entreprise et pour ainsi donner vie et sens à la complémentarité des lieux de formation. Pour les apprentis, cela se traduit par la construction d’une stratégie de formation alternée définie par accord entre les deux parties.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L’enseignement de prévention des risques électriques (PRE) fait pleinement partie des apprentissages des métiers de l’électricité et des équipements connectés. Aussi il est appréhendé dès le début de la formation et lors de chaque activité. Cet enseignement n’est jamais fait isolément, il est toujours conduit dans un contexte lors </a:t>
            </a:r>
            <a:r>
              <a:rPr lang="fr-FR" sz="1400" dirty="0" smtClean="0">
                <a:latin typeface="Arial" panose="020B0604020202020204" pitchFamily="34" charset="0"/>
                <a:cs typeface="Arial" panose="020B0604020202020204" pitchFamily="34" charset="0"/>
              </a:rPr>
              <a:t>d’activités </a:t>
            </a:r>
            <a:r>
              <a:rPr lang="fr-FR" sz="1400" dirty="0">
                <a:latin typeface="Arial" panose="020B0604020202020204" pitchFamily="34" charset="0"/>
                <a:cs typeface="Arial" panose="020B0604020202020204" pitchFamily="34" charset="0"/>
              </a:rPr>
              <a:t>caractéristiques. </a:t>
            </a:r>
          </a:p>
          <a:p>
            <a:pPr algn="just">
              <a:lnSpc>
                <a:spcPct val="114000"/>
              </a:lnSpc>
            </a:pPr>
            <a:r>
              <a:rPr lang="fr-FR" sz="1400" dirty="0">
                <a:latin typeface="Arial" panose="020B0604020202020204" pitchFamily="34" charset="0"/>
                <a:cs typeface="Arial" panose="020B0604020202020204" pitchFamily="34" charset="0"/>
              </a:rPr>
              <a:t>Au-delà de la PRE, les formations à la santé et à la sécurité au travail sont également des problématiques* abordées concrètement et régulièrement en enseignement professionnel. </a:t>
            </a:r>
          </a:p>
          <a:p>
            <a:pPr algn="just">
              <a:lnSpc>
                <a:spcPct val="114000"/>
              </a:lnSpc>
            </a:pPr>
            <a:r>
              <a:rPr lang="fr-FR" sz="1400" dirty="0">
                <a:latin typeface="Arial" panose="020B0604020202020204" pitchFamily="34" charset="0"/>
                <a:cs typeface="Arial" panose="020B0604020202020204" pitchFamily="34" charset="0"/>
              </a:rPr>
              <a:t>* : il s’agit ici de développer les capacités d’analyse des élèves dans ce domaine.</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5846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(5/5)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travail personnel de l’apprenant est </a:t>
            </a:r>
            <a:r>
              <a:rPr lang="fr-FR" sz="1400" dirty="0">
                <a:latin typeface="Arial" panose="020B0604020202020204" pitchFamily="34" charset="0"/>
                <a:cs typeface="Arial" panose="020B0604020202020204" pitchFamily="34" charset="0"/>
              </a:rPr>
              <a:t>indispensable à tout apprentissage d’un métier. Chaque équipe doit réinvestir cette question et proposer de nouvelles modalités (ex : classe inversée, travaux d’investigation sur des thématiques définies …). C’est un travail collectif et pluridisciplinaire qu’il convient de mener pour faire admettre aux apprenants dès leur entrée dans la formation que l’apprentissage du métier requiert un temps de travail complémentaire au-delà des heures de « cours », au-delà des temps en entreprise.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Chaque équipe est encouragée à </a:t>
            </a:r>
            <a:r>
              <a:rPr lang="fr-FR" sz="1400" b="1" dirty="0">
                <a:latin typeface="Arial" panose="020B0604020202020204" pitchFamily="34" charset="0"/>
                <a:cs typeface="Arial" panose="020B0604020202020204" pitchFamily="34" charset="0"/>
              </a:rPr>
              <a:t>développer l’innovation et l’expérimentation pédagogiques </a:t>
            </a:r>
            <a:r>
              <a:rPr lang="fr-FR" sz="1400" dirty="0">
                <a:latin typeface="Arial" panose="020B0604020202020204" pitchFamily="34" charset="0"/>
                <a:cs typeface="Arial" panose="020B0604020202020204" pitchFamily="34" charset="0"/>
              </a:rPr>
              <a:t>afin de rendre plus efficiente encore la formation. L’utilisation du numérique au service des apprentissages est bien sûr à investir.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0497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(1/8)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ctr">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ctr">
              <a:lnSpc>
                <a:spcPct val="114000"/>
              </a:lnSpc>
            </a:pPr>
            <a:r>
              <a:rPr lang="fr-FR" sz="1400" b="1" i="1" u="sng" dirty="0" smtClean="0">
                <a:solidFill>
                  <a:srgbClr val="0000CC"/>
                </a:solidFill>
                <a:latin typeface="Arial" panose="020B0604020202020204" pitchFamily="34" charset="0"/>
                <a:cs typeface="Arial" panose="020B0604020202020204" pitchFamily="34" charset="0"/>
              </a:rPr>
              <a:t>Le </a:t>
            </a:r>
            <a:r>
              <a:rPr lang="fr-FR" sz="1400" b="1" i="1" u="sng" dirty="0">
                <a:solidFill>
                  <a:srgbClr val="0000CC"/>
                </a:solidFill>
                <a:latin typeface="Arial" panose="020B0604020202020204" pitchFamily="34" charset="0"/>
                <a:cs typeface="Arial" panose="020B0604020202020204" pitchFamily="34" charset="0"/>
              </a:rPr>
              <a:t>livret de suivi d’acquisition des </a:t>
            </a:r>
            <a:r>
              <a:rPr lang="fr-FR" sz="1400" b="1" i="1" u="sng" dirty="0" smtClean="0">
                <a:solidFill>
                  <a:srgbClr val="0000CC"/>
                </a:solidFill>
                <a:latin typeface="Arial" panose="020B0604020202020204" pitchFamily="34" charset="0"/>
                <a:cs typeface="Arial" panose="020B0604020202020204" pitchFamily="34" charset="0"/>
              </a:rPr>
              <a:t>compétences</a:t>
            </a:r>
          </a:p>
          <a:p>
            <a:pPr algn="just">
              <a:lnSpc>
                <a:spcPct val="114000"/>
              </a:lnSpc>
            </a:pPr>
            <a:endParaRPr lang="fr-FR" sz="1400" b="1" i="1" u="sng"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Même si ce n’est pas noté dans le référentiel, </a:t>
            </a:r>
            <a:r>
              <a:rPr lang="fr-FR" sz="1400" b="1" dirty="0">
                <a:latin typeface="Arial" panose="020B0604020202020204" pitchFamily="34" charset="0"/>
                <a:cs typeface="Arial" panose="020B0604020202020204" pitchFamily="34" charset="0"/>
              </a:rPr>
              <a:t>la rénovation du CAP électricien(ne), met en place le livret de suivi d’acquisition des compétences.</a:t>
            </a:r>
            <a:r>
              <a:rPr lang="fr-FR" sz="1400" dirty="0">
                <a:latin typeface="Arial" panose="020B0604020202020204" pitchFamily="34" charset="0"/>
                <a:cs typeface="Arial" panose="020B0604020202020204" pitchFamily="34" charset="0"/>
              </a:rPr>
              <a:t> L’objectif est triple : </a:t>
            </a:r>
          </a:p>
          <a:p>
            <a:pPr lvl="0" algn="just">
              <a:lnSpc>
                <a:spcPct val="114000"/>
              </a:lnSpc>
            </a:pPr>
            <a:r>
              <a:rPr lang="fr-FR" sz="1400" dirty="0">
                <a:latin typeface="Arial" panose="020B0604020202020204" pitchFamily="34" charset="0"/>
                <a:cs typeface="Arial" panose="020B0604020202020204" pitchFamily="34" charset="0"/>
              </a:rPr>
              <a:t>renforcer l’entrée par les compétences professionnelles, </a:t>
            </a:r>
          </a:p>
          <a:p>
            <a:pPr lvl="0" algn="just">
              <a:lnSpc>
                <a:spcPct val="114000"/>
              </a:lnSpc>
            </a:pPr>
            <a:r>
              <a:rPr lang="fr-FR" sz="1400" dirty="0">
                <a:latin typeface="Arial" panose="020B0604020202020204" pitchFamily="34" charset="0"/>
                <a:cs typeface="Arial" panose="020B0604020202020204" pitchFamily="34" charset="0"/>
              </a:rPr>
              <a:t>observer et valider le niveau d’acquisition de chaque compétence durant toute la formation, </a:t>
            </a:r>
          </a:p>
          <a:p>
            <a:pPr lvl="0" algn="just">
              <a:lnSpc>
                <a:spcPct val="114000"/>
              </a:lnSpc>
            </a:pPr>
            <a:r>
              <a:rPr lang="fr-FR" sz="1400" dirty="0">
                <a:latin typeface="Arial" panose="020B0604020202020204" pitchFamily="34" charset="0"/>
                <a:cs typeface="Arial" panose="020B0604020202020204" pitchFamily="34" charset="0"/>
              </a:rPr>
              <a:t>développer un accompagnement personnalisé pour chaque apprenant notamment lors des bilans intermédiaires.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livret de suivi d’acquisition des compétences </a:t>
            </a:r>
            <a:r>
              <a:rPr lang="fr-FR" sz="1400" b="1" i="1" u="sng" dirty="0">
                <a:solidFill>
                  <a:srgbClr val="0000CC"/>
                </a:solidFill>
                <a:latin typeface="Arial" panose="020B0604020202020204" pitchFamily="34" charset="0"/>
                <a:cs typeface="Arial" panose="020B0604020202020204" pitchFamily="34" charset="0"/>
              </a:rPr>
              <a:t>est obligatoire</a:t>
            </a:r>
            <a:r>
              <a:rPr lang="fr-FR" sz="1400" b="1" i="1" dirty="0">
                <a:solidFill>
                  <a:srgbClr val="0000CC"/>
                </a:solidFill>
                <a:latin typeface="Arial" panose="020B0604020202020204" pitchFamily="34" charset="0"/>
                <a:cs typeface="Arial" panose="020B0604020202020204" pitchFamily="34" charset="0"/>
              </a:rPr>
              <a:t> pour tous les candidats évalués en mode Contrôle en Cours de Formation continué.</a:t>
            </a:r>
            <a:r>
              <a:rPr lang="fr-FR" sz="1400" i="1" dirty="0">
                <a:solidFill>
                  <a:srgbClr val="0000CC"/>
                </a:solidFill>
                <a:latin typeface="Arial" panose="020B0604020202020204" pitchFamily="34" charset="0"/>
                <a:cs typeface="Arial" panose="020B0604020202020204" pitchFamily="34" charset="0"/>
              </a:rPr>
              <a:t> Il est recommandé pour les candidats évalués en mode ponctuel car il constitue un outil de pilotage pédagogique de la formation. Il est proposé sous forme numérique.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994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(2/8)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Ses </a:t>
            </a:r>
            <a:r>
              <a:rPr lang="fr-FR" sz="1400" b="1" u="sng" dirty="0">
                <a:latin typeface="Arial" panose="020B0604020202020204" pitchFamily="34" charset="0"/>
                <a:cs typeface="Arial" panose="020B0604020202020204" pitchFamily="34" charset="0"/>
              </a:rPr>
              <a:t>objectifs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Permettre d’établir des bilans intermédiaires d’acquisition des compétences ;</a:t>
            </a:r>
          </a:p>
          <a:p>
            <a:pPr lvl="0" algn="just">
              <a:lnSpc>
                <a:spcPct val="114000"/>
              </a:lnSpc>
            </a:pPr>
            <a:r>
              <a:rPr lang="fr-FR" sz="1400" dirty="0">
                <a:latin typeface="Arial" panose="020B0604020202020204" pitchFamily="34" charset="0"/>
                <a:cs typeface="Arial" panose="020B0604020202020204" pitchFamily="34" charset="0"/>
              </a:rPr>
              <a:t>Assurer la traçabilité du niveau de performance des apprenants sur les critères d’évaluation de chaque compétence ;</a:t>
            </a:r>
          </a:p>
          <a:p>
            <a:pPr lvl="0" algn="just">
              <a:lnSpc>
                <a:spcPct val="114000"/>
              </a:lnSpc>
            </a:pPr>
            <a:r>
              <a:rPr lang="fr-FR" sz="1400" dirty="0">
                <a:latin typeface="Arial" panose="020B0604020202020204" pitchFamily="34" charset="0"/>
                <a:cs typeface="Arial" panose="020B0604020202020204" pitchFamily="34" charset="0"/>
              </a:rPr>
              <a:t>Assurer la traçabilité de l’évolution du niveau de maîtrise des compétences ;</a:t>
            </a:r>
          </a:p>
          <a:p>
            <a:pPr lvl="0" algn="just">
              <a:lnSpc>
                <a:spcPct val="114000"/>
              </a:lnSpc>
            </a:pPr>
            <a:r>
              <a:rPr lang="fr-FR" sz="1400" dirty="0">
                <a:latin typeface="Arial" panose="020B0604020202020204" pitchFamily="34" charset="0"/>
                <a:cs typeface="Arial" panose="020B0604020202020204" pitchFamily="34" charset="0"/>
              </a:rPr>
              <a:t>Situer le candidat au regard des certifications nécessaires aux unités du diplôme.</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u="sng" dirty="0">
                <a:latin typeface="Arial" panose="020B0604020202020204" pitchFamily="34" charset="0"/>
                <a:cs typeface="Arial" panose="020B0604020202020204" pitchFamily="34" charset="0"/>
              </a:rPr>
              <a:t>Les contenus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Descriptifs des séquences de formation en centre précisant : les activités et les tâches professionnelles de référence ;</a:t>
            </a:r>
          </a:p>
          <a:p>
            <a:pPr lvl="0" algn="just">
              <a:lnSpc>
                <a:spcPct val="114000"/>
              </a:lnSpc>
            </a:pPr>
            <a:r>
              <a:rPr lang="fr-FR" sz="1400" dirty="0">
                <a:latin typeface="Arial" panose="020B0604020202020204" pitchFamily="34" charset="0"/>
                <a:cs typeface="Arial" panose="020B0604020202020204" pitchFamily="34" charset="0"/>
              </a:rPr>
              <a:t>Évaluations des activités de formation en centre précisant : les compétences évaluées, les critères d’évaluation retenus et les indicateurs de réussite propres à la situation </a:t>
            </a:r>
            <a:r>
              <a:rPr lang="fr-FR" sz="1400" dirty="0" smtClean="0">
                <a:latin typeface="Arial" panose="020B0604020202020204" pitchFamily="34" charset="0"/>
                <a:cs typeface="Arial" panose="020B0604020202020204" pitchFamily="34" charset="0"/>
              </a:rPr>
              <a:t>d’évaluation, les modalités d’évaluation</a:t>
            </a:r>
            <a:r>
              <a:rPr lang="fr-FR" sz="1400" dirty="0">
                <a:latin typeface="Arial" panose="020B0604020202020204" pitchFamily="34" charset="0"/>
                <a:cs typeface="Arial" panose="020B0604020202020204" pitchFamily="34" charset="0"/>
              </a:rPr>
              <a:t> ;</a:t>
            </a:r>
          </a:p>
          <a:p>
            <a:pPr lvl="0" algn="just">
              <a:lnSpc>
                <a:spcPct val="114000"/>
              </a:lnSpc>
            </a:pPr>
            <a:r>
              <a:rPr lang="fr-FR" sz="1400" dirty="0">
                <a:latin typeface="Arial" panose="020B0604020202020204" pitchFamily="34" charset="0"/>
                <a:cs typeface="Arial" panose="020B0604020202020204" pitchFamily="34" charset="0"/>
              </a:rPr>
              <a:t>Bilans des compétences acquises lors des différents temps de formation en entreprise. Ces bilans sont complétés conjointement par le tuteur ou maître d’apprentissage  en entreprise et le professeur ou formateur d’enseignement professionnel à l’occasion d’une visite en entreprise, en présence de l’apprenant. Ils prennent appui sur les fiches activités en entreprise issues du portfolio « activités en entreprise » de l’apprenant</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765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(3/8)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Utilisation</a:t>
            </a:r>
            <a:r>
              <a:rPr lang="fr-FR" sz="1400" b="1" u="sng"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L’équipe pédagogique renseigne les descriptifs des </a:t>
            </a:r>
            <a:r>
              <a:rPr lang="fr-FR" sz="1400" dirty="0" smtClean="0">
                <a:latin typeface="Arial" panose="020B0604020202020204" pitchFamily="34" charset="0"/>
                <a:cs typeface="Arial" panose="020B0604020202020204" pitchFamily="34" charset="0"/>
              </a:rPr>
              <a:t>activités proposées dans les séquences, les compétences visées </a:t>
            </a:r>
            <a:r>
              <a:rPr lang="fr-FR" sz="1400" dirty="0">
                <a:latin typeface="Arial" panose="020B0604020202020204" pitchFamily="34" charset="0"/>
                <a:cs typeface="Arial" panose="020B0604020202020204" pitchFamily="34" charset="0"/>
              </a:rPr>
              <a:t>et les évaluations tout au long du parcours.</a:t>
            </a:r>
          </a:p>
          <a:p>
            <a:pPr lvl="0" algn="just">
              <a:lnSpc>
                <a:spcPct val="114000"/>
              </a:lnSpc>
            </a:pPr>
            <a:r>
              <a:rPr lang="fr-FR" sz="1400" dirty="0">
                <a:latin typeface="Arial" panose="020B0604020202020204" pitchFamily="34" charset="0"/>
                <a:cs typeface="Arial" panose="020B0604020202020204" pitchFamily="34" charset="0"/>
              </a:rPr>
              <a:t>Deux fois par an, l’équipe pédagogique d’enseignement professionnel prépare et formalise un bilan intermédiaire de compétences, qui donne lieu à un entretien de 15 minutes maximum avec chaque apprenant. Cet entretien est réalisé par un représentant de cette équipe pédagogique. Le positionnement sur chaque compétence est communiqué à l’apprenant. </a:t>
            </a:r>
          </a:p>
          <a:p>
            <a:pPr lvl="0" algn="just">
              <a:lnSpc>
                <a:spcPct val="114000"/>
              </a:lnSpc>
            </a:pPr>
            <a:r>
              <a:rPr lang="fr-FR" sz="1400" dirty="0">
                <a:latin typeface="Arial" panose="020B0604020202020204" pitchFamily="34" charset="0"/>
                <a:cs typeface="Arial" panose="020B0604020202020204" pitchFamily="34" charset="0"/>
              </a:rPr>
              <a:t>Quand l’équipe pédagogique de l’enseignement professionnel juge que le candidat est « prêt », elle se réunit pour analyser les bilans intermédiaires afin de proposer une note.</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1238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61"/>
          <p:cNvSpPr/>
          <p:nvPr/>
        </p:nvSpPr>
        <p:spPr>
          <a:xfrm>
            <a:off x="-22864" y="-88"/>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5" name="ZoneTexte 67">
            <a:hlinkClick r:id="rId2"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Ce repère pour la formation a pour objectif d’accompagner les équipes de direction et enseignantes des établissements de formation dans la mise en œuvre de la rénovation du CAP électricien(ne).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recommandations ci-après précisent les objectifs de la rénovation du dit diplôme dans la continuité des rénovations du bac pro Métiers de l'électricité et de ses environnements connectés (MELEC) et du BP électricien(ne). Aussi toutes les préconisations générales liées à l’organisation de l’enseignement dans toutes ses dimensions (pédagogique, évaluative, structurelle, organisationnelle et spatiale) dans tous les diplômes de la filière « génie électrotechnique » énoncés dans les repères pour la formation du bac pro MELEC et du BP électricien(ne) sont toujours d’actualité et à mettre en œuvre lors de la rénovation du CAP électricien(ne).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L’innovation </a:t>
            </a:r>
            <a:r>
              <a:rPr lang="fr-FR" sz="1400" dirty="0">
                <a:latin typeface="Arial" panose="020B0604020202020204" pitchFamily="34" charset="0"/>
                <a:cs typeface="Arial" panose="020B0604020202020204" pitchFamily="34" charset="0"/>
              </a:rPr>
              <a:t>pédagogique, le développement d’activités caractéristiques des métiers de l’électricité et des équipements connectés et en phase avec les évolutions techniques, initiés sur un espace pédagogique souhaité ouvert, sont là encore totalement réaffirmés dans cette rénovation afin de former les électriciens du XXI siècle.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Avant propos (1/2)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a:t>
            </a:fld>
            <a:endParaRPr lang="fr-FR" dirty="0">
              <a:solidFill>
                <a:schemeClr val="tx1"/>
              </a:solidFill>
              <a:latin typeface="Arial" panose="020B0604020202020204" pitchFamily="34" charset="0"/>
              <a:cs typeface="Arial" panose="020B0604020202020204" pitchFamily="34" charset="0"/>
            </a:endParaRPr>
          </a:p>
        </p:txBody>
      </p:sp>
      <p:sp>
        <p:nvSpPr>
          <p:cNvPr id="53" name="ZoneTexte 67">
            <a:hlinkClick r:id="rId3"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56" name="ZoneTexte 67">
            <a:hlinkClick r:id="rId4"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57" name="ZoneTexte 67">
            <a:hlinkClick r:id="rId5"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61" name="ZoneTexte 67">
            <a:hlinkClick r:id="rId6"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63" name="ZoneTexte 67">
            <a:hlinkClick r:id="rId7"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64" name="ZoneTexte 67">
            <a:hlinkClick r:id="rId8"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66" name="ZoneTexte 67">
            <a:hlinkClick r:id="rId9"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67">
            <a:hlinkClick r:id="rId10"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38" name="ZoneTexte 67">
            <a:hlinkClick r:id="rId11"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 name="Flèche droite 1"/>
          <p:cNvSpPr/>
          <p:nvPr/>
        </p:nvSpPr>
        <p:spPr>
          <a:xfrm>
            <a:off x="-36512" y="1281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1"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sp>
        <p:nvSpPr>
          <p:cNvPr id="39"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0"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2" name="Image 41"/>
          <p:cNvPicPr/>
          <p:nvPr/>
        </p:nvPicPr>
        <p:blipFill rotWithShape="1">
          <a:blip r:embed="rId1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grpSp>
        <p:nvGrpSpPr>
          <p:cNvPr id="47" name="Groupe 46"/>
          <p:cNvGrpSpPr/>
          <p:nvPr/>
        </p:nvGrpSpPr>
        <p:grpSpPr>
          <a:xfrm>
            <a:off x="66279" y="40265"/>
            <a:ext cx="744053" cy="1014065"/>
            <a:chOff x="11523" y="103647"/>
            <a:chExt cx="888069" cy="1165113"/>
          </a:xfrm>
        </p:grpSpPr>
        <p:pic>
          <p:nvPicPr>
            <p:cNvPr id="4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Image 48"/>
            <p:cNvPicPr/>
            <p:nvPr/>
          </p:nvPicPr>
          <p:blipFill rotWithShape="1">
            <a:blip r:embed="rId1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8791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(4/8)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ctr">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ctr">
              <a:lnSpc>
                <a:spcPct val="114000"/>
              </a:lnSpc>
            </a:pPr>
            <a:r>
              <a:rPr lang="fr-FR" sz="1400" b="1" i="1" u="sng" dirty="0" smtClean="0">
                <a:solidFill>
                  <a:srgbClr val="0000CC"/>
                </a:solidFill>
                <a:latin typeface="Arial" panose="020B0604020202020204" pitchFamily="34" charset="0"/>
                <a:cs typeface="Arial" panose="020B0604020202020204" pitchFamily="34" charset="0"/>
              </a:rPr>
              <a:t>Le </a:t>
            </a:r>
            <a:r>
              <a:rPr lang="fr-FR" sz="1400" b="1" i="1" u="sng" dirty="0">
                <a:solidFill>
                  <a:srgbClr val="0000CC"/>
                </a:solidFill>
                <a:latin typeface="Arial" panose="020B0604020202020204" pitchFamily="34" charset="0"/>
                <a:cs typeface="Arial" panose="020B0604020202020204" pitchFamily="34" charset="0"/>
              </a:rPr>
              <a:t>portfolio « activités en entreprise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portfolio « activités en entreprise » est obligatoire pour tous les candidats évalués en mode Contrôle en Cours de Formation (CCF).</a:t>
            </a:r>
            <a:r>
              <a:rPr lang="fr-FR" sz="1400" i="1" dirty="0">
                <a:solidFill>
                  <a:srgbClr val="0000CC"/>
                </a:solidFill>
                <a:latin typeface="Arial" panose="020B0604020202020204" pitchFamily="34" charset="0"/>
                <a:cs typeface="Arial" panose="020B0604020202020204" pitchFamily="34" charset="0"/>
              </a:rPr>
              <a:t> Il est recommandé pour les candidats évalués en mode ponctuel, car il constitue un outil d’explicitation des activités menées en entreprise. Il est proposé sous forme numérique.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Pour les apprentis, le portfolio peut être remplacé par le livret d’apprentissage.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L’équipe pédagogique accompagne chaque apprenant dans la préparation de son portfolio en complétant, par exemple, avec lui une première fiche.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De même l’équipe suit particulièrement les premières semaines de PFMP et le remplissage de ces fiches par chaque apprenant.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7893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(5/8)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Objectifs</a:t>
            </a:r>
            <a:r>
              <a:rPr lang="fr-FR" sz="1400" b="1" u="sng" dirty="0">
                <a:latin typeface="Arial" panose="020B0604020202020204" pitchFamily="34" charset="0"/>
                <a:cs typeface="Arial" panose="020B0604020202020204" pitchFamily="34" charset="0"/>
              </a:rPr>
              <a:t>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Rendre compte des activités exercées en entreprise</a:t>
            </a:r>
          </a:p>
          <a:p>
            <a:pPr lvl="0" algn="just">
              <a:lnSpc>
                <a:spcPct val="114000"/>
              </a:lnSpc>
            </a:pPr>
            <a:r>
              <a:rPr lang="fr-FR" sz="1400" dirty="0">
                <a:latin typeface="Arial" panose="020B0604020202020204" pitchFamily="34" charset="0"/>
                <a:cs typeface="Arial" panose="020B0604020202020204" pitchFamily="34" charset="0"/>
              </a:rPr>
              <a:t>Développer le regard  du candidat sur ses activités</a:t>
            </a:r>
          </a:p>
          <a:p>
            <a:pPr lvl="0" algn="just">
              <a:lnSpc>
                <a:spcPct val="114000"/>
              </a:lnSpc>
            </a:pPr>
            <a:r>
              <a:rPr lang="fr-FR" sz="1400" dirty="0">
                <a:latin typeface="Arial" panose="020B0604020202020204" pitchFamily="34" charset="0"/>
                <a:cs typeface="Arial" panose="020B0604020202020204" pitchFamily="34" charset="0"/>
              </a:rPr>
              <a:t>Permettre d’établir les bilans des compétences lors des différents temps de formation en entreprise</a:t>
            </a:r>
          </a:p>
          <a:p>
            <a:pPr lvl="0" algn="just">
              <a:lnSpc>
                <a:spcPct val="114000"/>
              </a:lnSpc>
            </a:pPr>
            <a:r>
              <a:rPr lang="fr-FR" sz="1400" dirty="0">
                <a:latin typeface="Arial" panose="020B0604020202020204" pitchFamily="34" charset="0"/>
                <a:cs typeface="Arial" panose="020B0604020202020204" pitchFamily="34" charset="0"/>
              </a:rPr>
              <a:t>Communiquer un bilan à l’entreprise</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Contenus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Les fiches activités entreprise permettent au candidat de rendre compte de son activité. Elles précisent l’activité et son contexte (types d’opération, secteur d’activité). L’apprenant y développe une analyse sur ses pratiques selon plusieurs axes : réussites, aléas, difficultés, niveau d’autonomie, niveau de responsabilité, attitudes professionnelles,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6706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(6/8)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a:latin typeface="Arial" panose="020B0604020202020204" pitchFamily="34" charset="0"/>
                <a:cs typeface="Arial" panose="020B0604020202020204" pitchFamily="34" charset="0"/>
              </a:rPr>
              <a:t>Utilisation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L’apprenant complète autant de fiches que d’activités auxquelles il a participé. </a:t>
            </a:r>
          </a:p>
          <a:p>
            <a:pPr lvl="0" algn="just">
              <a:lnSpc>
                <a:spcPct val="114000"/>
              </a:lnSpc>
            </a:pPr>
            <a:r>
              <a:rPr lang="fr-FR" sz="1400" dirty="0">
                <a:latin typeface="Arial" panose="020B0604020202020204" pitchFamily="34" charset="0"/>
                <a:cs typeface="Arial" panose="020B0604020202020204" pitchFamily="34" charset="0"/>
              </a:rPr>
              <a:t>Ces fiches sont à la disposition de l’équipe pédagogique et sont archivées durant tout le cycle de formation.</a:t>
            </a:r>
          </a:p>
          <a:p>
            <a:pPr lvl="0" algn="just">
              <a:lnSpc>
                <a:spcPct val="114000"/>
              </a:lnSpc>
            </a:pPr>
            <a:r>
              <a:rPr lang="fr-FR" sz="1400" dirty="0" smtClean="0">
                <a:latin typeface="Arial" panose="020B0604020202020204" pitchFamily="34" charset="0"/>
                <a:cs typeface="Arial" panose="020B0604020202020204" pitchFamily="34" charset="0"/>
              </a:rPr>
              <a:t>Ces </a:t>
            </a:r>
            <a:r>
              <a:rPr lang="fr-FR" sz="1400" dirty="0">
                <a:latin typeface="Arial" panose="020B0604020202020204" pitchFamily="34" charset="0"/>
                <a:cs typeface="Arial" panose="020B0604020202020204" pitchFamily="34" charset="0"/>
              </a:rPr>
              <a:t>fiches peuvent être transmises à l’entreprise pour rendre compte des activités exercées pendant la période.</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 livret de suivi des acquisitions de compétences</a:t>
            </a:r>
            <a:r>
              <a:rPr lang="fr-FR" sz="1400" dirty="0">
                <a:latin typeface="Arial" panose="020B0604020202020204" pitchFamily="34" charset="0"/>
                <a:cs typeface="Arial" panose="020B0604020202020204" pitchFamily="34" charset="0"/>
              </a:rPr>
              <a:t> constitue le principal support pour le suivi de la formation</a:t>
            </a:r>
            <a:r>
              <a:rPr lang="fr-FR" sz="1400" i="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et pour positionner le niveau d’acquisition des compétences. Il est utilisé lors des entretiens avec l’apprenant.  </a:t>
            </a:r>
          </a:p>
          <a:p>
            <a:pPr algn="just">
              <a:lnSpc>
                <a:spcPct val="114000"/>
              </a:lnSpc>
            </a:pPr>
            <a:r>
              <a:rPr lang="fr-FR" sz="1400" dirty="0">
                <a:latin typeface="Arial" panose="020B0604020202020204" pitchFamily="34" charset="0"/>
                <a:cs typeface="Arial" panose="020B0604020202020204" pitchFamily="34" charset="0"/>
              </a:rPr>
              <a:t>L’étude du livret permet l’évaluation certificative des compétences et donc de compléter les grilles d’évaluation des unités EP1, EP2 et EP3.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Le livret favorise un regard continu sur les compétences, sur le parcours de chaque jeune.</a:t>
            </a:r>
            <a:r>
              <a:rPr lang="fr-FR" sz="1400" dirty="0">
                <a:latin typeface="Arial" panose="020B0604020202020204" pitchFamily="34" charset="0"/>
                <a:cs typeface="Arial" panose="020B0604020202020204" pitchFamily="34" charset="0"/>
              </a:rPr>
              <a:t> Les apprenants ne sont plus « pris » par maintes périodes de certification CCF. Ils se consacrent à l’acquisition des compétences nécessaires à la pleine maitrise des activités et des fondamentaux des métiers de l’électricité et des équipements connectés.</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38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(7/8)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L’équipe </a:t>
            </a:r>
            <a:r>
              <a:rPr lang="fr-FR" sz="1400" b="1" i="1" dirty="0">
                <a:solidFill>
                  <a:srgbClr val="0000CC"/>
                </a:solidFill>
                <a:latin typeface="Arial" panose="020B0604020202020204" pitchFamily="34" charset="0"/>
                <a:cs typeface="Arial" panose="020B0604020202020204" pitchFamily="34" charset="0"/>
              </a:rPr>
              <a:t>pédagogique écrit un projet de formation pour tout le cycle de préparation du diplôme. Ce projet, découpé en séquences pédagogiques, propose des activités pratiques et théoriques, des relations et interactions avec d’autres disciplines (mathématiques et sciences et construction notamment). </a:t>
            </a:r>
            <a:endParaRPr lang="fr-FR" sz="1400" b="1" i="1" dirty="0" smtClean="0">
              <a:solidFill>
                <a:srgbClr val="0000CC"/>
              </a:solidFill>
              <a:latin typeface="Arial" panose="020B0604020202020204" pitchFamily="34" charset="0"/>
              <a:cs typeface="Arial" panose="020B0604020202020204" pitchFamily="34" charset="0"/>
            </a:endParaRPr>
          </a:p>
          <a:p>
            <a:pPr algn="just">
              <a:lnSpc>
                <a:spcPct val="114000"/>
              </a:lnSpc>
            </a:pPr>
            <a:endParaRPr lang="fr-FR" sz="1400" i="1"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i="1" dirty="0" smtClean="0">
                <a:solidFill>
                  <a:srgbClr val="0000CC"/>
                </a:solidFill>
                <a:latin typeface="Arial" panose="020B0604020202020204" pitchFamily="34" charset="0"/>
                <a:cs typeface="Arial" panose="020B0604020202020204" pitchFamily="34" charset="0"/>
              </a:rPr>
              <a:t>Toutes </a:t>
            </a:r>
            <a:r>
              <a:rPr lang="fr-FR" sz="1400" i="1" dirty="0">
                <a:solidFill>
                  <a:srgbClr val="0000CC"/>
                </a:solidFill>
                <a:latin typeface="Arial" panose="020B0604020202020204" pitchFamily="34" charset="0"/>
                <a:cs typeface="Arial" panose="020B0604020202020204" pitchFamily="34" charset="0"/>
              </a:rPr>
              <a:t>les activités permettent d’appréhender et d’acquérir </a:t>
            </a:r>
            <a:r>
              <a:rPr lang="fr-FR" sz="1400" b="1" i="1" dirty="0">
                <a:solidFill>
                  <a:srgbClr val="0000CC"/>
                </a:solidFill>
                <a:latin typeface="Arial" panose="020B0604020202020204" pitchFamily="34" charset="0"/>
                <a:cs typeface="Arial" panose="020B0604020202020204" pitchFamily="34" charset="0"/>
              </a:rPr>
              <a:t>compétences, connaissances et attitudes qui seront évaluées régulièrement </a:t>
            </a:r>
            <a:r>
              <a:rPr lang="fr-FR" sz="1400" b="1" i="1" dirty="0" smtClean="0">
                <a:solidFill>
                  <a:srgbClr val="0000CC"/>
                </a:solidFill>
                <a:latin typeface="Arial" panose="020B0604020202020204" pitchFamily="34" charset="0"/>
                <a:cs typeface="Arial" panose="020B0604020202020204" pitchFamily="34" charset="0"/>
              </a:rPr>
              <a:t>en liaison avec </a:t>
            </a:r>
            <a:r>
              <a:rPr lang="fr-FR" sz="1400" b="1" i="1" dirty="0">
                <a:solidFill>
                  <a:srgbClr val="0000CC"/>
                </a:solidFill>
                <a:latin typeface="Arial" panose="020B0604020202020204" pitchFamily="34" charset="0"/>
                <a:cs typeface="Arial" panose="020B0604020202020204" pitchFamily="34" charset="0"/>
              </a:rPr>
              <a:t>le livret de suivi des acquisitions de compétences</a:t>
            </a:r>
            <a:r>
              <a:rPr lang="fr-FR" sz="1400" i="1" dirty="0">
                <a:solidFill>
                  <a:srgbClr val="0000CC"/>
                </a:solidFill>
                <a:latin typeface="Arial" panose="020B0604020202020204" pitchFamily="34" charset="0"/>
                <a:cs typeface="Arial" panose="020B0604020202020204" pitchFamily="34" charset="0"/>
              </a:rPr>
              <a:t>. Mais attention toutes les activités du projet de formation n’ont pas à être systématiquement prises en compte dans le livret de suivi</a:t>
            </a:r>
            <a:r>
              <a:rPr lang="fr-FR" sz="1400" i="1" dirty="0" smtClean="0">
                <a:solidFill>
                  <a:srgbClr val="0000CC"/>
                </a:solidFill>
                <a:latin typeface="Arial" panose="020B0604020202020204" pitchFamily="34" charset="0"/>
                <a:cs typeface="Arial" panose="020B0604020202020204" pitchFamily="34" charset="0"/>
              </a:rPr>
              <a:t>.</a:t>
            </a:r>
          </a:p>
          <a:p>
            <a:pPr algn="just">
              <a:lnSpc>
                <a:spcPct val="114000"/>
              </a:lnSpc>
            </a:pPr>
            <a:endParaRPr lang="fr-FR" sz="1400" i="1"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i="1" dirty="0" smtClean="0">
                <a:solidFill>
                  <a:srgbClr val="0000CC"/>
                </a:solidFill>
                <a:latin typeface="Arial" panose="020B0604020202020204" pitchFamily="34" charset="0"/>
                <a:cs typeface="Arial" panose="020B0604020202020204" pitchFamily="34" charset="0"/>
              </a:rPr>
              <a:t>L’</a:t>
            </a:r>
            <a:r>
              <a:rPr lang="fr-FR" sz="1400" b="1" dirty="0" smtClean="0">
                <a:solidFill>
                  <a:srgbClr val="0000CC"/>
                </a:solidFill>
                <a:latin typeface="Arial" panose="020B0604020202020204" pitchFamily="34" charset="0"/>
                <a:cs typeface="Arial" panose="020B0604020202020204" pitchFamily="34" charset="0"/>
              </a:rPr>
              <a:t>évaluation formative</a:t>
            </a:r>
            <a:r>
              <a:rPr lang="fr-FR" sz="1400" i="1" dirty="0" smtClean="0">
                <a:solidFill>
                  <a:srgbClr val="0000CC"/>
                </a:solidFill>
                <a:latin typeface="Arial" panose="020B0604020202020204" pitchFamily="34" charset="0"/>
                <a:cs typeface="Arial" panose="020B0604020202020204" pitchFamily="34" charset="0"/>
              </a:rPr>
              <a:t>, au quotidien ne nécessite pas l’utilisation du livret de suivi réservé à l’</a:t>
            </a:r>
            <a:r>
              <a:rPr lang="fr-FR" sz="1400" b="1" dirty="0" smtClean="0">
                <a:solidFill>
                  <a:srgbClr val="0000CC"/>
                </a:solidFill>
                <a:latin typeface="Arial" panose="020B0604020202020204" pitchFamily="34" charset="0"/>
                <a:cs typeface="Arial" panose="020B0604020202020204" pitchFamily="34" charset="0"/>
              </a:rPr>
              <a:t>évaluation sommative </a:t>
            </a:r>
            <a:r>
              <a:rPr lang="fr-FR" sz="1400" i="1" dirty="0" smtClean="0">
                <a:solidFill>
                  <a:srgbClr val="0000CC"/>
                </a:solidFill>
                <a:latin typeface="Arial" panose="020B0604020202020204" pitchFamily="34" charset="0"/>
                <a:cs typeface="Arial" panose="020B0604020202020204" pitchFamily="34" charset="0"/>
              </a:rPr>
              <a:t>en fin de séquence ou/et </a:t>
            </a:r>
            <a:r>
              <a:rPr lang="fr-FR" sz="1400" b="1" dirty="0" smtClean="0">
                <a:solidFill>
                  <a:srgbClr val="0000CC"/>
                </a:solidFill>
                <a:latin typeface="Arial" panose="020B0604020202020204" pitchFamily="34" charset="0"/>
                <a:cs typeface="Arial" panose="020B0604020202020204" pitchFamily="34" charset="0"/>
              </a:rPr>
              <a:t>certificative</a:t>
            </a:r>
            <a:r>
              <a:rPr lang="fr-FR" sz="1400" i="1" dirty="0" smtClean="0">
                <a:solidFill>
                  <a:srgbClr val="0000CC"/>
                </a:solidFill>
                <a:latin typeface="Arial" panose="020B0604020202020204" pitchFamily="34" charset="0"/>
                <a:cs typeface="Arial" panose="020B0604020202020204" pitchFamily="34" charset="0"/>
              </a:rPr>
              <a:t>.</a:t>
            </a:r>
            <a:endParaRPr lang="fr-FR" sz="1400" dirty="0">
              <a:solidFill>
                <a:srgbClr val="0000CC"/>
              </a:solidFill>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266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(8/8)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0" y="775078"/>
            <a:ext cx="5472609" cy="608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67">
            <a:hlinkClick r:id="rId6"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9"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10"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1"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2"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3"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4"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5"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1534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périodes de formation en milieu professionnel</a:t>
            </a:r>
            <a:endParaRPr lang="fr-FR" sz="1600" b="1" u="sng" dirty="0" smtClean="0">
              <a:solidFill>
                <a:schemeClr val="tx1"/>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dirty="0" smtClean="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périodes de formation en milieu professionnel (PFMP)</a:t>
            </a:r>
            <a:r>
              <a:rPr lang="fr-FR" sz="1400" dirty="0">
                <a:latin typeface="Arial" panose="020B0604020202020204" pitchFamily="34" charset="0"/>
                <a:cs typeface="Arial" panose="020B0604020202020204" pitchFamily="34" charset="0"/>
              </a:rPr>
              <a:t> sont des phases déterminantes de la formation menant au diplôme et, à ce titre, doivent être en interaction et complémentaires avec la formation donnée en centre de formation. Elles concourent à l’acquisition des compétences, connaissances et attitudes professionnelles associées.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Toutes les activités et les tâches associées, définies dans le référentiel d’activités professionnelles, sont appréhendées lors des périodes de formation en milieu professionnel quel que soit le secteur d’activité.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Tous les secteurs d’activités sont des lieux possibles pour les PFMP, il n’y a pas de restriction.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équipes pédagogiques des établissements de formation accompagneront tuteurs et maîtres d’apprentissage dans la compréhension des attendus du diplôme voulus par les professionnels. Ils définiront ensemble les activités qu’il est possible et souhaitable de proposer à chaque apprenant lors de la dite PFMP. Ces activités seront notées dans l’annexe pédagogique de la convention.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861048"/>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8338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Evaluation des compétences en entreprises (</a:t>
            </a:r>
            <a:r>
              <a:rPr lang="fr-FR" sz="1600" b="1" u="sng" dirty="0" smtClean="0">
                <a:solidFill>
                  <a:schemeClr val="tx1"/>
                </a:solidFill>
                <a:latin typeface="Arial" panose="020B0604020202020204" pitchFamily="34" charset="0"/>
                <a:cs typeface="Arial" panose="020B0604020202020204" pitchFamily="34" charset="0"/>
              </a:rPr>
              <a:t>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portfolio </a:t>
            </a:r>
            <a:r>
              <a:rPr lang="fr-FR" sz="1400" dirty="0">
                <a:latin typeface="Arial" panose="020B0604020202020204" pitchFamily="34" charset="0"/>
                <a:cs typeface="Arial" panose="020B0604020202020204" pitchFamily="34" charset="0"/>
              </a:rPr>
              <a:t>est l’outil utilisé par l’apprenant pour recenser l’ensemble des activités qu’il conduit en entreprise. Dans le cadre d’une formation par apprentissage, l’usage du livret d’apprentissage peut remplir les objectifs du portfolio.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 livret de suivi d’acquisition des compétences</a:t>
            </a:r>
            <a:r>
              <a:rPr lang="fr-FR" sz="1400" dirty="0">
                <a:latin typeface="Arial" panose="020B0604020202020204" pitchFamily="34" charset="0"/>
                <a:cs typeface="Arial" panose="020B0604020202020204" pitchFamily="34" charset="0"/>
              </a:rPr>
              <a:t> permet de recenser puis dévaluer les compétences mises en œuvre en entreprise. Le nombre de « bilans entreprise » donnant lieu à une évaluation conjointe enseignant (formateur) / tuteur (ou maître d’apprentissage) est de 2 par année de formation. Un bilan, au minimum, se déroule en présence de l’apprenant qui peut expliciter tout ou partie de ses activités. Il ne s’agit en aucun cas d’une soutenance </a:t>
            </a:r>
            <a:r>
              <a:rPr lang="fr-FR" sz="1400" dirty="0" smtClean="0">
                <a:latin typeface="Arial" panose="020B0604020202020204" pitchFamily="34" charset="0"/>
                <a:cs typeface="Arial" panose="020B0604020202020204" pitchFamily="34" charset="0"/>
              </a:rPr>
              <a:t>orale formelle. </a:t>
            </a:r>
            <a:r>
              <a:rPr lang="fr-FR" sz="1400" dirty="0">
                <a:latin typeface="Arial" panose="020B0604020202020204" pitchFamily="34" charset="0"/>
                <a:cs typeface="Arial" panose="020B0604020202020204" pitchFamily="34" charset="0"/>
              </a:rPr>
              <a:t>Pour une ou plusieurs de ses activité, l’apprenant pourra ainsi expliquer l’activité qu’il avait à conduire, la manière dont il a œuvré, les difficultés et aléas qu’il a rencontré, comment il les a surmontées, etc.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4463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7783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Evaluation des compétences en entreprises (</a:t>
            </a:r>
            <a:r>
              <a:rPr lang="fr-FR" sz="1600" b="1" u="sng" dirty="0" smtClean="0">
                <a:solidFill>
                  <a:schemeClr val="tx1"/>
                </a:solidFill>
                <a:latin typeface="Arial" panose="020B0604020202020204" pitchFamily="34" charset="0"/>
                <a:cs typeface="Arial" panose="020B0604020202020204" pitchFamily="34" charset="0"/>
              </a:rPr>
              <a:t>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commission de certification examinera le parcours (tant en centre qu’en entreprise) du candidat décrit dans le livret de suivi d’acquisition des compétences pour arrêter une proposition de note (voir paragraphe 9). </a:t>
            </a:r>
          </a:p>
          <a:p>
            <a:pPr algn="just">
              <a:lnSpc>
                <a:spcPct val="114000"/>
              </a:lnSpc>
            </a:pPr>
            <a:r>
              <a:rPr lang="fr-FR" sz="1400" i="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Toutes les périodes en entreprise au travers des bilans entreprise sont supports de la certification Contrôle en Cours de Formation continué des unités EP1, EP2, EP3.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solidFill>
                  <a:srgbClr val="0000CC"/>
                </a:solidFill>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Au sein de chaque établissement de formation, les équipes pédagogiques accompagnent les maitres d’apprentissage et les tuteurs, notamment au regard des attendus du nouveau référentiel.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4463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781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Numérique et apprentissages</a:t>
            </a:r>
            <a:endParaRPr lang="fr-FR" sz="1600" b="1" u="sng" dirty="0" smtClean="0">
              <a:solidFill>
                <a:schemeClr val="tx1"/>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numérique est au cœur des usages quotidiens de la société et des jeunes. « La Formation » doit se saisir des outils numériques et former les citoyens et futurs professionnels à un usage raisonné, éthique et responsable de ces outils.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u="sng" dirty="0">
                <a:latin typeface="Arial" panose="020B0604020202020204" pitchFamily="34" charset="0"/>
                <a:cs typeface="Arial" panose="020B0604020202020204" pitchFamily="34" charset="0"/>
              </a:rPr>
              <a:t>Usage dans la formation au métier d’électricien :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L’usage d’outils numériques semblables à ceux du monde professionnel est indispensable pour atteindre les objectifs visés par la formation au CAP électricien(ne). Ces outils numériques sont utilisés à des fins de recherche d’informations, de communication professionnelle… </a:t>
            </a:r>
          </a:p>
          <a:p>
            <a:pPr algn="just">
              <a:lnSpc>
                <a:spcPct val="114000"/>
              </a:lnSpc>
            </a:pPr>
            <a:r>
              <a:rPr lang="fr-FR" sz="1400" dirty="0">
                <a:latin typeface="Arial" panose="020B0604020202020204" pitchFamily="34" charset="0"/>
                <a:cs typeface="Arial" panose="020B0604020202020204" pitchFamily="34" charset="0"/>
              </a:rPr>
              <a:t>Il s’agit aussi d’apprendre à utiliser professionnellement sa messagerie, les réseaux sociaux, les sites internet, les logiciels et applications professionnels avec tous les types de support (</a:t>
            </a:r>
            <a:r>
              <a:rPr lang="fr-FR" sz="1400" dirty="0" smtClean="0">
                <a:latin typeface="Arial" panose="020B0604020202020204" pitchFamily="34" charset="0"/>
                <a:cs typeface="Arial" panose="020B0604020202020204" pitchFamily="34" charset="0"/>
              </a:rPr>
              <a:t>smartphone</a:t>
            </a:r>
            <a:r>
              <a:rPr lang="fr-FR" sz="1400" dirty="0">
                <a:latin typeface="Arial" panose="020B0604020202020204" pitchFamily="34" charset="0"/>
                <a:cs typeface="Arial" panose="020B0604020202020204" pitchFamily="34" charset="0"/>
              </a:rPr>
              <a:t>, la tablette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Le modèle d’information unique du bâtiment (Building Information </a:t>
            </a:r>
            <a:r>
              <a:rPr lang="fr-FR" sz="1400" dirty="0" err="1" smtClean="0">
                <a:latin typeface="Arial" panose="020B0604020202020204" pitchFamily="34" charset="0"/>
                <a:cs typeface="Arial" panose="020B0604020202020204" pitchFamily="34" charset="0"/>
              </a:rPr>
              <a:t>Modeling</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est utilisé par l’apprenant pour appréhender son environnement de travail.</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u="sng" dirty="0">
                <a:latin typeface="Arial" panose="020B0604020202020204" pitchFamily="34" charset="0"/>
                <a:cs typeface="Arial" panose="020B0604020202020204" pitchFamily="34" charset="0"/>
              </a:rPr>
              <a:t>Usage pédagogique au service des apprentissages</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La mobilisation du numérique dans les situations d’apprentissage contribue au développement des compétences des apprenants et interroge les pratiques pédagogiques. Il est donc important d’identifier les objectifs et les situations d’apprentissage pour lesquels l’apport du numérique sera pertinent et une plus-value pédagogique.</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508518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206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espaces de formation (</a:t>
            </a:r>
            <a:r>
              <a:rPr lang="fr-FR" sz="1600" b="1" u="sng" dirty="0" smtClean="0">
                <a:solidFill>
                  <a:schemeClr val="tx1"/>
                </a:solidFill>
                <a:latin typeface="Arial" panose="020B0604020202020204" pitchFamily="34" charset="0"/>
                <a:cs typeface="Arial" panose="020B0604020202020204" pitchFamily="34" charset="0"/>
              </a:rPr>
              <a:t>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0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plateaux techniques des établissements de formation sont les espaces où les apprenants réalisent </a:t>
            </a:r>
            <a:r>
              <a:rPr lang="fr-FR" sz="1400" b="1" dirty="0">
                <a:latin typeface="Arial" panose="020B0604020202020204" pitchFamily="34" charset="0"/>
                <a:cs typeface="Arial" panose="020B0604020202020204" pitchFamily="34" charset="0"/>
              </a:rPr>
              <a:t>les activités caractéristiques</a:t>
            </a:r>
            <a:r>
              <a:rPr lang="fr-FR" sz="1400" dirty="0">
                <a:latin typeface="Arial" panose="020B0604020202020204" pitchFamily="34" charset="0"/>
                <a:cs typeface="Arial" panose="020B0604020202020204" pitchFamily="34" charset="0"/>
              </a:rPr>
              <a:t> des métiers de l’électricité et des équipements connectés. Ces dernières sont authentiques et permettent d’appréhender et d’acquérir les compétences, connaissances et attitudes. </a:t>
            </a: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Les plateaux techniques des établissements doivent évoluer pour notamment intégrer les équipements relatifs :</a:t>
            </a: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à l’efficacité énergétique (cf. règlementation thermique), à l’habitat et au tertiaire « intelligent » (smart-home, </a:t>
            </a:r>
            <a:r>
              <a:rPr lang="fr-FR" sz="1400" dirty="0" err="1">
                <a:latin typeface="Arial" panose="020B0604020202020204" pitchFamily="34" charset="0"/>
                <a:cs typeface="Arial" panose="020B0604020202020204" pitchFamily="34" charset="0"/>
              </a:rPr>
              <a:t>smartgrid</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aux appareils de mesure </a:t>
            </a:r>
            <a:r>
              <a:rPr lang="fr-FR" sz="1400" dirty="0" smtClean="0">
                <a:latin typeface="Arial" panose="020B0604020202020204" pitchFamily="34" charset="0"/>
                <a:cs typeface="Arial" panose="020B0604020202020204" pitchFamily="34" charset="0"/>
              </a:rPr>
              <a:t>(cf. nouvelles </a:t>
            </a:r>
            <a:r>
              <a:rPr lang="fr-FR" sz="1400" dirty="0">
                <a:latin typeface="Arial" panose="020B0604020202020204" pitchFamily="34" charset="0"/>
                <a:cs typeface="Arial" panose="020B0604020202020204" pitchFamily="34" charset="0"/>
              </a:rPr>
              <a:t>règlementations et audits énergétiques …),</a:t>
            </a: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au secteur des infrastructures. </a:t>
            </a: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 concept d’installation complète (de la livraison à l’application terminale) est toujours d’actualité. Les équipements présents et technologiquement actuels sont à conserver et/ou à compléter. Les solutions techniques liées à la problématique de la transition énergétique doivent être présentes sur le plateau technique. </a:t>
            </a:r>
          </a:p>
          <a:p>
            <a:pPr algn="just">
              <a:lnSpc>
                <a:spcPct val="110000"/>
              </a:lnSpc>
            </a:pPr>
            <a:r>
              <a:rPr lang="fr-FR" sz="12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Les zones sont le plus possible ouvertes pour faciliter l’organisation pédagogique d’activités diversifiées, le suivi des apprenants et leur accompagnement</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41" name="Flèche droite 40"/>
          <p:cNvSpPr/>
          <p:nvPr/>
        </p:nvSpPr>
        <p:spPr>
          <a:xfrm>
            <a:off x="-36512" y="558924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271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Ce </a:t>
            </a:r>
            <a:r>
              <a:rPr lang="fr-FR" sz="1400" dirty="0">
                <a:latin typeface="Arial" panose="020B0604020202020204" pitchFamily="34" charset="0"/>
                <a:cs typeface="Arial" panose="020B0604020202020204" pitchFamily="34" charset="0"/>
              </a:rPr>
              <a:t>repère pour la formation rappelle en particulier l’importance du projet de formation et  les modalités d’évaluation des apprenants et la mise en place d’un livret de suivi d’acquisition des compétences et d’un portfolio des activités en entreprise.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Ces </a:t>
            </a:r>
            <a:r>
              <a:rPr lang="fr-FR" sz="1400" dirty="0">
                <a:latin typeface="Arial" panose="020B0604020202020204" pitchFamily="34" charset="0"/>
                <a:cs typeface="Arial" panose="020B0604020202020204" pitchFamily="34" charset="0"/>
              </a:rPr>
              <a:t>approches pédagogiques constituent les piliers de la rénovation des diplômes de la filière génie électrotechnique. Chaque équipe doit absolument s’approprier ces démarches et les mettre en œuvre pour développer un enseignement davantage centré sur la formation,  les apprentissages des fondamentaux des métiers et des compétences et sur l’individualisation des parcours de formation.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L’enseignement professionnel en CAP électricien(ne) est plus que jamais construit à partir des activités caractéristiques des métiers de l’électricité et des équipements connectés sous forme d’activités contextualisées et problématisées, de projets, de chantiers caractéristiques pour donner un véritable sens à la formation et pour accompagner chaque jeune vers la réussite de sa formation.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Avant propos (2/2)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281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6536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espaces de formation (</a:t>
            </a:r>
            <a:r>
              <a:rPr lang="fr-FR" sz="1600" b="1" u="sng" dirty="0" smtClean="0">
                <a:solidFill>
                  <a:schemeClr val="tx1"/>
                </a:solidFill>
                <a:latin typeface="Arial" panose="020B0604020202020204" pitchFamily="34" charset="0"/>
                <a:cs typeface="Arial" panose="020B0604020202020204" pitchFamily="34" charset="0"/>
              </a:rPr>
              <a:t>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067" y="1772816"/>
            <a:ext cx="657114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67">
            <a:hlinkClick r:id="rId6"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9"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10"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1"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2"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3"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4"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5"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558924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5099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1/6)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La </a:t>
            </a:r>
            <a:r>
              <a:rPr lang="fr-FR" sz="1400" b="1" i="1" dirty="0">
                <a:solidFill>
                  <a:srgbClr val="0000CC"/>
                </a:solidFill>
                <a:latin typeface="Arial" panose="020B0604020202020204" pitchFamily="34" charset="0"/>
                <a:cs typeface="Arial" panose="020B0604020202020204" pitchFamily="34" charset="0"/>
              </a:rPr>
              <a:t>réforme du CAP électricien(ne) retient comme mode de certification le Contrôle en Cours de Formation continué.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livret de suivi d’acquisition des compétences et le portfolio « activités en entreprise » sont obligatoires.</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Il n’existe plus de situation de CCF programmée</a:t>
            </a:r>
            <a:r>
              <a:rPr lang="fr-FR" sz="1400" i="1" dirty="0" smtClean="0">
                <a:solidFill>
                  <a:srgbClr val="0000CC"/>
                </a:solidFill>
                <a:latin typeface="Arial" panose="020B0604020202020204" pitchFamily="34" charset="0"/>
                <a:cs typeface="Arial" panose="020B0604020202020204" pitchFamily="34" charset="0"/>
              </a:rPr>
              <a:t>. </a:t>
            </a:r>
            <a:r>
              <a:rPr lang="fr-FR" sz="1400" b="1" i="1" dirty="0" smtClean="0">
                <a:solidFill>
                  <a:srgbClr val="0000CC"/>
                </a:solidFill>
                <a:latin typeface="Arial" panose="020B0604020202020204" pitchFamily="34" charset="0"/>
                <a:cs typeface="Arial" panose="020B0604020202020204" pitchFamily="34" charset="0"/>
              </a:rPr>
              <a:t>La définition des situations et des modalités d’évaluation relève de la responsabilité des équipes.</a:t>
            </a:r>
            <a:endParaRPr lang="fr-FR" sz="1400" b="1" i="1"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modalité de certification en CCF continué rompt avec les pratiques antérieures puisqu’elle s’appuie sur la traçabilité du niveau d’acquisition des compétences tout au long de la formation. Cette traçabilité est formalisée dans le livret de suivi d’acquisition des compétences et le portfolio, dont les objectifs, les contenus et les modes d’utilisation sont définis quelques paragraphes auparavant.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solidFill>
                  <a:srgbClr val="0000CC"/>
                </a:solidFill>
                <a:latin typeface="Arial" panose="020B0604020202020204" pitchFamily="34" charset="0"/>
                <a:cs typeface="Arial" panose="020B0604020202020204" pitchFamily="34" charset="0"/>
              </a:rPr>
              <a:t>Les compétences sont certifiées dans seulement deux secteurs d’activités : le bâtiment et l’industrie</a:t>
            </a:r>
            <a:r>
              <a:rPr lang="fr-FR" sz="1400" i="1" dirty="0">
                <a:solidFill>
                  <a:srgbClr val="0000CC"/>
                </a:solidFill>
                <a:latin typeface="Arial" panose="020B0604020202020204" pitchFamily="34" charset="0"/>
                <a:cs typeface="Arial" panose="020B0604020202020204" pitchFamily="34" charset="0"/>
              </a:rPr>
              <a:t>.</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105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2/6)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EP1 : Réalisation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4 compétences (CO1, CO2, CO3 et CO8) sont évaluées dans cette unité. </a:t>
            </a:r>
          </a:p>
          <a:p>
            <a:pPr algn="just">
              <a:lnSpc>
                <a:spcPct val="114000"/>
              </a:lnSpc>
            </a:pPr>
            <a:r>
              <a:rPr lang="fr-FR" sz="1400" dirty="0">
                <a:latin typeface="Arial" panose="020B0604020202020204" pitchFamily="34" charset="0"/>
                <a:cs typeface="Arial" panose="020B0604020202020204" pitchFamily="34" charset="0"/>
              </a:rPr>
              <a:t>3 activités (préparation, réalisation et communication) et 7 tâches (TA 1-1, TA 1-2, TA 2-1, TA 2-2, TA 2-3, TA 2-4, TA 5-1)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et évaluer ces 4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a:t>
            </a:r>
            <a:r>
              <a:rPr lang="fr-FR" sz="1400" b="1" u="sng" dirty="0">
                <a:latin typeface="Arial" panose="020B0604020202020204" pitchFamily="34" charset="0"/>
                <a:cs typeface="Arial" panose="020B0604020202020204" pitchFamily="34" charset="0"/>
              </a:rPr>
              <a:t>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Si le référentiel indique : « </a:t>
            </a:r>
            <a:r>
              <a:rPr lang="fr-FR" sz="1400" i="1" dirty="0">
                <a:latin typeface="Arial" panose="020B0604020202020204" pitchFamily="34" charset="0"/>
                <a:cs typeface="Arial" panose="020B0604020202020204" pitchFamily="34" charset="0"/>
              </a:rPr>
              <a:t>la période d’évaluation choisie pouvant être différente pour chaque candidat, son organisation et le choix des modalités pratiques (observation, réalisation pratique, production écrite, soutenance orale et entretien, etc.) relèvent de l’équipe pédagogique composée des enseignants du domaine professionnel et comprenant le tuteur (ou maître d’apprentissage), en particulier quand les activités sont conduites en entreprise</a:t>
            </a:r>
            <a:r>
              <a:rPr lang="fr-FR" sz="1400" dirty="0">
                <a:latin typeface="Arial" panose="020B0604020202020204" pitchFamily="34" charset="0"/>
                <a:cs typeface="Arial" panose="020B0604020202020204" pitchFamily="34" charset="0"/>
              </a:rPr>
              <a:t> », </a:t>
            </a:r>
            <a:r>
              <a:rPr lang="fr-FR" sz="1400" b="1" u="sng" dirty="0">
                <a:latin typeface="Arial" panose="020B0604020202020204" pitchFamily="34" charset="0"/>
                <a:cs typeface="Arial" panose="020B0604020202020204" pitchFamily="34" charset="0"/>
              </a:rPr>
              <a:t>il s’agit bien de mettre en place le CCF continué.</a:t>
            </a:r>
            <a:r>
              <a:rPr lang="fr-FR" sz="1400" u="sng"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Les exercices de la progression pédagogique</a:t>
            </a:r>
            <a:r>
              <a:rPr lang="fr-FR" sz="1400" dirty="0">
                <a:latin typeface="Arial" panose="020B0604020202020204" pitchFamily="34" charset="0"/>
                <a:cs typeface="Arial" panose="020B0604020202020204" pitchFamily="34" charset="0"/>
              </a:rPr>
              <a:t> et </a:t>
            </a:r>
            <a:r>
              <a:rPr lang="fr-FR" sz="1400" b="1" dirty="0">
                <a:latin typeface="Arial" panose="020B0604020202020204" pitchFamily="34" charset="0"/>
                <a:cs typeface="Arial" panose="020B0604020202020204" pitchFamily="34" charset="0"/>
              </a:rPr>
              <a:t>les activités en entreprises</a:t>
            </a:r>
            <a:r>
              <a:rPr lang="fr-FR" sz="1400" dirty="0">
                <a:latin typeface="Arial" panose="020B0604020202020204" pitchFamily="34" charset="0"/>
                <a:cs typeface="Arial" panose="020B0604020202020204" pitchFamily="34" charset="0"/>
              </a:rPr>
              <a:t> tracées dans le portfolio qui mettent en œuvre ces activités et ces tâches dans un contexte professionnel donné mettant en œuvre des technologies actuelles, </a:t>
            </a:r>
            <a:r>
              <a:rPr lang="fr-FR" sz="1400" b="1" dirty="0">
                <a:latin typeface="Arial" panose="020B0604020202020204" pitchFamily="34" charset="0"/>
                <a:cs typeface="Arial" panose="020B0604020202020204" pitchFamily="34" charset="0"/>
              </a:rPr>
              <a:t>sont des supports</a:t>
            </a:r>
            <a:r>
              <a:rPr lang="fr-FR" sz="1400" dirty="0">
                <a:latin typeface="Arial" panose="020B0604020202020204" pitchFamily="34" charset="0"/>
                <a:cs typeface="Arial" panose="020B0604020202020204" pitchFamily="34" charset="0"/>
              </a:rPr>
              <a:t> qui </a:t>
            </a:r>
            <a:r>
              <a:rPr lang="fr-FR" sz="1400" b="1" dirty="0">
                <a:latin typeface="Arial" panose="020B0604020202020204" pitchFamily="34" charset="0"/>
                <a:cs typeface="Arial" panose="020B0604020202020204" pitchFamily="34" charset="0"/>
              </a:rPr>
              <a:t>peuvent être retenus pour analyser le niveau d’acquisition des compétences</a:t>
            </a:r>
            <a:r>
              <a:rPr lang="fr-FR" sz="1400" dirty="0">
                <a:latin typeface="Arial" panose="020B0604020202020204" pitchFamily="34" charset="0"/>
                <a:cs typeface="Arial" panose="020B0604020202020204" pitchFamily="34" charset="0"/>
              </a:rPr>
              <a:t> des apprenants.  </a:t>
            </a:r>
          </a:p>
          <a:p>
            <a:pPr algn="just">
              <a:lnSpc>
                <a:spcPct val="114000"/>
              </a:lnSpc>
            </a:pPr>
            <a:r>
              <a:rPr lang="fr-FR" sz="1400" dirty="0">
                <a:latin typeface="Arial" panose="020B0604020202020204" pitchFamily="34" charset="0"/>
                <a:cs typeface="Arial" panose="020B0604020202020204" pitchFamily="34" charset="0"/>
              </a:rPr>
              <a:t>Ces exercices, ces activités entreprise retenus pour l’analyse du niveau d’acquisition des compétences ont une durée équivalence à celle de l’épreuve ponctuelle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8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3/6)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commission de certification choisit parmi les activités du projet de formation celles qui sont caractéristiques d’activités métier et qui permettront d’observer le niveau d’acquisition des compétences au regard des exigences du référentiel. Toutes les activités élèves n’ont pas vocation à être répertoriés dans l’outil de suivi.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A partir des activités choisies (bien caractéristiques des métiers de l’électricité et des équipements connectés) dans la progression et en prenant appui sur les bilans intermédiaires et les bilans entreprise, la commission de certification positionnera définitivement chaque apprenant sur chaque compétence puis complétera la grille d’évaluation nationale de l’épreuve.  </a:t>
            </a:r>
          </a:p>
          <a:p>
            <a:pPr algn="just">
              <a:lnSpc>
                <a:spcPct val="114000"/>
              </a:lnSpc>
            </a:pPr>
            <a:r>
              <a:rPr lang="fr-FR" sz="1200" b="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Il ne s’agit en aucun cas de faire la moyenne des « évaluations »</a:t>
            </a:r>
            <a:r>
              <a:rPr lang="fr-FR" sz="1400" dirty="0">
                <a:latin typeface="Arial" panose="020B0604020202020204" pitchFamily="34" charset="0"/>
                <a:cs typeface="Arial" panose="020B0604020202020204" pitchFamily="34" charset="0"/>
              </a:rPr>
              <a:t> des situations de formation retenues. L’équipe observe sur les exercices retenus pour chaque compétence, chaque critère d’évaluation et fait un positionnement de ce dernier sur l’échelle de 4 (très insuffisant, insuffisant, satisfaisant et très satisfaisant) sur les grilles nationales d’évaluation fournies par la circulaire nationale d’organisation des sessions d’examen. Lorsque la majorité des critères aura été complétée, l’application proposera mathématiquement une note que la commission de certification conservera ou modifiera afin d’obtenir la proposition de note finale.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885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4/6)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nSpc>
                <a:spcPct val="114000"/>
              </a:lnSpc>
            </a:pPr>
            <a:r>
              <a:rPr lang="fr-FR" sz="1400" dirty="0" smtClean="0">
                <a:latin typeface="Arial" panose="020B0604020202020204" pitchFamily="34" charset="0"/>
                <a:cs typeface="Arial" panose="020B0604020202020204" pitchFamily="34" charset="0"/>
              </a:rPr>
              <a:t>A </a:t>
            </a:r>
            <a:r>
              <a:rPr lang="fr-FR" sz="1400" dirty="0">
                <a:latin typeface="Arial" panose="020B0604020202020204" pitchFamily="34" charset="0"/>
                <a:cs typeface="Arial" panose="020B0604020202020204" pitchFamily="34" charset="0"/>
              </a:rPr>
              <a:t>l’issue de l’évaluation, la commission de certification constitue pour chaque candidat un dossier comprenant :</a:t>
            </a:r>
          </a:p>
          <a:p>
            <a:pPr marL="285750" lvl="0" indent="-285750">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l’ensemble des ressources support de l’évaluation,</a:t>
            </a:r>
          </a:p>
          <a:p>
            <a:pPr marL="285750" lvl="0" indent="-285750">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La grille nationale d’évaluation de l’épreuve et la proposition de note associée.</a:t>
            </a:r>
          </a:p>
          <a:p>
            <a:pPr>
              <a:lnSpc>
                <a:spcPct val="114000"/>
              </a:lnSpc>
            </a:pPr>
            <a:r>
              <a:rPr lang="fr-FR" sz="1400" dirty="0">
                <a:latin typeface="Arial" panose="020B0604020202020204" pitchFamily="34" charset="0"/>
                <a:cs typeface="Arial" panose="020B0604020202020204" pitchFamily="34" charset="0"/>
              </a:rPr>
              <a:t>Ce dossier sera mis à disposition du jury et archivé selon les règles en vigueur</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a:lnSpc>
                <a:spcPct val="114000"/>
              </a:lnSpc>
            </a:pPr>
            <a:r>
              <a:rPr lang="fr-FR" sz="1400" dirty="0">
                <a:latin typeface="Arial" panose="020B0604020202020204" pitchFamily="34" charset="0"/>
                <a:cs typeface="Arial" panose="020B0604020202020204" pitchFamily="34" charset="0"/>
              </a:rPr>
              <a:t> </a:t>
            </a:r>
          </a:p>
          <a:p>
            <a:pPr>
              <a:lnSpc>
                <a:spcPct val="114000"/>
              </a:lnSpc>
            </a:pPr>
            <a:r>
              <a:rPr lang="fr-FR" sz="1400" b="1" dirty="0">
                <a:latin typeface="Arial" panose="020B0604020202020204" pitchFamily="34" charset="0"/>
                <a:cs typeface="Arial" panose="020B0604020202020204" pitchFamily="34" charset="0"/>
              </a:rPr>
              <a:t>La réunion annuelle académique de suivi</a:t>
            </a:r>
            <a:r>
              <a:rPr lang="fr-FR" sz="1400" dirty="0">
                <a:latin typeface="Arial" panose="020B0604020202020204" pitchFamily="34" charset="0"/>
                <a:cs typeface="Arial" panose="020B0604020202020204" pitchFamily="34" charset="0"/>
              </a:rPr>
              <a:t> des modalités de mise en œuvre du CCF continué va permettre à l’inspecteur de l’éducation nationale en charge de la filière d’analyser établissement par établissement  la conformité des évaluations (principe du CCF continué, utilisation du livret de suivi d’acquisition des compétences, utilisation du portfolio, mise en place des différents bilans intermédiaires et entreprises, exercices et activités supports des évaluations, synthèse des évaluations, …) pour les certifications EP1, EP2 et EP3 et d’utilisation des grilles d’évaluation nationales.</a:t>
            </a:r>
          </a:p>
          <a:p>
            <a:pPr>
              <a:lnSpc>
                <a:spcPct val="114000"/>
              </a:lnSpc>
            </a:pPr>
            <a:r>
              <a:rPr lang="fr-FR" sz="1400" dirty="0">
                <a:latin typeface="Arial" panose="020B0604020202020204" pitchFamily="34" charset="0"/>
                <a:cs typeface="Arial" panose="020B0604020202020204" pitchFamily="34" charset="0"/>
              </a:rPr>
              <a:t> </a:t>
            </a:r>
          </a:p>
          <a:p>
            <a:pPr>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636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5/6)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EP2 : Mise en service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3 compétences (CO4, CO5 et CO7) sont évaluées dans cette unité. </a:t>
            </a:r>
          </a:p>
          <a:p>
            <a:pPr algn="just">
              <a:lnSpc>
                <a:spcPct val="114000"/>
              </a:lnSpc>
            </a:pPr>
            <a:r>
              <a:rPr lang="fr-FR" sz="1400" dirty="0">
                <a:latin typeface="Arial" panose="020B0604020202020204" pitchFamily="34" charset="0"/>
                <a:cs typeface="Arial" panose="020B0604020202020204" pitchFamily="34" charset="0"/>
              </a:rPr>
              <a:t>2 activités (préparation et mise en service) et 3 tâches (TA 1-1, TA 3-1, TA 3-2)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ces 3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a:t>
            </a:r>
            <a:r>
              <a:rPr lang="fr-FR" sz="1400" b="1" u="sng" dirty="0">
                <a:latin typeface="Arial" panose="020B0604020202020204" pitchFamily="34" charset="0"/>
                <a:cs typeface="Arial" panose="020B0604020202020204" pitchFamily="34" charset="0"/>
              </a:rPr>
              <a:t>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Idem épreuve EP1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épreuve peut se faire sur le même support que l’épreuve EP1 et à l’issue de celle dernière ; dans ce cas, le bon fonctionnement de l’installation sera vérifiée par le jury avant l’épreuve EP2.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189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6/6)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EP3 : Maintenance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2 compétences (CO6 et CO9) sont évaluées dans cette unité. </a:t>
            </a:r>
          </a:p>
          <a:p>
            <a:pPr algn="just">
              <a:lnSpc>
                <a:spcPct val="114000"/>
              </a:lnSpc>
            </a:pPr>
            <a:r>
              <a:rPr lang="fr-FR" sz="1400" dirty="0">
                <a:latin typeface="Arial" panose="020B0604020202020204" pitchFamily="34" charset="0"/>
                <a:cs typeface="Arial" panose="020B0604020202020204" pitchFamily="34" charset="0"/>
              </a:rPr>
              <a:t>2 activités (maintenance et communication) et 2 tâches (TA 4-1, TA 5-1)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ces 2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Idem épreuve EP1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épreuve peut se faire sur le même support que l’épreuve EP1 et à l’issue de cette dernière ; dans ce cas, le bon fonctionnement de l’installation sera vérifiée par le jury avant l’épreuve EP3.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1364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La rénovation du CAP s’inscrit dans les grands principes et les objectifs ciblés par et pour les récentes rénovations du bac pro et du BP de la filière. Les secteurs d’activités sont larges et ouverts aux évolutions technologiques. Les systèmes et les installations sont souvent pluritechniques et font appels à l’énergie et à l’information. Les activités et les tâches associées </a:t>
            </a:r>
            <a:r>
              <a:rPr lang="fr-FR" sz="1400" dirty="0" smtClean="0">
                <a:latin typeface="Arial" panose="020B0604020202020204" pitchFamily="34" charset="0"/>
                <a:cs typeface="Arial" panose="020B0604020202020204" pitchFamily="34" charset="0"/>
              </a:rPr>
              <a:t>sont </a:t>
            </a:r>
            <a:r>
              <a:rPr lang="fr-FR" sz="1400" dirty="0">
                <a:latin typeface="Arial" panose="020B0604020202020204" pitchFamily="34" charset="0"/>
                <a:cs typeface="Arial" panose="020B0604020202020204" pitchFamily="34" charset="0"/>
              </a:rPr>
              <a:t>ciblées, définies et compréhensibles. Les compétences et les connaissances sont resserrées. Des attitudes professionnelles ont été définies. L’espace de liberté pédagogique des équipes est affirmé pour permettre l’innovation pédagogique et la veille technologique indispensables à l’évolution des formations.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cohérence d’écriture des diplômes (du CAP au BTS) de la filière du génie électrotechnique a</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pour objectif de faciliter l’appropriation des contenus par les acteurs de la formation (formateurs, entreprises), le suivi des acquisitions des compétences et de fluidifier les parcours de formation.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 CAP est rénové pour tenir compte des évolutions technologiques, réglementaires des métiers et des emplois et pour répondre aux attentes et besoins de qualification et de compétences des entreprises.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(1/3)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0187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Le </a:t>
            </a:r>
            <a:r>
              <a:rPr lang="fr-FR" sz="1400" b="1" i="1" dirty="0">
                <a:solidFill>
                  <a:srgbClr val="0000CC"/>
                </a:solidFill>
                <a:latin typeface="Arial" panose="020B0604020202020204" pitchFamily="34" charset="0"/>
                <a:cs typeface="Arial" panose="020B0604020202020204" pitchFamily="34" charset="0"/>
              </a:rPr>
              <a:t>CAP est le premier niveau de qualification des métiers de l’électricité et des équipements connectés.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formation conduisant au CAP Électricien(ne) cible, comme le bac pro MELEC, les secteurs des réseaux, des infrastructures, des quartiers et des zones d’activités, des bâtiments, de l’industrie et des systèmes énergétiques autonomes et embarqués. </a:t>
            </a:r>
          </a:p>
          <a:p>
            <a:pPr algn="just">
              <a:lnSpc>
                <a:spcPct val="114000"/>
              </a:lnSpc>
            </a:pPr>
            <a:r>
              <a:rPr lang="fr-FR" sz="1400" dirty="0">
                <a:latin typeface="Arial" panose="020B0604020202020204" pitchFamily="34" charset="0"/>
                <a:cs typeface="Arial" panose="020B0604020202020204" pitchFamily="34" charset="0"/>
              </a:rPr>
              <a:t>Sous-tendu par la complémentarité des lieux de formation (entreprise et centre de formation), la formation CAP renforce l’approche professionnelle des activités et des tâches de cet exécutant électricien dans ces secteurs.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présentation des blocs de compétences précise les activités et les tâches associées contenues dans chaque bloc et les possibilités de les acquérir progressivement.</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La rénovation du CAP se donne pour enjeux de :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Former des </a:t>
            </a:r>
            <a:r>
              <a:rPr lang="fr-FR" sz="1400" b="1" dirty="0">
                <a:latin typeface="Arial" panose="020B0604020202020204" pitchFamily="34" charset="0"/>
                <a:cs typeface="Arial" panose="020B0604020202020204" pitchFamily="34" charset="0"/>
              </a:rPr>
              <a:t>professionnels citoyens en capacité de s’insérer</a:t>
            </a:r>
            <a:r>
              <a:rPr lang="fr-FR" sz="1400" dirty="0">
                <a:latin typeface="Arial" panose="020B0604020202020204" pitchFamily="34" charset="0"/>
                <a:cs typeface="Arial" panose="020B0604020202020204" pitchFamily="34" charset="0"/>
              </a:rPr>
              <a:t> ou </a:t>
            </a:r>
            <a:r>
              <a:rPr lang="fr-FR" sz="1400" dirty="0" smtClean="0">
                <a:latin typeface="Arial" panose="020B0604020202020204" pitchFamily="34" charset="0"/>
                <a:cs typeface="Arial" panose="020B0604020202020204" pitchFamily="34" charset="0"/>
              </a:rPr>
              <a:t>de </a:t>
            </a:r>
            <a:r>
              <a:rPr lang="fr-FR" sz="1400" dirty="0">
                <a:latin typeface="Arial" panose="020B0604020202020204" pitchFamily="34" charset="0"/>
                <a:cs typeface="Arial" panose="020B0604020202020204" pitchFamily="34" charset="0"/>
              </a:rPr>
              <a:t>poursuivre leur cursus de formation. </a:t>
            </a:r>
            <a:endParaRPr lang="fr-FR" sz="1400" dirty="0" smtClean="0">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(2/3)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82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marL="285750" lvl="0" indent="-285750" algn="just">
              <a:lnSpc>
                <a:spcPct val="114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Former </a:t>
            </a:r>
            <a:r>
              <a:rPr lang="fr-FR" sz="1400" dirty="0">
                <a:latin typeface="Arial" panose="020B0604020202020204" pitchFamily="34" charset="0"/>
                <a:cs typeface="Arial" panose="020B0604020202020204" pitchFamily="34" charset="0"/>
              </a:rPr>
              <a:t>des exécutants électriciens capable d’exercer principalement les activités, cœur de métier </a:t>
            </a:r>
            <a:r>
              <a:rPr lang="fr-FR" sz="1400" b="1" dirty="0">
                <a:latin typeface="Arial" panose="020B0604020202020204" pitchFamily="34" charset="0"/>
                <a:cs typeface="Arial" panose="020B0604020202020204" pitchFamily="34" charset="0"/>
              </a:rPr>
              <a:t>de préparation et de réalisation d’installations électriques </a:t>
            </a:r>
            <a:r>
              <a:rPr lang="fr-FR" sz="1400" i="1" dirty="0">
                <a:latin typeface="Arial" panose="020B0604020202020204" pitchFamily="34" charset="0"/>
                <a:cs typeface="Arial" panose="020B0604020202020204" pitchFamily="34" charset="0"/>
              </a:rPr>
              <a:t>(le titulaire du CAP </a:t>
            </a:r>
            <a:r>
              <a:rPr lang="fr-FR" sz="1400" b="1" i="1" dirty="0">
                <a:latin typeface="Arial" panose="020B0604020202020204" pitchFamily="34" charset="0"/>
                <a:cs typeface="Arial" panose="020B0604020202020204" pitchFamily="34" charset="0"/>
              </a:rPr>
              <a:t>participe</a:t>
            </a:r>
            <a:r>
              <a:rPr lang="fr-FR" sz="1400" i="1" dirty="0">
                <a:latin typeface="Arial" panose="020B0604020202020204" pitchFamily="34" charset="0"/>
                <a:cs typeface="Arial" panose="020B0604020202020204" pitchFamily="34" charset="0"/>
              </a:rPr>
              <a:t> à la  mise en service, à la maintenance d’installations électriques et à la communication interne et externe à l’entreprise)</a:t>
            </a:r>
            <a:r>
              <a:rPr lang="fr-FR" sz="1400" dirty="0">
                <a:latin typeface="Arial" panose="020B0604020202020204" pitchFamily="34" charset="0"/>
                <a:cs typeface="Arial" panose="020B0604020202020204" pitchFamily="34" charset="0"/>
              </a:rPr>
              <a:t>.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Définir les compétences de manière plus globale (en s’appuyant sur les recommandations européennes) pour mieux ancrer leurs apprentissages dans de véritables contextes professionnels. </a:t>
            </a: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Rendre impératif l’entrée pédagogique par les activités </a:t>
            </a:r>
            <a:r>
              <a:rPr lang="fr-FR" sz="1400" b="1" dirty="0" smtClean="0">
                <a:latin typeface="Arial" panose="020B0604020202020204" pitchFamily="34" charset="0"/>
                <a:cs typeface="Arial" panose="020B0604020202020204" pitchFamily="34" charset="0"/>
              </a:rPr>
              <a:t>professionnelles de référence.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Généraliser et formaliser l’individualisation du parcours de l’apprenant par la mise en œuvre d’un outil de suivi du niveau d’acquisition des compétences.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Mettre en œuvre un mode de certification (</a:t>
            </a:r>
            <a:r>
              <a:rPr lang="fr-FR" sz="1400" b="1" dirty="0">
                <a:latin typeface="Arial" panose="020B0604020202020204" pitchFamily="34" charset="0"/>
                <a:cs typeface="Arial" panose="020B0604020202020204" pitchFamily="34" charset="0"/>
              </a:rPr>
              <a:t>le contrôle en cours de formation continué</a:t>
            </a:r>
            <a:r>
              <a:rPr lang="fr-FR" sz="1400" dirty="0">
                <a:latin typeface="Arial" panose="020B0604020202020204" pitchFamily="34" charset="0"/>
                <a:cs typeface="Arial" panose="020B0604020202020204" pitchFamily="34" charset="0"/>
              </a:rPr>
              <a:t>) plus efficient </a:t>
            </a:r>
            <a:r>
              <a:rPr lang="fr-FR" sz="1400" dirty="0" smtClean="0">
                <a:latin typeface="Arial" panose="020B0604020202020204" pitchFamily="34" charset="0"/>
                <a:cs typeface="Arial" panose="020B0604020202020204" pitchFamily="34" charset="0"/>
              </a:rPr>
              <a:t>et qui </a:t>
            </a:r>
            <a:r>
              <a:rPr lang="fr-FR" sz="1400" dirty="0">
                <a:latin typeface="Arial" panose="020B0604020202020204" pitchFamily="34" charset="0"/>
                <a:cs typeface="Arial" panose="020B0604020202020204" pitchFamily="34" charset="0"/>
              </a:rPr>
              <a:t>redonne du temps à la formation.</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Encourager l’innovation et l’expérimentation pédagogiques des équipes pour écrire de véritable projet de formation afin de conduire chaque apprenant vers la réussite.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Favoriser l’interaction entre les enseignements professionnels et les enseignements généraux.</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(3/3)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062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Les activités professionnelles attendues sont rassemblées dans trois </a:t>
            </a:r>
            <a:r>
              <a:rPr lang="fr-FR" sz="1400" b="1" dirty="0">
                <a:latin typeface="Arial" panose="020B0604020202020204" pitchFamily="34" charset="0"/>
                <a:cs typeface="Arial" panose="020B0604020202020204" pitchFamily="34" charset="0"/>
              </a:rPr>
              <a:t>blocs de compétences</a:t>
            </a:r>
            <a:r>
              <a:rPr lang="fr-FR" sz="1400" dirty="0">
                <a:latin typeface="Arial" panose="020B0604020202020204" pitchFamily="34" charset="0"/>
                <a:cs typeface="Arial" panose="020B0604020202020204" pitchFamily="34" charset="0"/>
              </a:rPr>
              <a:t> professionnelles bien distinctes et lisibles. Les trois blocs regroupent des activités bien précises du métier et correspondent aux unités de certification :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1 : réalisation d’une installation (unité UP1),</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2 : mise en service d’une installation (unité UP2),</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3 : maintenance d’une installation (unité UP3).</a:t>
            </a:r>
          </a:p>
          <a:p>
            <a:pPr algn="just">
              <a:lnSpc>
                <a:spcPct val="114000"/>
              </a:lnSpc>
            </a:pPr>
            <a:r>
              <a:rPr lang="fr-FR" sz="1400" dirty="0">
                <a:latin typeface="Arial" panose="020B0604020202020204" pitchFamily="34" charset="0"/>
                <a:cs typeface="Arial" panose="020B0604020202020204" pitchFamily="34" charset="0"/>
              </a:rPr>
              <a:t>Dans le cadre de la formation professionnelle continue, ils peuvent être acquis séparément.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 nombre de </a:t>
            </a:r>
            <a:r>
              <a:rPr lang="fr-FR" sz="1400" b="1" dirty="0">
                <a:latin typeface="Arial" panose="020B0604020202020204" pitchFamily="34" charset="0"/>
                <a:cs typeface="Arial" panose="020B0604020202020204" pitchFamily="34" charset="0"/>
              </a:rPr>
              <a:t>tâches</a:t>
            </a:r>
            <a:r>
              <a:rPr lang="fr-FR" sz="1400" dirty="0">
                <a:latin typeface="Arial" panose="020B0604020202020204" pitchFamily="34" charset="0"/>
                <a:cs typeface="Arial" panose="020B0604020202020204" pitchFamily="34" charset="0"/>
              </a:rPr>
              <a:t> passe de 32 pour le CAP Proelec à 10 pour le CAP électricien(ne) ; elles sont regroupées dans 5 activités caractéristiques des métiers de l’électricité et des équipements connectés : </a:t>
            </a: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préparation,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réalisation,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mise en service,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maintenance,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communication</a:t>
            </a:r>
            <a:r>
              <a:rPr lang="fr-FR" sz="1400" dirty="0">
                <a:latin typeface="Arial" panose="020B0604020202020204" pitchFamily="34" charset="0"/>
                <a:cs typeface="Arial" panose="020B0604020202020204" pitchFamily="34" charset="0"/>
              </a:rPr>
              <a:t> ; cette dernière est transverse aux 4 premières.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Les activités « cœur de métier » du CAP électricien(ne)</a:t>
            </a:r>
            <a:r>
              <a:rPr lang="fr-FR" sz="1400" dirty="0">
                <a:solidFill>
                  <a:srgbClr val="0000CC"/>
                </a:solidFill>
                <a:latin typeface="Arial" panose="020B0604020202020204" pitchFamily="34" charset="0"/>
                <a:cs typeface="Arial" panose="020B0604020202020204" pitchFamily="34" charset="0"/>
              </a:rPr>
              <a:t> </a:t>
            </a:r>
            <a:r>
              <a:rPr lang="fr-FR" sz="1400" b="1" i="1" dirty="0">
                <a:solidFill>
                  <a:srgbClr val="0000CC"/>
                </a:solidFill>
                <a:latin typeface="Arial" panose="020B0604020202020204" pitchFamily="34" charset="0"/>
                <a:cs typeface="Arial" panose="020B0604020202020204" pitchFamily="34" charset="0"/>
              </a:rPr>
              <a:t>sont celles de préparation et de réalisation d’une installation électrique. </a:t>
            </a:r>
            <a:endParaRPr lang="fr-FR" sz="1400" dirty="0">
              <a:solidFill>
                <a:srgbClr val="0000CC"/>
              </a:solidFill>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marquantes(1/5)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520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nombre de </a:t>
            </a:r>
            <a:r>
              <a:rPr lang="fr-FR" sz="1400" b="1" dirty="0">
                <a:latin typeface="Arial" panose="020B0604020202020204" pitchFamily="34" charset="0"/>
                <a:cs typeface="Arial" panose="020B0604020202020204" pitchFamily="34" charset="0"/>
              </a:rPr>
              <a:t>compétences</a:t>
            </a:r>
            <a:r>
              <a:rPr lang="fr-FR" sz="1400" dirty="0">
                <a:latin typeface="Arial" panose="020B0604020202020204" pitchFamily="34" charset="0"/>
                <a:cs typeface="Arial" panose="020B0604020202020204" pitchFamily="34" charset="0"/>
              </a:rPr>
              <a:t> passe de 40 pour le CAP Proelec à 9 pour le CAP électricien(ne). Elles sont définies de manière plus globale pour faciliter leur compréhension et pour permettre notamment la certification par blocs de compétences. Une compétence est dédiée à l’utilisation des outils numériques. </a:t>
            </a:r>
          </a:p>
          <a:p>
            <a:pPr algn="just">
              <a:lnSpc>
                <a:spcPct val="114000"/>
              </a:lnSpc>
            </a:pPr>
            <a:r>
              <a:rPr lang="fr-FR" sz="1400" dirty="0">
                <a:latin typeface="Arial" panose="020B0604020202020204" pitchFamily="34" charset="0"/>
                <a:cs typeface="Arial" panose="020B0604020202020204" pitchFamily="34" charset="0"/>
              </a:rPr>
              <a:t>La présentation sous forme de tableau avec les conditions de réalisation, les principales tâches, les connaissances et les attitudes professionnelles associées ainsi que les critères d’évaluation facilite la compréhension de chaque compétence dans son contexte professionnel.</a:t>
            </a:r>
          </a:p>
          <a:p>
            <a:pPr algn="just">
              <a:lnSpc>
                <a:spcPct val="114000"/>
              </a:lnSpc>
            </a:pPr>
            <a:r>
              <a:rPr lang="fr-FR" sz="1400" dirty="0">
                <a:latin typeface="Arial" panose="020B0604020202020204" pitchFamily="34" charset="0"/>
                <a:cs typeface="Arial" panose="020B0604020202020204" pitchFamily="34" charset="0"/>
              </a:rPr>
              <a:t>La grande majorité des compétences du CAP électricien(ne) se retrouvent dans le bac pro MELEC et le BP électricien(ne) ; pour ces deux diplômes, elles se différentient parfois par l’ajout de critères d’évaluation complémentaires.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Des </a:t>
            </a:r>
            <a:r>
              <a:rPr lang="fr-FR" sz="1400" b="1" dirty="0">
                <a:latin typeface="Arial" panose="020B0604020202020204" pitchFamily="34" charset="0"/>
                <a:cs typeface="Arial" panose="020B0604020202020204" pitchFamily="34" charset="0"/>
              </a:rPr>
              <a:t>attitudes professionnelles </a:t>
            </a:r>
            <a:r>
              <a:rPr lang="fr-FR" sz="1400" dirty="0">
                <a:latin typeface="Arial" panose="020B0604020202020204" pitchFamily="34" charset="0"/>
                <a:cs typeface="Arial" panose="020B0604020202020204" pitchFamily="34" charset="0"/>
              </a:rPr>
              <a:t>sont définies pour mieux préciser les attendus « comportementaux » du titulaire du CAP électricien(ne). Elles sont développées lors des activités et des tâches sur toute la durée de la formation.  </a:t>
            </a:r>
          </a:p>
          <a:p>
            <a:pPr algn="just">
              <a:lnSpc>
                <a:spcPct val="114000"/>
              </a:lnSpc>
            </a:pPr>
            <a:r>
              <a:rPr lang="fr-FR" sz="1400" dirty="0">
                <a:latin typeface="Arial" panose="020B0604020202020204" pitchFamily="34" charset="0"/>
                <a:cs typeface="Arial" panose="020B0604020202020204" pitchFamily="34" charset="0"/>
              </a:rPr>
              <a:t>Ces attitudes sont </a:t>
            </a:r>
            <a:r>
              <a:rPr lang="fr-FR" sz="1400" dirty="0" smtClean="0">
                <a:latin typeface="Arial" panose="020B0604020202020204" pitchFamily="34" charset="0"/>
                <a:cs typeface="Arial" panose="020B0604020202020204" pitchFamily="34" charset="0"/>
              </a:rPr>
              <a:t>attendues</a:t>
            </a:r>
            <a:r>
              <a:rPr lang="fr-FR" sz="1400" dirty="0" smtClean="0">
                <a:solidFill>
                  <a:srgbClr val="FF0000"/>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des professionnels. Elles participent ou renforcent le « respecter l’autre » attendu de tous les jeunes.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marquantes(2/5)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52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connaissances</a:t>
            </a:r>
            <a:r>
              <a:rPr lang="fr-FR" sz="1400" dirty="0">
                <a:latin typeface="Arial" panose="020B0604020202020204" pitchFamily="34" charset="0"/>
                <a:cs typeface="Arial" panose="020B0604020202020204" pitchFamily="34" charset="0"/>
              </a:rPr>
              <a:t> sont regroupées en pôles. Elles ne sauraient être des finalités pédagogiques, elles sont abordées au travers des compétences nécessaires à l’exécution des tâches et des activités.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description des connaissances est également plus globale, l’entrée est la fonction assurée et non pas le(s) constituant(s) qui assure(nt) cette fonction. Ainsi, les supports de formation s’adapteront aux évolutions technologiques.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installations qui combinent très régulièrement chaîne d’énergie et chaîne d’information sont appréhendées de manière globale ; cette approche requiert une meilleure maîtrise des fondamentaux des métiers de l’électricité et des équipements connectés.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attitudes professionnelles, tout comme les connaissances, sont évaluées au travers de l’évaluation des compétences.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marquantes(3/5)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842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19960</TotalTime>
  <Words>3490</Words>
  <Application>Microsoft Office PowerPoint</Application>
  <PresentationFormat>Affichage à l'écran (4:3)</PresentationFormat>
  <Paragraphs>796</Paragraphs>
  <Slides>36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Arial Narrow</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collège 2016</dc:title>
  <dc:creator>Poste</dc:creator>
  <cp:lastModifiedBy>Rectorat</cp:lastModifiedBy>
  <cp:revision>567</cp:revision>
  <dcterms:created xsi:type="dcterms:W3CDTF">2015-11-03T05:38:56Z</dcterms:created>
  <dcterms:modified xsi:type="dcterms:W3CDTF">2018-11-13T11:03:39Z</dcterms:modified>
</cp:coreProperties>
</file>