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png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10" r:id="rId3"/>
  </p:sldMasterIdLst>
  <p:notesMasterIdLst>
    <p:notesMasterId r:id="rId34"/>
  </p:notesMasterIdLst>
  <p:sldIdLst>
    <p:sldId id="258" r:id="rId4"/>
    <p:sldId id="260" r:id="rId5"/>
    <p:sldId id="337" r:id="rId6"/>
    <p:sldId id="263" r:id="rId7"/>
    <p:sldId id="338" r:id="rId8"/>
    <p:sldId id="339" r:id="rId9"/>
    <p:sldId id="335" r:id="rId10"/>
    <p:sldId id="341" r:id="rId11"/>
    <p:sldId id="340" r:id="rId12"/>
    <p:sldId id="312" r:id="rId13"/>
    <p:sldId id="277" r:id="rId14"/>
    <p:sldId id="313" r:id="rId15"/>
    <p:sldId id="314" r:id="rId16"/>
    <p:sldId id="283" r:id="rId17"/>
    <p:sldId id="315" r:id="rId18"/>
    <p:sldId id="316" r:id="rId19"/>
    <p:sldId id="317" r:id="rId20"/>
    <p:sldId id="318" r:id="rId21"/>
    <p:sldId id="319" r:id="rId22"/>
    <p:sldId id="296" r:id="rId23"/>
    <p:sldId id="291" r:id="rId24"/>
    <p:sldId id="292" r:id="rId25"/>
    <p:sldId id="293" r:id="rId26"/>
    <p:sldId id="325" r:id="rId27"/>
    <p:sldId id="326" r:id="rId28"/>
    <p:sldId id="327" r:id="rId29"/>
    <p:sldId id="328" r:id="rId30"/>
    <p:sldId id="329" r:id="rId31"/>
    <p:sldId id="331" r:id="rId32"/>
    <p:sldId id="303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635" autoAdjust="0"/>
  </p:normalViewPr>
  <p:slideViewPr>
    <p:cSldViewPr snapToGrid="0">
      <p:cViewPr varScale="1">
        <p:scale>
          <a:sx n="91" d="100"/>
          <a:sy n="91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561D6-9A6D-4632-9AD9-D0E6D40B75A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57A6A22-9BB5-43CF-97C6-29319430A313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1" i="0" u="none" dirty="0"/>
            <a:t>CAP Menuisier fabricant de menuiseries, mobilier et agencement</a:t>
          </a:r>
          <a:endParaRPr lang="fr-FR" dirty="0"/>
        </a:p>
      </dgm:t>
    </dgm:pt>
    <dgm:pt modelId="{ED09742B-1A8D-4A30-AD66-980286A52F1B}" type="parTrans" cxnId="{EE29AA64-45CE-4A69-9F79-A70F69F674B1}">
      <dgm:prSet/>
      <dgm:spPr/>
      <dgm:t>
        <a:bodyPr/>
        <a:lstStyle/>
        <a:p>
          <a:endParaRPr lang="fr-FR"/>
        </a:p>
      </dgm:t>
    </dgm:pt>
    <dgm:pt modelId="{60C7ED0E-F761-4EC3-A47C-2F7A7DE5FE87}" type="sibTrans" cxnId="{EE29AA64-45CE-4A69-9F79-A70F69F674B1}">
      <dgm:prSet/>
      <dgm:spPr/>
      <dgm:t>
        <a:bodyPr/>
        <a:lstStyle/>
        <a:p>
          <a:endParaRPr lang="fr-FR"/>
        </a:p>
      </dgm:t>
    </dgm:pt>
    <dgm:pt modelId="{AA576CBB-31EC-4DA2-9ED6-3841AEFDF5E6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fr-FR" sz="1400" b="1" dirty="0">
              <a:solidFill>
                <a:schemeClr val="tx1"/>
              </a:solidFill>
            </a:rPr>
            <a:t>FABRICATION</a:t>
          </a:r>
          <a:endParaRPr lang="fr-FR" sz="1400" dirty="0">
            <a:solidFill>
              <a:schemeClr val="tx1"/>
            </a:solidFill>
          </a:endParaRPr>
        </a:p>
      </dgm:t>
    </dgm:pt>
    <dgm:pt modelId="{8DB5BB90-F1A6-42A5-89D7-44ABE180E638}" type="parTrans" cxnId="{45C4DA9A-5E0E-4109-A71C-CFF245A0CF6C}">
      <dgm:prSet/>
      <dgm:spPr/>
      <dgm:t>
        <a:bodyPr/>
        <a:lstStyle/>
        <a:p>
          <a:endParaRPr lang="fr-FR"/>
        </a:p>
      </dgm:t>
    </dgm:pt>
    <dgm:pt modelId="{D1686148-DA71-4C79-8F39-56FCF9A4689D}" type="sibTrans" cxnId="{45C4DA9A-5E0E-4109-A71C-CFF245A0CF6C}">
      <dgm:prSet/>
      <dgm:spPr/>
      <dgm:t>
        <a:bodyPr/>
        <a:lstStyle/>
        <a:p>
          <a:endParaRPr lang="fr-FR"/>
        </a:p>
      </dgm:t>
    </dgm:pt>
    <dgm:pt modelId="{CB3BACF1-6D88-4FE5-9806-70C63E9D03D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fr-FR" sz="1400" b="1" i="0" u="none" dirty="0"/>
            <a:t>LOGISTIQUE</a:t>
          </a:r>
          <a:endParaRPr lang="fr-FR" sz="1400" dirty="0"/>
        </a:p>
      </dgm:t>
    </dgm:pt>
    <dgm:pt modelId="{2E42CEAC-A1FA-4A46-93FC-C731E8B9B72A}" type="parTrans" cxnId="{F68E33BE-6545-4C80-8BEA-8A8E8BF367D6}">
      <dgm:prSet/>
      <dgm:spPr/>
      <dgm:t>
        <a:bodyPr/>
        <a:lstStyle/>
        <a:p>
          <a:endParaRPr lang="fr-FR"/>
        </a:p>
      </dgm:t>
    </dgm:pt>
    <dgm:pt modelId="{E888CA96-8B13-47CE-BDF2-A5E3C50A80FB}" type="sibTrans" cxnId="{F68E33BE-6545-4C80-8BEA-8A8E8BF367D6}">
      <dgm:prSet/>
      <dgm:spPr/>
      <dgm:t>
        <a:bodyPr/>
        <a:lstStyle/>
        <a:p>
          <a:endParaRPr lang="fr-FR"/>
        </a:p>
      </dgm:t>
    </dgm:pt>
    <dgm:pt modelId="{95482A5D-F50E-4DA7-8C3E-7281006FC980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b="1" i="0" u="none" dirty="0"/>
            <a:t>CAP Menuisier installateur</a:t>
          </a:r>
          <a:endParaRPr lang="fr-FR" dirty="0"/>
        </a:p>
      </dgm:t>
    </dgm:pt>
    <dgm:pt modelId="{3A573272-6CE6-4B4F-A3B3-2F3AE2B0030D}" type="parTrans" cxnId="{A30F1543-5172-4B23-97CE-069B799A3723}">
      <dgm:prSet/>
      <dgm:spPr/>
      <dgm:t>
        <a:bodyPr/>
        <a:lstStyle/>
        <a:p>
          <a:endParaRPr lang="fr-FR"/>
        </a:p>
      </dgm:t>
    </dgm:pt>
    <dgm:pt modelId="{CE1C8584-5C91-440D-9393-08513B966EAD}" type="sibTrans" cxnId="{A30F1543-5172-4B23-97CE-069B799A3723}">
      <dgm:prSet/>
      <dgm:spPr/>
      <dgm:t>
        <a:bodyPr/>
        <a:lstStyle/>
        <a:p>
          <a:endParaRPr lang="fr-FR"/>
        </a:p>
      </dgm:t>
    </dgm:pt>
    <dgm:pt modelId="{5EDB903F-9DDA-495C-A51D-AC522A5D1989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fr-FR" sz="1400" b="1" i="0" u="none" dirty="0">
              <a:solidFill>
                <a:schemeClr val="tx1"/>
              </a:solidFill>
            </a:rPr>
            <a:t>FABRICATION</a:t>
          </a:r>
          <a:endParaRPr lang="fr-FR" sz="1400" dirty="0">
            <a:solidFill>
              <a:schemeClr val="tx1"/>
            </a:solidFill>
          </a:endParaRPr>
        </a:p>
      </dgm:t>
    </dgm:pt>
    <dgm:pt modelId="{204A5115-580F-4522-92F8-15BE21C99D3C}" type="parTrans" cxnId="{F1D461C6-DA4D-4661-82E9-DD1C7B823F41}">
      <dgm:prSet/>
      <dgm:spPr/>
      <dgm:t>
        <a:bodyPr/>
        <a:lstStyle/>
        <a:p>
          <a:endParaRPr lang="fr-FR"/>
        </a:p>
      </dgm:t>
    </dgm:pt>
    <dgm:pt modelId="{FB59A567-2376-48A4-A2EA-FFA21F2D71A2}" type="sibTrans" cxnId="{F1D461C6-DA4D-4661-82E9-DD1C7B823F41}">
      <dgm:prSet/>
      <dgm:spPr/>
      <dgm:t>
        <a:bodyPr/>
        <a:lstStyle/>
        <a:p>
          <a:endParaRPr lang="fr-FR"/>
        </a:p>
      </dgm:t>
    </dgm:pt>
    <dgm:pt modelId="{AE53D155-E2BF-44D9-B29D-700FED644766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fr-FR" sz="1400" b="1" dirty="0"/>
            <a:t>LOGISTIQUE</a:t>
          </a:r>
          <a:endParaRPr lang="fr-FR" sz="1400" dirty="0"/>
        </a:p>
      </dgm:t>
    </dgm:pt>
    <dgm:pt modelId="{708AE0BF-C345-4302-93C1-A383644B5403}" type="parTrans" cxnId="{4F9ACC9C-9051-427A-9723-FE8CB33C1F9E}">
      <dgm:prSet/>
      <dgm:spPr/>
      <dgm:t>
        <a:bodyPr/>
        <a:lstStyle/>
        <a:p>
          <a:endParaRPr lang="fr-FR"/>
        </a:p>
      </dgm:t>
    </dgm:pt>
    <dgm:pt modelId="{933324F5-6A1D-4664-9FB8-342757331FFC}" type="sibTrans" cxnId="{4F9ACC9C-9051-427A-9723-FE8CB33C1F9E}">
      <dgm:prSet/>
      <dgm:spPr/>
      <dgm:t>
        <a:bodyPr/>
        <a:lstStyle/>
        <a:p>
          <a:endParaRPr lang="fr-FR"/>
        </a:p>
      </dgm:t>
    </dgm:pt>
    <dgm:pt modelId="{15001034-2F03-4158-A06C-8849F9AFBFC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/>
            <a:t>Préparation</a:t>
          </a:r>
          <a:endParaRPr lang="fr-FR" sz="1200" dirty="0"/>
        </a:p>
      </dgm:t>
    </dgm:pt>
    <dgm:pt modelId="{258F09FF-2128-4CAD-91F1-B0EFB4C9D1EB}" type="parTrans" cxnId="{191DF93A-F690-4B8E-AD9B-451FB0C694B2}">
      <dgm:prSet/>
      <dgm:spPr/>
      <dgm:t>
        <a:bodyPr/>
        <a:lstStyle/>
        <a:p>
          <a:endParaRPr lang="fr-FR"/>
        </a:p>
      </dgm:t>
    </dgm:pt>
    <dgm:pt modelId="{BE94364B-A496-4958-A4CC-61DD1EB7B12B}" type="sibTrans" cxnId="{191DF93A-F690-4B8E-AD9B-451FB0C694B2}">
      <dgm:prSet/>
      <dgm:spPr/>
      <dgm:t>
        <a:bodyPr/>
        <a:lstStyle/>
        <a:p>
          <a:endParaRPr lang="fr-FR"/>
        </a:p>
      </dgm:t>
    </dgm:pt>
    <dgm:pt modelId="{685C2737-D8C6-495C-AE9C-2223EFABB72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/>
            <a:t>Usinage, façonnage</a:t>
          </a:r>
          <a:endParaRPr lang="fr-FR" sz="1200" dirty="0"/>
        </a:p>
      </dgm:t>
    </dgm:pt>
    <dgm:pt modelId="{5181EC1C-0E58-4673-BD80-1293A73E026C}" type="parTrans" cxnId="{71CC5247-60BE-48BD-B246-E428C628321D}">
      <dgm:prSet/>
      <dgm:spPr/>
      <dgm:t>
        <a:bodyPr/>
        <a:lstStyle/>
        <a:p>
          <a:endParaRPr lang="fr-FR"/>
        </a:p>
      </dgm:t>
    </dgm:pt>
    <dgm:pt modelId="{31637658-A7F7-44BD-A6F1-F40DEBB2C8ED}" type="sibTrans" cxnId="{71CC5247-60BE-48BD-B246-E428C628321D}">
      <dgm:prSet/>
      <dgm:spPr/>
      <dgm:t>
        <a:bodyPr/>
        <a:lstStyle/>
        <a:p>
          <a:endParaRPr lang="fr-FR"/>
        </a:p>
      </dgm:t>
    </dgm:pt>
    <dgm:pt modelId="{9B2D279D-5773-4E66-9D6F-F6B320FA359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/>
            <a:t>Assemblage, montage</a:t>
          </a:r>
          <a:endParaRPr lang="fr-FR" sz="1200" dirty="0"/>
        </a:p>
      </dgm:t>
    </dgm:pt>
    <dgm:pt modelId="{AD89B415-1784-4E4F-B94C-2A73C419AB91}" type="parTrans" cxnId="{4E20B33F-C1D4-4044-8EF8-D4D372AF15BA}">
      <dgm:prSet/>
      <dgm:spPr/>
      <dgm:t>
        <a:bodyPr/>
        <a:lstStyle/>
        <a:p>
          <a:endParaRPr lang="fr-FR"/>
        </a:p>
      </dgm:t>
    </dgm:pt>
    <dgm:pt modelId="{BE878E30-26FC-4E2B-9414-969101C46EE5}" type="sibTrans" cxnId="{4E20B33F-C1D4-4044-8EF8-D4D372AF15BA}">
      <dgm:prSet/>
      <dgm:spPr/>
      <dgm:t>
        <a:bodyPr/>
        <a:lstStyle/>
        <a:p>
          <a:endParaRPr lang="fr-FR"/>
        </a:p>
      </dgm:t>
    </dgm:pt>
    <dgm:pt modelId="{EA9A9E73-FCAE-4573-AFE9-5BD9B303E78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/>
            <a:t>Finition, traitement</a:t>
          </a:r>
          <a:endParaRPr lang="fr-FR" sz="1200" dirty="0"/>
        </a:p>
      </dgm:t>
    </dgm:pt>
    <dgm:pt modelId="{90F95947-02DE-4F65-A79C-F7C489318F20}" type="parTrans" cxnId="{62326EFF-4E39-4075-8FC4-258EB40A56F3}">
      <dgm:prSet/>
      <dgm:spPr/>
      <dgm:t>
        <a:bodyPr/>
        <a:lstStyle/>
        <a:p>
          <a:endParaRPr lang="fr-FR"/>
        </a:p>
      </dgm:t>
    </dgm:pt>
    <dgm:pt modelId="{988C3D6A-1194-47A3-9374-6D84FA93CADE}" type="sibTrans" cxnId="{62326EFF-4E39-4075-8FC4-258EB40A56F3}">
      <dgm:prSet/>
      <dgm:spPr/>
      <dgm:t>
        <a:bodyPr/>
        <a:lstStyle/>
        <a:p>
          <a:endParaRPr lang="fr-FR"/>
        </a:p>
      </dgm:t>
    </dgm:pt>
    <dgm:pt modelId="{AF8A8657-6FCA-450B-A50B-F36E232AA03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/>
            <a:t>Suivi de fabrication et contrôle qualité</a:t>
          </a:r>
          <a:endParaRPr lang="fr-FR" sz="1200" dirty="0"/>
        </a:p>
      </dgm:t>
    </dgm:pt>
    <dgm:pt modelId="{FC099A23-8D52-4236-9E24-567FA70B8F62}" type="parTrans" cxnId="{0C097EA2-D9A4-423A-B912-A182A13C720B}">
      <dgm:prSet/>
      <dgm:spPr/>
      <dgm:t>
        <a:bodyPr/>
        <a:lstStyle/>
        <a:p>
          <a:endParaRPr lang="fr-FR"/>
        </a:p>
      </dgm:t>
    </dgm:pt>
    <dgm:pt modelId="{C89C1826-E660-4C79-9D28-C1DAE7119BD7}" type="sibTrans" cxnId="{0C097EA2-D9A4-423A-B912-A182A13C720B}">
      <dgm:prSet/>
      <dgm:spPr/>
      <dgm:t>
        <a:bodyPr/>
        <a:lstStyle/>
        <a:p>
          <a:endParaRPr lang="fr-FR"/>
        </a:p>
      </dgm:t>
    </dgm:pt>
    <dgm:pt modelId="{D4895A02-B392-4203-8D49-563B4761773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/>
            <a:t>Maintenance</a:t>
          </a:r>
          <a:endParaRPr lang="fr-FR" sz="1200" dirty="0"/>
        </a:p>
      </dgm:t>
    </dgm:pt>
    <dgm:pt modelId="{AE1893A0-AF6F-4F29-B062-3655AB8D5081}" type="parTrans" cxnId="{BFF8F7A9-F79B-49E5-A4BB-BA2A33AE8339}">
      <dgm:prSet/>
      <dgm:spPr/>
      <dgm:t>
        <a:bodyPr/>
        <a:lstStyle/>
        <a:p>
          <a:endParaRPr lang="fr-FR"/>
        </a:p>
      </dgm:t>
    </dgm:pt>
    <dgm:pt modelId="{D3E7839C-DD4D-4A6E-86A0-724E0C8EB3B5}" type="sibTrans" cxnId="{BFF8F7A9-F79B-49E5-A4BB-BA2A33AE8339}">
      <dgm:prSet/>
      <dgm:spPr/>
      <dgm:t>
        <a:bodyPr/>
        <a:lstStyle/>
        <a:p>
          <a:endParaRPr lang="fr-FR"/>
        </a:p>
      </dgm:t>
    </dgm:pt>
    <dgm:pt modelId="{BADC20F8-8032-4864-BCD0-BE44AB9E52D3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/>
            <a:t>Conditionnement, stockage, chargement</a:t>
          </a:r>
          <a:endParaRPr lang="fr-FR" sz="1200" dirty="0"/>
        </a:p>
      </dgm:t>
    </dgm:pt>
    <dgm:pt modelId="{4D2259FD-44E6-40DE-B70E-9C3E8C681113}" type="parTrans" cxnId="{BFB07931-6566-46DD-818D-FDD0A7DCFE46}">
      <dgm:prSet/>
      <dgm:spPr/>
      <dgm:t>
        <a:bodyPr/>
        <a:lstStyle/>
        <a:p>
          <a:endParaRPr lang="fr-FR"/>
        </a:p>
      </dgm:t>
    </dgm:pt>
    <dgm:pt modelId="{CDC36D99-7108-48E6-B135-9E49D6F5A992}" type="sibTrans" cxnId="{BFB07931-6566-46DD-818D-FDD0A7DCFE46}">
      <dgm:prSet/>
      <dgm:spPr/>
      <dgm:t>
        <a:bodyPr/>
        <a:lstStyle/>
        <a:p>
          <a:endParaRPr lang="fr-FR"/>
        </a:p>
      </dgm:t>
    </dgm:pt>
    <dgm:pt modelId="{AE2B969C-0940-4776-A0FA-3864D4C5CAF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fr-FR" sz="1400" b="1" i="0" u="none" dirty="0">
              <a:solidFill>
                <a:schemeClr val="tx1"/>
              </a:solidFill>
            </a:rPr>
            <a:t>MISE EN ŒUVRE SUR SITE</a:t>
          </a:r>
          <a:endParaRPr lang="fr-FR" sz="1400" dirty="0">
            <a:solidFill>
              <a:schemeClr val="tx1"/>
            </a:solidFill>
          </a:endParaRPr>
        </a:p>
      </dgm:t>
    </dgm:pt>
    <dgm:pt modelId="{82AB5000-BD35-4587-8A72-6D5C6D413430}" type="parTrans" cxnId="{015AF860-1F4E-4330-BF27-1A1B60246197}">
      <dgm:prSet/>
      <dgm:spPr/>
      <dgm:t>
        <a:bodyPr/>
        <a:lstStyle/>
        <a:p>
          <a:endParaRPr lang="fr-FR"/>
        </a:p>
      </dgm:t>
    </dgm:pt>
    <dgm:pt modelId="{107F5A4B-EDE9-4108-AB35-39CA5520E230}" type="sibTrans" cxnId="{015AF860-1F4E-4330-BF27-1A1B60246197}">
      <dgm:prSet/>
      <dgm:spPr/>
      <dgm:t>
        <a:bodyPr/>
        <a:lstStyle/>
        <a:p>
          <a:endParaRPr lang="fr-FR"/>
        </a:p>
      </dgm:t>
    </dgm:pt>
    <dgm:pt modelId="{6D48E6D1-1A5B-4301-8C50-C52F718E2F5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>
              <a:solidFill>
                <a:schemeClr val="tx1"/>
              </a:solidFill>
            </a:rPr>
            <a:t>Installation et mise en sécurité du site de pose</a:t>
          </a:r>
          <a:endParaRPr lang="fr-FR" sz="1200" dirty="0">
            <a:solidFill>
              <a:schemeClr val="tx1"/>
            </a:solidFill>
          </a:endParaRPr>
        </a:p>
      </dgm:t>
    </dgm:pt>
    <dgm:pt modelId="{3AC2D997-7921-416B-8828-53A31090D444}" type="parTrans" cxnId="{317C1D8B-E74F-4054-A56E-1456ECA1349A}">
      <dgm:prSet/>
      <dgm:spPr/>
      <dgm:t>
        <a:bodyPr/>
        <a:lstStyle/>
        <a:p>
          <a:endParaRPr lang="fr-FR"/>
        </a:p>
      </dgm:t>
    </dgm:pt>
    <dgm:pt modelId="{6617F4CA-F42D-4F4C-8373-0DBCDCB141DF}" type="sibTrans" cxnId="{317C1D8B-E74F-4054-A56E-1456ECA1349A}">
      <dgm:prSet/>
      <dgm:spPr/>
      <dgm:t>
        <a:bodyPr/>
        <a:lstStyle/>
        <a:p>
          <a:endParaRPr lang="fr-FR"/>
        </a:p>
      </dgm:t>
    </dgm:pt>
    <dgm:pt modelId="{16CB70F3-FC74-421D-BD38-C1E944C5D29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baseline="0" dirty="0">
              <a:solidFill>
                <a:schemeClr val="tx1"/>
              </a:solidFill>
            </a:rPr>
            <a:t>Montage et pose de mobiliers d’agencement intérieur</a:t>
          </a:r>
          <a:endParaRPr lang="fr-FR" sz="1200" dirty="0">
            <a:solidFill>
              <a:schemeClr val="tx1"/>
            </a:solidFill>
          </a:endParaRPr>
        </a:p>
      </dgm:t>
    </dgm:pt>
    <dgm:pt modelId="{98EBAFCA-2C43-4DFA-B69F-DC02FC3D28F4}" type="parTrans" cxnId="{2934130B-7D67-40B3-84FE-87FB4606CCFB}">
      <dgm:prSet/>
      <dgm:spPr/>
      <dgm:t>
        <a:bodyPr/>
        <a:lstStyle/>
        <a:p>
          <a:endParaRPr lang="fr-FR"/>
        </a:p>
      </dgm:t>
    </dgm:pt>
    <dgm:pt modelId="{164C4518-6525-423C-8FAB-D44A6B6B32C8}" type="sibTrans" cxnId="{2934130B-7D67-40B3-84FE-87FB4606CCFB}">
      <dgm:prSet/>
      <dgm:spPr/>
      <dgm:t>
        <a:bodyPr/>
        <a:lstStyle/>
        <a:p>
          <a:endParaRPr lang="fr-FR"/>
        </a:p>
      </dgm:t>
    </dgm:pt>
    <dgm:pt modelId="{C5643160-005B-4538-84C5-806F7E1D9B7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>
              <a:solidFill>
                <a:schemeClr val="tx1"/>
              </a:solidFill>
            </a:rPr>
            <a:t>Désinstallation du site de pose</a:t>
          </a:r>
          <a:endParaRPr lang="fr-FR" sz="1200" dirty="0">
            <a:solidFill>
              <a:schemeClr val="tx1"/>
            </a:solidFill>
          </a:endParaRPr>
        </a:p>
      </dgm:t>
    </dgm:pt>
    <dgm:pt modelId="{03BA5180-F008-4CD1-84F1-A298DC1C900F}" type="parTrans" cxnId="{ADA1ED80-D56C-4755-A341-7D77C348D29B}">
      <dgm:prSet/>
      <dgm:spPr/>
      <dgm:t>
        <a:bodyPr/>
        <a:lstStyle/>
        <a:p>
          <a:endParaRPr lang="fr-FR"/>
        </a:p>
      </dgm:t>
    </dgm:pt>
    <dgm:pt modelId="{01D0AFD6-E5A1-45FE-88AF-5DBDA9BBD7AC}" type="sibTrans" cxnId="{ADA1ED80-D56C-4755-A341-7D77C348D29B}">
      <dgm:prSet/>
      <dgm:spPr/>
      <dgm:t>
        <a:bodyPr/>
        <a:lstStyle/>
        <a:p>
          <a:endParaRPr lang="fr-FR"/>
        </a:p>
      </dgm:t>
    </dgm:pt>
    <dgm:pt modelId="{D4E20FD0-BD7B-4F73-8705-61B8CB4D08A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>
              <a:solidFill>
                <a:schemeClr val="tx1"/>
              </a:solidFill>
            </a:rPr>
            <a:t>Préparation</a:t>
          </a:r>
          <a:endParaRPr lang="fr-FR" sz="1200" dirty="0">
            <a:solidFill>
              <a:schemeClr val="tx1"/>
            </a:solidFill>
          </a:endParaRPr>
        </a:p>
      </dgm:t>
    </dgm:pt>
    <dgm:pt modelId="{DD2E254C-B88E-48EB-9599-FF2DA520CFBA}" type="parTrans" cxnId="{34D08D3E-D7D0-4A19-8FC3-DB50D3EEA9CE}">
      <dgm:prSet/>
      <dgm:spPr/>
      <dgm:t>
        <a:bodyPr/>
        <a:lstStyle/>
        <a:p>
          <a:endParaRPr lang="fr-FR"/>
        </a:p>
      </dgm:t>
    </dgm:pt>
    <dgm:pt modelId="{E7C93A1E-7E4D-4497-9164-4D5FB3A111C9}" type="sibTrans" cxnId="{34D08D3E-D7D0-4A19-8FC3-DB50D3EEA9CE}">
      <dgm:prSet/>
      <dgm:spPr/>
      <dgm:t>
        <a:bodyPr/>
        <a:lstStyle/>
        <a:p>
          <a:endParaRPr lang="fr-FR"/>
        </a:p>
      </dgm:t>
    </dgm:pt>
    <dgm:pt modelId="{E74ADED5-CDB1-4043-B345-BD77BA1D4FD9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>
              <a:solidFill>
                <a:schemeClr val="tx1"/>
              </a:solidFill>
            </a:rPr>
            <a:t>Usinage, façonnage</a:t>
          </a:r>
          <a:endParaRPr lang="fr-FR" sz="1200" dirty="0">
            <a:solidFill>
              <a:schemeClr val="tx1"/>
            </a:solidFill>
          </a:endParaRPr>
        </a:p>
      </dgm:t>
    </dgm:pt>
    <dgm:pt modelId="{2DAB5B37-DD85-45EE-9162-B69412F5D0D5}" type="parTrans" cxnId="{FACF78B3-609F-47E2-8C7C-86DB02923524}">
      <dgm:prSet/>
      <dgm:spPr/>
      <dgm:t>
        <a:bodyPr/>
        <a:lstStyle/>
        <a:p>
          <a:endParaRPr lang="fr-FR"/>
        </a:p>
      </dgm:t>
    </dgm:pt>
    <dgm:pt modelId="{F16D1044-5F48-49DA-9A9C-101D34ABCF8C}" type="sibTrans" cxnId="{FACF78B3-609F-47E2-8C7C-86DB02923524}">
      <dgm:prSet/>
      <dgm:spPr/>
      <dgm:t>
        <a:bodyPr/>
        <a:lstStyle/>
        <a:p>
          <a:endParaRPr lang="fr-FR"/>
        </a:p>
      </dgm:t>
    </dgm:pt>
    <dgm:pt modelId="{4B8678F5-0D1C-4F51-852D-BBB5E073A0D0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>
              <a:solidFill>
                <a:schemeClr val="tx1"/>
              </a:solidFill>
            </a:rPr>
            <a:t>Assemblage, montage</a:t>
          </a:r>
          <a:endParaRPr lang="fr-FR" sz="1200" dirty="0">
            <a:solidFill>
              <a:schemeClr val="tx1"/>
            </a:solidFill>
          </a:endParaRPr>
        </a:p>
      </dgm:t>
    </dgm:pt>
    <dgm:pt modelId="{10D01549-E7F5-4240-8C14-7855366222FD}" type="parTrans" cxnId="{DA9E66D0-84BA-41A7-B16C-4368DAD8DB47}">
      <dgm:prSet/>
      <dgm:spPr/>
      <dgm:t>
        <a:bodyPr/>
        <a:lstStyle/>
        <a:p>
          <a:endParaRPr lang="fr-FR"/>
        </a:p>
      </dgm:t>
    </dgm:pt>
    <dgm:pt modelId="{6D1F2345-B928-40F1-9EAF-BF486E37BA65}" type="sibTrans" cxnId="{DA9E66D0-84BA-41A7-B16C-4368DAD8DB47}">
      <dgm:prSet/>
      <dgm:spPr/>
      <dgm:t>
        <a:bodyPr/>
        <a:lstStyle/>
        <a:p>
          <a:endParaRPr lang="fr-FR"/>
        </a:p>
      </dgm:t>
    </dgm:pt>
    <dgm:pt modelId="{B477C305-CE9E-4143-8A57-C5C475347640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>
              <a:solidFill>
                <a:schemeClr val="tx1"/>
              </a:solidFill>
            </a:rPr>
            <a:t>Finition, traitement</a:t>
          </a:r>
          <a:endParaRPr lang="fr-FR" sz="1200" dirty="0">
            <a:solidFill>
              <a:schemeClr val="tx1"/>
            </a:solidFill>
          </a:endParaRPr>
        </a:p>
      </dgm:t>
    </dgm:pt>
    <dgm:pt modelId="{5544CBA5-C54D-48D9-8B25-75B6FE63CC39}" type="parTrans" cxnId="{F5E32E16-2704-485A-B5FC-692087F74789}">
      <dgm:prSet/>
      <dgm:spPr/>
      <dgm:t>
        <a:bodyPr/>
        <a:lstStyle/>
        <a:p>
          <a:endParaRPr lang="fr-FR"/>
        </a:p>
      </dgm:t>
    </dgm:pt>
    <dgm:pt modelId="{92946FAA-5F4D-49D1-85DA-FEF786567054}" type="sibTrans" cxnId="{F5E32E16-2704-485A-B5FC-692087F74789}">
      <dgm:prSet/>
      <dgm:spPr/>
      <dgm:t>
        <a:bodyPr/>
        <a:lstStyle/>
        <a:p>
          <a:endParaRPr lang="fr-FR"/>
        </a:p>
      </dgm:t>
    </dgm:pt>
    <dgm:pt modelId="{11335A7F-BDD3-48C1-9D95-728707EB2E7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dirty="0"/>
            <a:t>Conditionnement, stockage, chargement</a:t>
          </a:r>
        </a:p>
      </dgm:t>
    </dgm:pt>
    <dgm:pt modelId="{6C2D551B-7CF4-4028-9D1E-1AF49F4F0F34}" type="parTrans" cxnId="{EEB7BB45-B57C-496C-8437-BFC1382DC56D}">
      <dgm:prSet/>
      <dgm:spPr/>
      <dgm:t>
        <a:bodyPr/>
        <a:lstStyle/>
        <a:p>
          <a:endParaRPr lang="fr-FR"/>
        </a:p>
      </dgm:t>
    </dgm:pt>
    <dgm:pt modelId="{78D998B2-C7B0-47BF-822B-92A649CCDDC4}" type="sibTrans" cxnId="{EEB7BB45-B57C-496C-8437-BFC1382DC56D}">
      <dgm:prSet/>
      <dgm:spPr/>
      <dgm:t>
        <a:bodyPr/>
        <a:lstStyle/>
        <a:p>
          <a:endParaRPr lang="fr-FR"/>
        </a:p>
      </dgm:t>
    </dgm:pt>
    <dgm:pt modelId="{03339A65-37A6-40C5-BE40-F23342E32097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400" b="1" dirty="0"/>
            <a:t>MISE EN ŒUVRE SUR SITE</a:t>
          </a:r>
        </a:p>
      </dgm:t>
    </dgm:pt>
    <dgm:pt modelId="{8352904F-4845-439B-B8B9-78E34204108B}" type="parTrans" cxnId="{51D85CFC-3703-44F5-9FEC-EBBDAEC23D5F}">
      <dgm:prSet/>
      <dgm:spPr/>
      <dgm:t>
        <a:bodyPr/>
        <a:lstStyle/>
        <a:p>
          <a:endParaRPr lang="fr-FR"/>
        </a:p>
      </dgm:t>
    </dgm:pt>
    <dgm:pt modelId="{9AC1DAE8-16A1-499D-9209-9C7A21F3F146}" type="sibTrans" cxnId="{51D85CFC-3703-44F5-9FEC-EBBDAEC23D5F}">
      <dgm:prSet/>
      <dgm:spPr/>
      <dgm:t>
        <a:bodyPr/>
        <a:lstStyle/>
        <a:p>
          <a:endParaRPr lang="fr-FR"/>
        </a:p>
      </dgm:t>
    </dgm:pt>
    <dgm:pt modelId="{825DE1AC-76EE-4D98-92F2-EA5BF916C07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dirty="0"/>
            <a:t>Installation et mise en sécurité du chantier</a:t>
          </a:r>
        </a:p>
      </dgm:t>
    </dgm:pt>
    <dgm:pt modelId="{63D484A0-4B67-4F49-8541-9FD9A944EE11}" type="parTrans" cxnId="{ECB856D1-7E32-4D99-86D0-9166B4B80759}">
      <dgm:prSet/>
      <dgm:spPr/>
      <dgm:t>
        <a:bodyPr/>
        <a:lstStyle/>
        <a:p>
          <a:endParaRPr lang="fr-FR"/>
        </a:p>
      </dgm:t>
    </dgm:pt>
    <dgm:pt modelId="{2DA00BF2-773C-4C63-B87B-49DE4D423D0A}" type="sibTrans" cxnId="{ECB856D1-7E32-4D99-86D0-9166B4B80759}">
      <dgm:prSet/>
      <dgm:spPr/>
      <dgm:t>
        <a:bodyPr/>
        <a:lstStyle/>
        <a:p>
          <a:endParaRPr lang="fr-FR"/>
        </a:p>
      </dgm:t>
    </dgm:pt>
    <dgm:pt modelId="{138A3829-2EBD-46E8-A0B1-4EDBADE69E2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dirty="0"/>
            <a:t>Préparation</a:t>
          </a:r>
        </a:p>
      </dgm:t>
    </dgm:pt>
    <dgm:pt modelId="{BA6574C3-9001-4B9E-A22F-A8A52A3104DB}" type="parTrans" cxnId="{0A304342-405B-460B-9A7E-B3ECD258566C}">
      <dgm:prSet/>
      <dgm:spPr/>
      <dgm:t>
        <a:bodyPr/>
        <a:lstStyle/>
        <a:p>
          <a:endParaRPr lang="fr-FR"/>
        </a:p>
      </dgm:t>
    </dgm:pt>
    <dgm:pt modelId="{537B1B9D-66E0-4B56-8A8B-5B622263F095}" type="sibTrans" cxnId="{0A304342-405B-460B-9A7E-B3ECD258566C}">
      <dgm:prSet/>
      <dgm:spPr/>
      <dgm:t>
        <a:bodyPr/>
        <a:lstStyle/>
        <a:p>
          <a:endParaRPr lang="fr-FR"/>
        </a:p>
      </dgm:t>
    </dgm:pt>
    <dgm:pt modelId="{5420DFF6-447A-4174-ADB0-0FFBBE2F585D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dirty="0"/>
            <a:t>Montage et installation de menuiseries, agencements et revêtements bois</a:t>
          </a:r>
        </a:p>
      </dgm:t>
    </dgm:pt>
    <dgm:pt modelId="{E9142C1B-23C3-404C-B0AB-01F95564C514}" type="parTrans" cxnId="{71352426-1A64-4D73-844A-0FE6FB8892CA}">
      <dgm:prSet/>
      <dgm:spPr/>
      <dgm:t>
        <a:bodyPr/>
        <a:lstStyle/>
        <a:p>
          <a:endParaRPr lang="fr-FR"/>
        </a:p>
      </dgm:t>
    </dgm:pt>
    <dgm:pt modelId="{E309607C-2F5D-48B9-A30F-A40E6461C6E0}" type="sibTrans" cxnId="{71352426-1A64-4D73-844A-0FE6FB8892CA}">
      <dgm:prSet/>
      <dgm:spPr/>
      <dgm:t>
        <a:bodyPr/>
        <a:lstStyle/>
        <a:p>
          <a:endParaRPr lang="fr-FR"/>
        </a:p>
      </dgm:t>
    </dgm:pt>
    <dgm:pt modelId="{73F467F5-C2C2-473E-BDD0-11EFCF73C3A7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dirty="0"/>
            <a:t>Suivi et contrôle qualité</a:t>
          </a:r>
        </a:p>
      </dgm:t>
    </dgm:pt>
    <dgm:pt modelId="{9DAF3694-1862-48C9-9A47-89A9A10FCDF0}" type="parTrans" cxnId="{522C773F-426D-496C-9CB3-36A82BC81849}">
      <dgm:prSet/>
      <dgm:spPr/>
      <dgm:t>
        <a:bodyPr/>
        <a:lstStyle/>
        <a:p>
          <a:endParaRPr lang="fr-FR"/>
        </a:p>
      </dgm:t>
    </dgm:pt>
    <dgm:pt modelId="{6D261FFC-AC77-4FB9-8B3A-067E4A76F455}" type="sibTrans" cxnId="{522C773F-426D-496C-9CB3-36A82BC81849}">
      <dgm:prSet/>
      <dgm:spPr/>
      <dgm:t>
        <a:bodyPr/>
        <a:lstStyle/>
        <a:p>
          <a:endParaRPr lang="fr-FR"/>
        </a:p>
      </dgm:t>
    </dgm:pt>
    <dgm:pt modelId="{ECBD03B6-5068-4157-BA02-805881C94BF1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dirty="0"/>
            <a:t>Désinstallation du chantier</a:t>
          </a:r>
        </a:p>
      </dgm:t>
    </dgm:pt>
    <dgm:pt modelId="{AC2EA1F9-5DAB-48E7-9972-085521BFEA6B}" type="parTrans" cxnId="{452912FD-8E09-478E-8EB7-158B782B85FE}">
      <dgm:prSet/>
      <dgm:spPr/>
      <dgm:t>
        <a:bodyPr/>
        <a:lstStyle/>
        <a:p>
          <a:endParaRPr lang="fr-FR"/>
        </a:p>
      </dgm:t>
    </dgm:pt>
    <dgm:pt modelId="{3F5C6783-9B21-4157-8334-51FBB9076EBB}" type="sibTrans" cxnId="{452912FD-8E09-478E-8EB7-158B782B85FE}">
      <dgm:prSet/>
      <dgm:spPr/>
      <dgm:t>
        <a:bodyPr/>
        <a:lstStyle/>
        <a:p>
          <a:endParaRPr lang="fr-FR"/>
        </a:p>
      </dgm:t>
    </dgm:pt>
    <dgm:pt modelId="{0CE89CE1-C5D9-4CE3-8427-77FD216E4375}" type="pres">
      <dgm:prSet presAssocID="{D65561D6-9A6D-4632-9AD9-D0E6D40B75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9E94A6D-3BEB-472C-8838-0B4ACD8833F7}" type="pres">
      <dgm:prSet presAssocID="{857A6A22-9BB5-43CF-97C6-29319430A313}" presName="root" presStyleCnt="0"/>
      <dgm:spPr/>
    </dgm:pt>
    <dgm:pt modelId="{246D7B9F-F5E4-42E8-A276-CCBDACBB1497}" type="pres">
      <dgm:prSet presAssocID="{857A6A22-9BB5-43CF-97C6-29319430A313}" presName="rootComposite" presStyleCnt="0"/>
      <dgm:spPr/>
    </dgm:pt>
    <dgm:pt modelId="{0B74A3A2-2E1C-4E95-942E-1783F117F124}" type="pres">
      <dgm:prSet presAssocID="{857A6A22-9BB5-43CF-97C6-29319430A313}" presName="rootText" presStyleLbl="node1" presStyleIdx="0" presStyleCnt="2" custScaleX="243754"/>
      <dgm:spPr/>
      <dgm:t>
        <a:bodyPr/>
        <a:lstStyle/>
        <a:p>
          <a:endParaRPr lang="fr-FR"/>
        </a:p>
      </dgm:t>
    </dgm:pt>
    <dgm:pt modelId="{AAA72126-38C9-4479-8CB5-1F29EC76839D}" type="pres">
      <dgm:prSet presAssocID="{857A6A22-9BB5-43CF-97C6-29319430A313}" presName="rootConnector" presStyleLbl="node1" presStyleIdx="0" presStyleCnt="2"/>
      <dgm:spPr/>
      <dgm:t>
        <a:bodyPr/>
        <a:lstStyle/>
        <a:p>
          <a:endParaRPr lang="fr-FR"/>
        </a:p>
      </dgm:t>
    </dgm:pt>
    <dgm:pt modelId="{367BCF1E-3A19-4F21-BF63-DEBC27BEF28D}" type="pres">
      <dgm:prSet presAssocID="{857A6A22-9BB5-43CF-97C6-29319430A313}" presName="childShape" presStyleCnt="0"/>
      <dgm:spPr/>
    </dgm:pt>
    <dgm:pt modelId="{8BAD6E1B-746D-4C6D-B92E-4A0777125BCF}" type="pres">
      <dgm:prSet presAssocID="{8DB5BB90-F1A6-42A5-89D7-44ABE180E638}" presName="Name13" presStyleLbl="parChTrans1D2" presStyleIdx="0" presStyleCnt="6"/>
      <dgm:spPr/>
      <dgm:t>
        <a:bodyPr/>
        <a:lstStyle/>
        <a:p>
          <a:endParaRPr lang="fr-FR"/>
        </a:p>
      </dgm:t>
    </dgm:pt>
    <dgm:pt modelId="{2E7F61A7-1FB4-494F-B1C5-50D600C30736}" type="pres">
      <dgm:prSet presAssocID="{AA576CBB-31EC-4DA2-9ED6-3841AEFDF5E6}" presName="childText" presStyleLbl="bgAcc1" presStyleIdx="0" presStyleCnt="6" custScaleX="243754" custScaleY="2030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1A3E14-ACB5-4A74-B270-57D0C2A11F31}" type="pres">
      <dgm:prSet presAssocID="{2E42CEAC-A1FA-4A46-93FC-C731E8B9B72A}" presName="Name13" presStyleLbl="parChTrans1D2" presStyleIdx="1" presStyleCnt="6"/>
      <dgm:spPr/>
      <dgm:t>
        <a:bodyPr/>
        <a:lstStyle/>
        <a:p>
          <a:endParaRPr lang="fr-FR"/>
        </a:p>
      </dgm:t>
    </dgm:pt>
    <dgm:pt modelId="{3EFC9A6C-12FD-468D-AEEA-5A9773CCF82F}" type="pres">
      <dgm:prSet presAssocID="{CB3BACF1-6D88-4FE5-9806-70C63E9D03D7}" presName="childText" presStyleLbl="bgAcc1" presStyleIdx="1" presStyleCnt="6" custScaleX="243754" custScaleY="611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3C0EDD-A397-4635-AC4D-5F920DE2F654}" type="pres">
      <dgm:prSet presAssocID="{82AB5000-BD35-4587-8A72-6D5C6D413430}" presName="Name13" presStyleLbl="parChTrans1D2" presStyleIdx="2" presStyleCnt="6"/>
      <dgm:spPr/>
      <dgm:t>
        <a:bodyPr/>
        <a:lstStyle/>
        <a:p>
          <a:endParaRPr lang="fr-FR"/>
        </a:p>
      </dgm:t>
    </dgm:pt>
    <dgm:pt modelId="{A52C6257-1493-4F73-80A6-E56FFA44A50E}" type="pres">
      <dgm:prSet presAssocID="{AE2B969C-0940-4776-A0FA-3864D4C5CAF1}" presName="childText" presStyleLbl="bgAcc1" presStyleIdx="2" presStyleCnt="6" custScaleX="243754" custScaleY="1891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826806-D4C7-45AF-ADF1-628A019B6A5D}" type="pres">
      <dgm:prSet presAssocID="{95482A5D-F50E-4DA7-8C3E-7281006FC980}" presName="root" presStyleCnt="0"/>
      <dgm:spPr/>
    </dgm:pt>
    <dgm:pt modelId="{F4EC7AEB-83AC-4699-92B2-60C6F4C75F16}" type="pres">
      <dgm:prSet presAssocID="{95482A5D-F50E-4DA7-8C3E-7281006FC980}" presName="rootComposite" presStyleCnt="0"/>
      <dgm:spPr/>
    </dgm:pt>
    <dgm:pt modelId="{9B68E8C4-2E16-4013-A940-7E8CBB99BFAE}" type="pres">
      <dgm:prSet presAssocID="{95482A5D-F50E-4DA7-8C3E-7281006FC980}" presName="rootText" presStyleLbl="node1" presStyleIdx="1" presStyleCnt="2" custScaleX="243754"/>
      <dgm:spPr/>
      <dgm:t>
        <a:bodyPr/>
        <a:lstStyle/>
        <a:p>
          <a:endParaRPr lang="fr-FR"/>
        </a:p>
      </dgm:t>
    </dgm:pt>
    <dgm:pt modelId="{91907366-9808-419D-9805-4484EA246A91}" type="pres">
      <dgm:prSet presAssocID="{95482A5D-F50E-4DA7-8C3E-7281006FC980}" presName="rootConnector" presStyleLbl="node1" presStyleIdx="1" presStyleCnt="2"/>
      <dgm:spPr/>
      <dgm:t>
        <a:bodyPr/>
        <a:lstStyle/>
        <a:p>
          <a:endParaRPr lang="fr-FR"/>
        </a:p>
      </dgm:t>
    </dgm:pt>
    <dgm:pt modelId="{1390CAFA-988C-4119-8EA7-2118D6FF745E}" type="pres">
      <dgm:prSet presAssocID="{95482A5D-F50E-4DA7-8C3E-7281006FC980}" presName="childShape" presStyleCnt="0"/>
      <dgm:spPr/>
    </dgm:pt>
    <dgm:pt modelId="{04E9E319-C682-40D5-A8A9-B2E45E774C84}" type="pres">
      <dgm:prSet presAssocID="{204A5115-580F-4522-92F8-15BE21C99D3C}" presName="Name13" presStyleLbl="parChTrans1D2" presStyleIdx="3" presStyleCnt="6"/>
      <dgm:spPr/>
      <dgm:t>
        <a:bodyPr/>
        <a:lstStyle/>
        <a:p>
          <a:endParaRPr lang="fr-FR"/>
        </a:p>
      </dgm:t>
    </dgm:pt>
    <dgm:pt modelId="{7A453502-9B1E-4A98-9F21-D4152F8E05C2}" type="pres">
      <dgm:prSet presAssocID="{5EDB903F-9DDA-495C-A51D-AC522A5D1989}" presName="childText" presStyleLbl="bgAcc1" presStyleIdx="3" presStyleCnt="6" custScaleX="243754" custScaleY="2030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22BB9F-0338-4B74-AD5B-ADAFE7F92C6A}" type="pres">
      <dgm:prSet presAssocID="{708AE0BF-C345-4302-93C1-A383644B5403}" presName="Name13" presStyleLbl="parChTrans1D2" presStyleIdx="4" presStyleCnt="6"/>
      <dgm:spPr/>
      <dgm:t>
        <a:bodyPr/>
        <a:lstStyle/>
        <a:p>
          <a:endParaRPr lang="fr-FR"/>
        </a:p>
      </dgm:t>
    </dgm:pt>
    <dgm:pt modelId="{5B6BEF82-F1D1-472B-9D01-DDED81A26DCC}" type="pres">
      <dgm:prSet presAssocID="{AE53D155-E2BF-44D9-B29D-700FED644766}" presName="childText" presStyleLbl="bgAcc1" presStyleIdx="4" presStyleCnt="6" custScaleX="243754" custScaleY="611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25A423-2E3D-4FEC-BB10-A6BFBF8C3C3F}" type="pres">
      <dgm:prSet presAssocID="{8352904F-4845-439B-B8B9-78E34204108B}" presName="Name13" presStyleLbl="parChTrans1D2" presStyleIdx="5" presStyleCnt="6"/>
      <dgm:spPr/>
      <dgm:t>
        <a:bodyPr/>
        <a:lstStyle/>
        <a:p>
          <a:endParaRPr lang="fr-FR"/>
        </a:p>
      </dgm:t>
    </dgm:pt>
    <dgm:pt modelId="{5BBB61E6-2E56-4709-9384-6B43D3D2961B}" type="pres">
      <dgm:prSet presAssocID="{03339A65-37A6-40C5-BE40-F23342E32097}" presName="childText" presStyleLbl="bgAcc1" presStyleIdx="5" presStyleCnt="6" custScaleX="243754" custScaleY="1891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C10A1F8-52B6-4849-BC6F-6ADFCFB2E545}" type="presOf" srcId="{16CB70F3-FC74-421D-BD38-C1E944C5D295}" destId="{A52C6257-1493-4F73-80A6-E56FFA44A50E}" srcOrd="0" destOrd="2" presId="urn:microsoft.com/office/officeart/2005/8/layout/hierarchy3"/>
    <dgm:cxn modelId="{B42F8DC3-9781-4FBB-BDE6-460E599B6606}" type="presOf" srcId="{204A5115-580F-4522-92F8-15BE21C99D3C}" destId="{04E9E319-C682-40D5-A8A9-B2E45E774C84}" srcOrd="0" destOrd="0" presId="urn:microsoft.com/office/officeart/2005/8/layout/hierarchy3"/>
    <dgm:cxn modelId="{BFB07931-6566-46DD-818D-FDD0A7DCFE46}" srcId="{CB3BACF1-6D88-4FE5-9806-70C63E9D03D7}" destId="{BADC20F8-8032-4864-BCD0-BE44AB9E52D3}" srcOrd="0" destOrd="0" parTransId="{4D2259FD-44E6-40DE-B70E-9C3E8C681113}" sibTransId="{CDC36D99-7108-48E6-B135-9E49D6F5A992}"/>
    <dgm:cxn modelId="{B13F9726-4DD9-42BA-ABC5-5EA8E9BD0A03}" type="presOf" srcId="{825DE1AC-76EE-4D98-92F2-EA5BF916C074}" destId="{5BBB61E6-2E56-4709-9384-6B43D3D2961B}" srcOrd="0" destOrd="1" presId="urn:microsoft.com/office/officeart/2005/8/layout/hierarchy3"/>
    <dgm:cxn modelId="{BD4998E9-F33F-4C2F-ABDF-DC880C16769A}" type="presOf" srcId="{B477C305-CE9E-4143-8A57-C5C475347640}" destId="{7A453502-9B1E-4A98-9F21-D4152F8E05C2}" srcOrd="0" destOrd="4" presId="urn:microsoft.com/office/officeart/2005/8/layout/hierarchy3"/>
    <dgm:cxn modelId="{F1D461C6-DA4D-4661-82E9-DD1C7B823F41}" srcId="{95482A5D-F50E-4DA7-8C3E-7281006FC980}" destId="{5EDB903F-9DDA-495C-A51D-AC522A5D1989}" srcOrd="0" destOrd="0" parTransId="{204A5115-580F-4522-92F8-15BE21C99D3C}" sibTransId="{FB59A567-2376-48A4-A2EA-FFA21F2D71A2}"/>
    <dgm:cxn modelId="{07308C62-8E67-435F-8F86-760B87170759}" type="presOf" srcId="{11335A7F-BDD3-48C1-9D95-728707EB2E76}" destId="{5B6BEF82-F1D1-472B-9D01-DDED81A26DCC}" srcOrd="0" destOrd="1" presId="urn:microsoft.com/office/officeart/2005/8/layout/hierarchy3"/>
    <dgm:cxn modelId="{317C1D8B-E74F-4054-A56E-1456ECA1349A}" srcId="{AE2B969C-0940-4776-A0FA-3864D4C5CAF1}" destId="{6D48E6D1-1A5B-4301-8C50-C52F718E2F51}" srcOrd="0" destOrd="0" parTransId="{3AC2D997-7921-416B-8828-53A31090D444}" sibTransId="{6617F4CA-F42D-4F4C-8373-0DBCDCB141DF}"/>
    <dgm:cxn modelId="{14691618-1B59-4C02-BD0F-A318F82E4A13}" type="presOf" srcId="{E74ADED5-CDB1-4043-B345-BD77BA1D4FD9}" destId="{7A453502-9B1E-4A98-9F21-D4152F8E05C2}" srcOrd="0" destOrd="2" presId="urn:microsoft.com/office/officeart/2005/8/layout/hierarchy3"/>
    <dgm:cxn modelId="{AB5E315E-733F-48C9-A111-371FCD2A83F9}" type="presOf" srcId="{EA9A9E73-FCAE-4573-AFE9-5BD9B303E780}" destId="{2E7F61A7-1FB4-494F-B1C5-50D600C30736}" srcOrd="0" destOrd="4" presId="urn:microsoft.com/office/officeart/2005/8/layout/hierarchy3"/>
    <dgm:cxn modelId="{4F8BEFF2-FCC1-40D7-9C60-9197B3788DB1}" type="presOf" srcId="{6D48E6D1-1A5B-4301-8C50-C52F718E2F51}" destId="{A52C6257-1493-4F73-80A6-E56FFA44A50E}" srcOrd="0" destOrd="1" presId="urn:microsoft.com/office/officeart/2005/8/layout/hierarchy3"/>
    <dgm:cxn modelId="{64CD7D8C-4A00-4809-84E8-89DBCE93F39E}" type="presOf" srcId="{2E42CEAC-A1FA-4A46-93FC-C731E8B9B72A}" destId="{5A1A3E14-ACB5-4A74-B270-57D0C2A11F31}" srcOrd="0" destOrd="0" presId="urn:microsoft.com/office/officeart/2005/8/layout/hierarchy3"/>
    <dgm:cxn modelId="{9DCD03BD-A970-4200-9208-5E5FE242016D}" type="presOf" srcId="{4B8678F5-0D1C-4F51-852D-BBB5E073A0D0}" destId="{7A453502-9B1E-4A98-9F21-D4152F8E05C2}" srcOrd="0" destOrd="3" presId="urn:microsoft.com/office/officeart/2005/8/layout/hierarchy3"/>
    <dgm:cxn modelId="{62326EFF-4E39-4075-8FC4-258EB40A56F3}" srcId="{AA576CBB-31EC-4DA2-9ED6-3841AEFDF5E6}" destId="{EA9A9E73-FCAE-4573-AFE9-5BD9B303E780}" srcOrd="3" destOrd="0" parTransId="{90F95947-02DE-4F65-A79C-F7C489318F20}" sibTransId="{988C3D6A-1194-47A3-9374-6D84FA93CADE}"/>
    <dgm:cxn modelId="{CF16A6EA-CA85-4E5B-AE7D-56AC33E2ECA8}" type="presOf" srcId="{138A3829-2EBD-46E8-A0B1-4EDBADE69E26}" destId="{5BBB61E6-2E56-4709-9384-6B43D3D2961B}" srcOrd="0" destOrd="2" presId="urn:microsoft.com/office/officeart/2005/8/layout/hierarchy3"/>
    <dgm:cxn modelId="{FACF78B3-609F-47E2-8C7C-86DB02923524}" srcId="{5EDB903F-9DDA-495C-A51D-AC522A5D1989}" destId="{E74ADED5-CDB1-4043-B345-BD77BA1D4FD9}" srcOrd="1" destOrd="0" parTransId="{2DAB5B37-DD85-45EE-9162-B69412F5D0D5}" sibTransId="{F16D1044-5F48-49DA-9A9C-101D34ABCF8C}"/>
    <dgm:cxn modelId="{ECB856D1-7E32-4D99-86D0-9166B4B80759}" srcId="{03339A65-37A6-40C5-BE40-F23342E32097}" destId="{825DE1AC-76EE-4D98-92F2-EA5BF916C074}" srcOrd="0" destOrd="0" parTransId="{63D484A0-4B67-4F49-8541-9FD9A944EE11}" sibTransId="{2DA00BF2-773C-4C63-B87B-49DE4D423D0A}"/>
    <dgm:cxn modelId="{A30F1543-5172-4B23-97CE-069B799A3723}" srcId="{D65561D6-9A6D-4632-9AD9-D0E6D40B75A3}" destId="{95482A5D-F50E-4DA7-8C3E-7281006FC980}" srcOrd="1" destOrd="0" parTransId="{3A573272-6CE6-4B4F-A3B3-2F3AE2B0030D}" sibTransId="{CE1C8584-5C91-440D-9393-08513B966EAD}"/>
    <dgm:cxn modelId="{9873B264-26D0-4986-8729-41D18808972F}" type="presOf" srcId="{708AE0BF-C345-4302-93C1-A383644B5403}" destId="{4C22BB9F-0338-4B74-AD5B-ADAFE7F92C6A}" srcOrd="0" destOrd="0" presId="urn:microsoft.com/office/officeart/2005/8/layout/hierarchy3"/>
    <dgm:cxn modelId="{64DF24AF-D37E-4F32-9E1A-9BF5D4F39CAD}" type="presOf" srcId="{AA576CBB-31EC-4DA2-9ED6-3841AEFDF5E6}" destId="{2E7F61A7-1FB4-494F-B1C5-50D600C30736}" srcOrd="0" destOrd="0" presId="urn:microsoft.com/office/officeart/2005/8/layout/hierarchy3"/>
    <dgm:cxn modelId="{0C097EA2-D9A4-423A-B912-A182A13C720B}" srcId="{AA576CBB-31EC-4DA2-9ED6-3841AEFDF5E6}" destId="{AF8A8657-6FCA-450B-A50B-F36E232AA036}" srcOrd="4" destOrd="0" parTransId="{FC099A23-8D52-4236-9E24-567FA70B8F62}" sibTransId="{C89C1826-E660-4C79-9D28-C1DAE7119BD7}"/>
    <dgm:cxn modelId="{F5E32E16-2704-485A-B5FC-692087F74789}" srcId="{5EDB903F-9DDA-495C-A51D-AC522A5D1989}" destId="{B477C305-CE9E-4143-8A57-C5C475347640}" srcOrd="3" destOrd="0" parTransId="{5544CBA5-C54D-48D9-8B25-75B6FE63CC39}" sibTransId="{92946FAA-5F4D-49D1-85DA-FEF786567054}"/>
    <dgm:cxn modelId="{A7DEAA70-007B-4C6D-BD40-943BE1E67D52}" type="presOf" srcId="{AE2B969C-0940-4776-A0FA-3864D4C5CAF1}" destId="{A52C6257-1493-4F73-80A6-E56FFA44A50E}" srcOrd="0" destOrd="0" presId="urn:microsoft.com/office/officeart/2005/8/layout/hierarchy3"/>
    <dgm:cxn modelId="{97E7CA4B-D436-40ED-A316-856375072B83}" type="presOf" srcId="{BADC20F8-8032-4864-BCD0-BE44AB9E52D3}" destId="{3EFC9A6C-12FD-468D-AEEA-5A9773CCF82F}" srcOrd="0" destOrd="1" presId="urn:microsoft.com/office/officeart/2005/8/layout/hierarchy3"/>
    <dgm:cxn modelId="{0A304342-405B-460B-9A7E-B3ECD258566C}" srcId="{03339A65-37A6-40C5-BE40-F23342E32097}" destId="{138A3829-2EBD-46E8-A0B1-4EDBADE69E26}" srcOrd="1" destOrd="0" parTransId="{BA6574C3-9001-4B9E-A22F-A8A52A3104DB}" sibTransId="{537B1B9D-66E0-4B56-8A8B-5B622263F095}"/>
    <dgm:cxn modelId="{DF517311-BE2D-4A43-87A6-C8CF545D77C5}" type="presOf" srcId="{5EDB903F-9DDA-495C-A51D-AC522A5D1989}" destId="{7A453502-9B1E-4A98-9F21-D4152F8E05C2}" srcOrd="0" destOrd="0" presId="urn:microsoft.com/office/officeart/2005/8/layout/hierarchy3"/>
    <dgm:cxn modelId="{33AEC463-2547-49D5-AFF7-5464E3CB0147}" type="presOf" srcId="{ECBD03B6-5068-4157-BA02-805881C94BF1}" destId="{5BBB61E6-2E56-4709-9384-6B43D3D2961B}" srcOrd="0" destOrd="5" presId="urn:microsoft.com/office/officeart/2005/8/layout/hierarchy3"/>
    <dgm:cxn modelId="{DB632A4F-520D-4C1D-8D74-D7ECD84EA0F3}" type="presOf" srcId="{5420DFF6-447A-4174-ADB0-0FFBBE2F585D}" destId="{5BBB61E6-2E56-4709-9384-6B43D3D2961B}" srcOrd="0" destOrd="3" presId="urn:microsoft.com/office/officeart/2005/8/layout/hierarchy3"/>
    <dgm:cxn modelId="{34D08D3E-D7D0-4A19-8FC3-DB50D3EEA9CE}" srcId="{5EDB903F-9DDA-495C-A51D-AC522A5D1989}" destId="{D4E20FD0-BD7B-4F73-8705-61B8CB4D08A2}" srcOrd="0" destOrd="0" parTransId="{DD2E254C-B88E-48EB-9599-FF2DA520CFBA}" sibTransId="{E7C93A1E-7E4D-4497-9164-4D5FB3A111C9}"/>
    <dgm:cxn modelId="{015AF860-1F4E-4330-BF27-1A1B60246197}" srcId="{857A6A22-9BB5-43CF-97C6-29319430A313}" destId="{AE2B969C-0940-4776-A0FA-3864D4C5CAF1}" srcOrd="2" destOrd="0" parTransId="{82AB5000-BD35-4587-8A72-6D5C6D413430}" sibTransId="{107F5A4B-EDE9-4108-AB35-39CA5520E230}"/>
    <dgm:cxn modelId="{522C773F-426D-496C-9CB3-36A82BC81849}" srcId="{03339A65-37A6-40C5-BE40-F23342E32097}" destId="{73F467F5-C2C2-473E-BDD0-11EFCF73C3A7}" srcOrd="3" destOrd="0" parTransId="{9DAF3694-1862-48C9-9A47-89A9A10FCDF0}" sibTransId="{6D261FFC-AC77-4FB9-8B3A-067E4A76F455}"/>
    <dgm:cxn modelId="{DA9E66D0-84BA-41A7-B16C-4368DAD8DB47}" srcId="{5EDB903F-9DDA-495C-A51D-AC522A5D1989}" destId="{4B8678F5-0D1C-4F51-852D-BBB5E073A0D0}" srcOrd="2" destOrd="0" parTransId="{10D01549-E7F5-4240-8C14-7855366222FD}" sibTransId="{6D1F2345-B928-40F1-9EAF-BF486E37BA65}"/>
    <dgm:cxn modelId="{F1FCA4A0-4FD2-4BF1-9A46-458FB25D39A8}" type="presOf" srcId="{D4E20FD0-BD7B-4F73-8705-61B8CB4D08A2}" destId="{7A453502-9B1E-4A98-9F21-D4152F8E05C2}" srcOrd="0" destOrd="1" presId="urn:microsoft.com/office/officeart/2005/8/layout/hierarchy3"/>
    <dgm:cxn modelId="{5BC1744A-92E6-4F3B-9CB6-1BB98BB29D79}" type="presOf" srcId="{C5643160-005B-4538-84C5-806F7E1D9B7A}" destId="{A52C6257-1493-4F73-80A6-E56FFA44A50E}" srcOrd="0" destOrd="3" presId="urn:microsoft.com/office/officeart/2005/8/layout/hierarchy3"/>
    <dgm:cxn modelId="{D3B3DD65-3D80-4D71-82A1-2383F13B500F}" type="presOf" srcId="{CB3BACF1-6D88-4FE5-9806-70C63E9D03D7}" destId="{3EFC9A6C-12FD-468D-AEEA-5A9773CCF82F}" srcOrd="0" destOrd="0" presId="urn:microsoft.com/office/officeart/2005/8/layout/hierarchy3"/>
    <dgm:cxn modelId="{EE29AA64-45CE-4A69-9F79-A70F69F674B1}" srcId="{D65561D6-9A6D-4632-9AD9-D0E6D40B75A3}" destId="{857A6A22-9BB5-43CF-97C6-29319430A313}" srcOrd="0" destOrd="0" parTransId="{ED09742B-1A8D-4A30-AD66-980286A52F1B}" sibTransId="{60C7ED0E-F761-4EC3-A47C-2F7A7DE5FE87}"/>
    <dgm:cxn modelId="{6CD52C87-B8B6-4533-B8E7-07620AFCFE0B}" type="presOf" srcId="{AF8A8657-6FCA-450B-A50B-F36E232AA036}" destId="{2E7F61A7-1FB4-494F-B1C5-50D600C30736}" srcOrd="0" destOrd="5" presId="urn:microsoft.com/office/officeart/2005/8/layout/hierarchy3"/>
    <dgm:cxn modelId="{71CC5247-60BE-48BD-B246-E428C628321D}" srcId="{AA576CBB-31EC-4DA2-9ED6-3841AEFDF5E6}" destId="{685C2737-D8C6-495C-AE9C-2223EFABB72E}" srcOrd="1" destOrd="0" parTransId="{5181EC1C-0E58-4673-BD80-1293A73E026C}" sibTransId="{31637658-A7F7-44BD-A6F1-F40DEBB2C8ED}"/>
    <dgm:cxn modelId="{B8F91C57-8F8E-478B-BDC0-7B6FE4411F27}" type="presOf" srcId="{95482A5D-F50E-4DA7-8C3E-7281006FC980}" destId="{9B68E8C4-2E16-4013-A940-7E8CBB99BFAE}" srcOrd="0" destOrd="0" presId="urn:microsoft.com/office/officeart/2005/8/layout/hierarchy3"/>
    <dgm:cxn modelId="{38BB3E19-AF28-4764-B279-494BD4776FB7}" type="presOf" srcId="{9B2D279D-5773-4E66-9D6F-F6B320FA359B}" destId="{2E7F61A7-1FB4-494F-B1C5-50D600C30736}" srcOrd="0" destOrd="3" presId="urn:microsoft.com/office/officeart/2005/8/layout/hierarchy3"/>
    <dgm:cxn modelId="{4E20B33F-C1D4-4044-8EF8-D4D372AF15BA}" srcId="{AA576CBB-31EC-4DA2-9ED6-3841AEFDF5E6}" destId="{9B2D279D-5773-4E66-9D6F-F6B320FA359B}" srcOrd="2" destOrd="0" parTransId="{AD89B415-1784-4E4F-B94C-2A73C419AB91}" sibTransId="{BE878E30-26FC-4E2B-9414-969101C46EE5}"/>
    <dgm:cxn modelId="{6C91EBFD-BF2B-44FF-B85A-F8A3DCA9BF45}" type="presOf" srcId="{03339A65-37A6-40C5-BE40-F23342E32097}" destId="{5BBB61E6-2E56-4709-9384-6B43D3D2961B}" srcOrd="0" destOrd="0" presId="urn:microsoft.com/office/officeart/2005/8/layout/hierarchy3"/>
    <dgm:cxn modelId="{63DA02DB-B67D-4436-B365-15C55A90F262}" type="presOf" srcId="{AE53D155-E2BF-44D9-B29D-700FED644766}" destId="{5B6BEF82-F1D1-472B-9D01-DDED81A26DCC}" srcOrd="0" destOrd="0" presId="urn:microsoft.com/office/officeart/2005/8/layout/hierarchy3"/>
    <dgm:cxn modelId="{32EDFDA6-A665-48E8-8F20-DD87678F2026}" type="presOf" srcId="{95482A5D-F50E-4DA7-8C3E-7281006FC980}" destId="{91907366-9808-419D-9805-4484EA246A91}" srcOrd="1" destOrd="0" presId="urn:microsoft.com/office/officeart/2005/8/layout/hierarchy3"/>
    <dgm:cxn modelId="{BFF8F7A9-F79B-49E5-A4BB-BA2A33AE8339}" srcId="{AA576CBB-31EC-4DA2-9ED6-3841AEFDF5E6}" destId="{D4895A02-B392-4203-8D49-563B47617736}" srcOrd="5" destOrd="0" parTransId="{AE1893A0-AF6F-4F29-B062-3655AB8D5081}" sibTransId="{D3E7839C-DD4D-4A6E-86A0-724E0C8EB3B5}"/>
    <dgm:cxn modelId="{ADA1ED80-D56C-4755-A341-7D77C348D29B}" srcId="{AE2B969C-0940-4776-A0FA-3864D4C5CAF1}" destId="{C5643160-005B-4538-84C5-806F7E1D9B7A}" srcOrd="2" destOrd="0" parTransId="{03BA5180-F008-4CD1-84F1-A298DC1C900F}" sibTransId="{01D0AFD6-E5A1-45FE-88AF-5DBDA9BBD7AC}"/>
    <dgm:cxn modelId="{333D589B-72C4-40C5-A465-AABCDE6608D3}" type="presOf" srcId="{73F467F5-C2C2-473E-BDD0-11EFCF73C3A7}" destId="{5BBB61E6-2E56-4709-9384-6B43D3D2961B}" srcOrd="0" destOrd="4" presId="urn:microsoft.com/office/officeart/2005/8/layout/hierarchy3"/>
    <dgm:cxn modelId="{20877710-0A9B-448B-A96A-C5AA9690D46D}" type="presOf" srcId="{82AB5000-BD35-4587-8A72-6D5C6D413430}" destId="{A53C0EDD-A397-4635-AC4D-5F920DE2F654}" srcOrd="0" destOrd="0" presId="urn:microsoft.com/office/officeart/2005/8/layout/hierarchy3"/>
    <dgm:cxn modelId="{45C4DA9A-5E0E-4109-A71C-CFF245A0CF6C}" srcId="{857A6A22-9BB5-43CF-97C6-29319430A313}" destId="{AA576CBB-31EC-4DA2-9ED6-3841AEFDF5E6}" srcOrd="0" destOrd="0" parTransId="{8DB5BB90-F1A6-42A5-89D7-44ABE180E638}" sibTransId="{D1686148-DA71-4C79-8F39-56FCF9A4689D}"/>
    <dgm:cxn modelId="{98F18558-A088-458B-8072-A0DAFC2B5B71}" type="presOf" srcId="{857A6A22-9BB5-43CF-97C6-29319430A313}" destId="{AAA72126-38C9-4479-8CB5-1F29EC76839D}" srcOrd="1" destOrd="0" presId="urn:microsoft.com/office/officeart/2005/8/layout/hierarchy3"/>
    <dgm:cxn modelId="{191DF93A-F690-4B8E-AD9B-451FB0C694B2}" srcId="{AA576CBB-31EC-4DA2-9ED6-3841AEFDF5E6}" destId="{15001034-2F03-4158-A06C-8849F9AFBFC7}" srcOrd="0" destOrd="0" parTransId="{258F09FF-2128-4CAD-91F1-B0EFB4C9D1EB}" sibTransId="{BE94364B-A496-4958-A4CC-61DD1EB7B12B}"/>
    <dgm:cxn modelId="{3936C89E-8E75-4190-A72D-52D778D7AE52}" type="presOf" srcId="{857A6A22-9BB5-43CF-97C6-29319430A313}" destId="{0B74A3A2-2E1C-4E95-942E-1783F117F124}" srcOrd="0" destOrd="0" presId="urn:microsoft.com/office/officeart/2005/8/layout/hierarchy3"/>
    <dgm:cxn modelId="{2934130B-7D67-40B3-84FE-87FB4606CCFB}" srcId="{AE2B969C-0940-4776-A0FA-3864D4C5CAF1}" destId="{16CB70F3-FC74-421D-BD38-C1E944C5D295}" srcOrd="1" destOrd="0" parTransId="{98EBAFCA-2C43-4DFA-B69F-DC02FC3D28F4}" sibTransId="{164C4518-6525-423C-8FAB-D44A6B6B32C8}"/>
    <dgm:cxn modelId="{71352426-1A64-4D73-844A-0FE6FB8892CA}" srcId="{03339A65-37A6-40C5-BE40-F23342E32097}" destId="{5420DFF6-447A-4174-ADB0-0FFBBE2F585D}" srcOrd="2" destOrd="0" parTransId="{E9142C1B-23C3-404C-B0AB-01F95564C514}" sibTransId="{E309607C-2F5D-48B9-A30F-A40E6461C6E0}"/>
    <dgm:cxn modelId="{2026A1CC-D9F0-4E5F-A618-57D8A001A8CC}" type="presOf" srcId="{8352904F-4845-439B-B8B9-78E34204108B}" destId="{E025A423-2E3D-4FEC-BB10-A6BFBF8C3C3F}" srcOrd="0" destOrd="0" presId="urn:microsoft.com/office/officeart/2005/8/layout/hierarchy3"/>
    <dgm:cxn modelId="{452912FD-8E09-478E-8EB7-158B782B85FE}" srcId="{03339A65-37A6-40C5-BE40-F23342E32097}" destId="{ECBD03B6-5068-4157-BA02-805881C94BF1}" srcOrd="4" destOrd="0" parTransId="{AC2EA1F9-5DAB-48E7-9972-085521BFEA6B}" sibTransId="{3F5C6783-9B21-4157-8334-51FBB9076EBB}"/>
    <dgm:cxn modelId="{51D85CFC-3703-44F5-9FEC-EBBDAEC23D5F}" srcId="{95482A5D-F50E-4DA7-8C3E-7281006FC980}" destId="{03339A65-37A6-40C5-BE40-F23342E32097}" srcOrd="2" destOrd="0" parTransId="{8352904F-4845-439B-B8B9-78E34204108B}" sibTransId="{9AC1DAE8-16A1-499D-9209-9C7A21F3F146}"/>
    <dgm:cxn modelId="{9E6D4E81-E5A8-490B-B4DE-26BDE8DC650D}" type="presOf" srcId="{D65561D6-9A6D-4632-9AD9-D0E6D40B75A3}" destId="{0CE89CE1-C5D9-4CE3-8427-77FD216E4375}" srcOrd="0" destOrd="0" presId="urn:microsoft.com/office/officeart/2005/8/layout/hierarchy3"/>
    <dgm:cxn modelId="{EEB7BB45-B57C-496C-8437-BFC1382DC56D}" srcId="{AE53D155-E2BF-44D9-B29D-700FED644766}" destId="{11335A7F-BDD3-48C1-9D95-728707EB2E76}" srcOrd="0" destOrd="0" parTransId="{6C2D551B-7CF4-4028-9D1E-1AF49F4F0F34}" sibTransId="{78D998B2-C7B0-47BF-822B-92A649CCDDC4}"/>
    <dgm:cxn modelId="{CF3A58D6-A294-4262-8209-0AA7883E4EC9}" type="presOf" srcId="{685C2737-D8C6-495C-AE9C-2223EFABB72E}" destId="{2E7F61A7-1FB4-494F-B1C5-50D600C30736}" srcOrd="0" destOrd="2" presId="urn:microsoft.com/office/officeart/2005/8/layout/hierarchy3"/>
    <dgm:cxn modelId="{4530ED78-B587-47D4-B1A4-4F7E573DA641}" type="presOf" srcId="{D4895A02-B392-4203-8D49-563B47617736}" destId="{2E7F61A7-1FB4-494F-B1C5-50D600C30736}" srcOrd="0" destOrd="6" presId="urn:microsoft.com/office/officeart/2005/8/layout/hierarchy3"/>
    <dgm:cxn modelId="{4F9ACC9C-9051-427A-9723-FE8CB33C1F9E}" srcId="{95482A5D-F50E-4DA7-8C3E-7281006FC980}" destId="{AE53D155-E2BF-44D9-B29D-700FED644766}" srcOrd="1" destOrd="0" parTransId="{708AE0BF-C345-4302-93C1-A383644B5403}" sibTransId="{933324F5-6A1D-4664-9FB8-342757331FFC}"/>
    <dgm:cxn modelId="{03CDEDD4-2ABF-4F90-AA85-18EF62354B72}" type="presOf" srcId="{15001034-2F03-4158-A06C-8849F9AFBFC7}" destId="{2E7F61A7-1FB4-494F-B1C5-50D600C30736}" srcOrd="0" destOrd="1" presId="urn:microsoft.com/office/officeart/2005/8/layout/hierarchy3"/>
    <dgm:cxn modelId="{508FF15E-740D-4909-AF5E-C8C86A5B7190}" type="presOf" srcId="{8DB5BB90-F1A6-42A5-89D7-44ABE180E638}" destId="{8BAD6E1B-746D-4C6D-B92E-4A0777125BCF}" srcOrd="0" destOrd="0" presId="urn:microsoft.com/office/officeart/2005/8/layout/hierarchy3"/>
    <dgm:cxn modelId="{F68E33BE-6545-4C80-8BEA-8A8E8BF367D6}" srcId="{857A6A22-9BB5-43CF-97C6-29319430A313}" destId="{CB3BACF1-6D88-4FE5-9806-70C63E9D03D7}" srcOrd="1" destOrd="0" parTransId="{2E42CEAC-A1FA-4A46-93FC-C731E8B9B72A}" sibTransId="{E888CA96-8B13-47CE-BDF2-A5E3C50A80FB}"/>
    <dgm:cxn modelId="{B33605A7-548B-41D8-94D7-6894E63687ED}" type="presParOf" srcId="{0CE89CE1-C5D9-4CE3-8427-77FD216E4375}" destId="{A9E94A6D-3BEB-472C-8838-0B4ACD8833F7}" srcOrd="0" destOrd="0" presId="urn:microsoft.com/office/officeart/2005/8/layout/hierarchy3"/>
    <dgm:cxn modelId="{F12EC944-D532-4661-B22E-0AA02D191144}" type="presParOf" srcId="{A9E94A6D-3BEB-472C-8838-0B4ACD8833F7}" destId="{246D7B9F-F5E4-42E8-A276-CCBDACBB1497}" srcOrd="0" destOrd="0" presId="urn:microsoft.com/office/officeart/2005/8/layout/hierarchy3"/>
    <dgm:cxn modelId="{5F15BD9D-A5EF-4AE4-BE41-B32CE1580145}" type="presParOf" srcId="{246D7B9F-F5E4-42E8-A276-CCBDACBB1497}" destId="{0B74A3A2-2E1C-4E95-942E-1783F117F124}" srcOrd="0" destOrd="0" presId="urn:microsoft.com/office/officeart/2005/8/layout/hierarchy3"/>
    <dgm:cxn modelId="{55E86A07-41E1-4FD4-B2BA-FF518171127C}" type="presParOf" srcId="{246D7B9F-F5E4-42E8-A276-CCBDACBB1497}" destId="{AAA72126-38C9-4479-8CB5-1F29EC76839D}" srcOrd="1" destOrd="0" presId="urn:microsoft.com/office/officeart/2005/8/layout/hierarchy3"/>
    <dgm:cxn modelId="{172657C1-DA0A-4B69-A697-96FC944C78EE}" type="presParOf" srcId="{A9E94A6D-3BEB-472C-8838-0B4ACD8833F7}" destId="{367BCF1E-3A19-4F21-BF63-DEBC27BEF28D}" srcOrd="1" destOrd="0" presId="urn:microsoft.com/office/officeart/2005/8/layout/hierarchy3"/>
    <dgm:cxn modelId="{47D50FC5-C897-479B-8F98-F08F5EE8596C}" type="presParOf" srcId="{367BCF1E-3A19-4F21-BF63-DEBC27BEF28D}" destId="{8BAD6E1B-746D-4C6D-B92E-4A0777125BCF}" srcOrd="0" destOrd="0" presId="urn:microsoft.com/office/officeart/2005/8/layout/hierarchy3"/>
    <dgm:cxn modelId="{01227B6A-C638-41CB-95D4-2CDBC576E5FB}" type="presParOf" srcId="{367BCF1E-3A19-4F21-BF63-DEBC27BEF28D}" destId="{2E7F61A7-1FB4-494F-B1C5-50D600C30736}" srcOrd="1" destOrd="0" presId="urn:microsoft.com/office/officeart/2005/8/layout/hierarchy3"/>
    <dgm:cxn modelId="{A06C6C06-ACA1-402E-AF2E-F8368E1670A8}" type="presParOf" srcId="{367BCF1E-3A19-4F21-BF63-DEBC27BEF28D}" destId="{5A1A3E14-ACB5-4A74-B270-57D0C2A11F31}" srcOrd="2" destOrd="0" presId="urn:microsoft.com/office/officeart/2005/8/layout/hierarchy3"/>
    <dgm:cxn modelId="{A3289AFF-7CD4-44EB-B973-003C88EA6B92}" type="presParOf" srcId="{367BCF1E-3A19-4F21-BF63-DEBC27BEF28D}" destId="{3EFC9A6C-12FD-468D-AEEA-5A9773CCF82F}" srcOrd="3" destOrd="0" presId="urn:microsoft.com/office/officeart/2005/8/layout/hierarchy3"/>
    <dgm:cxn modelId="{6E612D6C-E2E8-49AC-BEC5-F8C3DB6537CA}" type="presParOf" srcId="{367BCF1E-3A19-4F21-BF63-DEBC27BEF28D}" destId="{A53C0EDD-A397-4635-AC4D-5F920DE2F654}" srcOrd="4" destOrd="0" presId="urn:microsoft.com/office/officeart/2005/8/layout/hierarchy3"/>
    <dgm:cxn modelId="{FF76D4A4-499C-4B74-8180-5BF6FF54BE62}" type="presParOf" srcId="{367BCF1E-3A19-4F21-BF63-DEBC27BEF28D}" destId="{A52C6257-1493-4F73-80A6-E56FFA44A50E}" srcOrd="5" destOrd="0" presId="urn:microsoft.com/office/officeart/2005/8/layout/hierarchy3"/>
    <dgm:cxn modelId="{BAD8B328-BD8C-4E72-B3D4-158698AE7182}" type="presParOf" srcId="{0CE89CE1-C5D9-4CE3-8427-77FD216E4375}" destId="{B8826806-D4C7-45AF-ADF1-628A019B6A5D}" srcOrd="1" destOrd="0" presId="urn:microsoft.com/office/officeart/2005/8/layout/hierarchy3"/>
    <dgm:cxn modelId="{9D47B923-C5BB-44E3-BFE0-763CA455CA91}" type="presParOf" srcId="{B8826806-D4C7-45AF-ADF1-628A019B6A5D}" destId="{F4EC7AEB-83AC-4699-92B2-60C6F4C75F16}" srcOrd="0" destOrd="0" presId="urn:microsoft.com/office/officeart/2005/8/layout/hierarchy3"/>
    <dgm:cxn modelId="{3B11577C-C598-4AC6-BB48-5889712D3A9B}" type="presParOf" srcId="{F4EC7AEB-83AC-4699-92B2-60C6F4C75F16}" destId="{9B68E8C4-2E16-4013-A940-7E8CBB99BFAE}" srcOrd="0" destOrd="0" presId="urn:microsoft.com/office/officeart/2005/8/layout/hierarchy3"/>
    <dgm:cxn modelId="{EFAF1CD1-92BB-4EB7-8B4C-2D2DF2BE980D}" type="presParOf" srcId="{F4EC7AEB-83AC-4699-92B2-60C6F4C75F16}" destId="{91907366-9808-419D-9805-4484EA246A91}" srcOrd="1" destOrd="0" presId="urn:microsoft.com/office/officeart/2005/8/layout/hierarchy3"/>
    <dgm:cxn modelId="{E9BD946A-7720-4F05-B456-A5A56020733D}" type="presParOf" srcId="{B8826806-D4C7-45AF-ADF1-628A019B6A5D}" destId="{1390CAFA-988C-4119-8EA7-2118D6FF745E}" srcOrd="1" destOrd="0" presId="urn:microsoft.com/office/officeart/2005/8/layout/hierarchy3"/>
    <dgm:cxn modelId="{1FCB410B-16A2-469E-9B04-58B2C59986EC}" type="presParOf" srcId="{1390CAFA-988C-4119-8EA7-2118D6FF745E}" destId="{04E9E319-C682-40D5-A8A9-B2E45E774C84}" srcOrd="0" destOrd="0" presId="urn:microsoft.com/office/officeart/2005/8/layout/hierarchy3"/>
    <dgm:cxn modelId="{B4A26AE4-0071-475D-8A4D-92C27013994E}" type="presParOf" srcId="{1390CAFA-988C-4119-8EA7-2118D6FF745E}" destId="{7A453502-9B1E-4A98-9F21-D4152F8E05C2}" srcOrd="1" destOrd="0" presId="urn:microsoft.com/office/officeart/2005/8/layout/hierarchy3"/>
    <dgm:cxn modelId="{0583EB6D-D6EB-4420-A47A-6062BFB1A032}" type="presParOf" srcId="{1390CAFA-988C-4119-8EA7-2118D6FF745E}" destId="{4C22BB9F-0338-4B74-AD5B-ADAFE7F92C6A}" srcOrd="2" destOrd="0" presId="urn:microsoft.com/office/officeart/2005/8/layout/hierarchy3"/>
    <dgm:cxn modelId="{E27A7881-EC5F-4FDF-8D1B-7D2309257135}" type="presParOf" srcId="{1390CAFA-988C-4119-8EA7-2118D6FF745E}" destId="{5B6BEF82-F1D1-472B-9D01-DDED81A26DCC}" srcOrd="3" destOrd="0" presId="urn:microsoft.com/office/officeart/2005/8/layout/hierarchy3"/>
    <dgm:cxn modelId="{13D9CF99-D97D-49C3-80E9-1D1983B59740}" type="presParOf" srcId="{1390CAFA-988C-4119-8EA7-2118D6FF745E}" destId="{E025A423-2E3D-4FEC-BB10-A6BFBF8C3C3F}" srcOrd="4" destOrd="0" presId="urn:microsoft.com/office/officeart/2005/8/layout/hierarchy3"/>
    <dgm:cxn modelId="{81AC09BC-57FF-4E27-8418-8E357447FB6D}" type="presParOf" srcId="{1390CAFA-988C-4119-8EA7-2118D6FF745E}" destId="{5BBB61E6-2E56-4709-9384-6B43D3D2961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5561D6-9A6D-4632-9AD9-D0E6D40B75A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57A6A22-9BB5-43CF-97C6-29319430A313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1" i="0" u="none" dirty="0"/>
            <a:t>CAP Menuisier fabricant</a:t>
          </a:r>
          <a:endParaRPr lang="fr-FR" dirty="0"/>
        </a:p>
      </dgm:t>
    </dgm:pt>
    <dgm:pt modelId="{ED09742B-1A8D-4A30-AD66-980286A52F1B}" type="parTrans" cxnId="{EE29AA64-45CE-4A69-9F79-A70F69F674B1}">
      <dgm:prSet/>
      <dgm:spPr/>
      <dgm:t>
        <a:bodyPr/>
        <a:lstStyle/>
        <a:p>
          <a:endParaRPr lang="fr-FR"/>
        </a:p>
      </dgm:t>
    </dgm:pt>
    <dgm:pt modelId="{60C7ED0E-F761-4EC3-A47C-2F7A7DE5FE87}" type="sibTrans" cxnId="{EE29AA64-45CE-4A69-9F79-A70F69F674B1}">
      <dgm:prSet/>
      <dgm:spPr/>
      <dgm:t>
        <a:bodyPr/>
        <a:lstStyle/>
        <a:p>
          <a:endParaRPr lang="fr-FR"/>
        </a:p>
      </dgm:t>
    </dgm:pt>
    <dgm:pt modelId="{AA576CBB-31EC-4DA2-9ED6-3841AEFDF5E6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fr-FR" sz="1400" b="1" dirty="0">
              <a:solidFill>
                <a:schemeClr val="tx1"/>
              </a:solidFill>
            </a:rPr>
            <a:t>FABRICATION</a:t>
          </a:r>
          <a:endParaRPr lang="fr-FR" sz="1400" dirty="0">
            <a:solidFill>
              <a:schemeClr val="tx1"/>
            </a:solidFill>
          </a:endParaRPr>
        </a:p>
      </dgm:t>
    </dgm:pt>
    <dgm:pt modelId="{8DB5BB90-F1A6-42A5-89D7-44ABE180E638}" type="parTrans" cxnId="{45C4DA9A-5E0E-4109-A71C-CFF245A0CF6C}">
      <dgm:prSet/>
      <dgm:spPr/>
      <dgm:t>
        <a:bodyPr/>
        <a:lstStyle/>
        <a:p>
          <a:endParaRPr lang="fr-FR"/>
        </a:p>
      </dgm:t>
    </dgm:pt>
    <dgm:pt modelId="{D1686148-DA71-4C79-8F39-56FCF9A4689D}" type="sibTrans" cxnId="{45C4DA9A-5E0E-4109-A71C-CFF245A0CF6C}">
      <dgm:prSet/>
      <dgm:spPr/>
      <dgm:t>
        <a:bodyPr/>
        <a:lstStyle/>
        <a:p>
          <a:endParaRPr lang="fr-FR"/>
        </a:p>
      </dgm:t>
    </dgm:pt>
    <dgm:pt modelId="{CB3BACF1-6D88-4FE5-9806-70C63E9D03D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fr-FR" sz="1400" b="1" i="0" u="none" dirty="0"/>
            <a:t>LOGISTIQUE</a:t>
          </a:r>
          <a:endParaRPr lang="fr-FR" sz="1400" dirty="0"/>
        </a:p>
      </dgm:t>
    </dgm:pt>
    <dgm:pt modelId="{2E42CEAC-A1FA-4A46-93FC-C731E8B9B72A}" type="parTrans" cxnId="{F68E33BE-6545-4C80-8BEA-8A8E8BF367D6}">
      <dgm:prSet/>
      <dgm:spPr/>
      <dgm:t>
        <a:bodyPr/>
        <a:lstStyle/>
        <a:p>
          <a:endParaRPr lang="fr-FR"/>
        </a:p>
      </dgm:t>
    </dgm:pt>
    <dgm:pt modelId="{E888CA96-8B13-47CE-BDF2-A5E3C50A80FB}" type="sibTrans" cxnId="{F68E33BE-6545-4C80-8BEA-8A8E8BF367D6}">
      <dgm:prSet/>
      <dgm:spPr/>
      <dgm:t>
        <a:bodyPr/>
        <a:lstStyle/>
        <a:p>
          <a:endParaRPr lang="fr-FR"/>
        </a:p>
      </dgm:t>
    </dgm:pt>
    <dgm:pt modelId="{95482A5D-F50E-4DA7-8C3E-7281006FC980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b="1" i="0" u="none" dirty="0"/>
            <a:t>CAP Menuisier installateur</a:t>
          </a:r>
          <a:endParaRPr lang="fr-FR" dirty="0"/>
        </a:p>
      </dgm:t>
    </dgm:pt>
    <dgm:pt modelId="{3A573272-6CE6-4B4F-A3B3-2F3AE2B0030D}" type="parTrans" cxnId="{A30F1543-5172-4B23-97CE-069B799A3723}">
      <dgm:prSet/>
      <dgm:spPr/>
      <dgm:t>
        <a:bodyPr/>
        <a:lstStyle/>
        <a:p>
          <a:endParaRPr lang="fr-FR"/>
        </a:p>
      </dgm:t>
    </dgm:pt>
    <dgm:pt modelId="{CE1C8584-5C91-440D-9393-08513B966EAD}" type="sibTrans" cxnId="{A30F1543-5172-4B23-97CE-069B799A3723}">
      <dgm:prSet/>
      <dgm:spPr/>
      <dgm:t>
        <a:bodyPr/>
        <a:lstStyle/>
        <a:p>
          <a:endParaRPr lang="fr-FR"/>
        </a:p>
      </dgm:t>
    </dgm:pt>
    <dgm:pt modelId="{5EDB903F-9DDA-495C-A51D-AC522A5D1989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fr-FR" sz="1400" b="1" i="0" u="none" dirty="0">
              <a:solidFill>
                <a:schemeClr val="accent3">
                  <a:lumMod val="60000"/>
                  <a:lumOff val="40000"/>
                </a:schemeClr>
              </a:solidFill>
            </a:rPr>
            <a:t>FABRICATION</a:t>
          </a:r>
          <a:endParaRPr lang="fr-FR" sz="1400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204A5115-580F-4522-92F8-15BE21C99D3C}" type="parTrans" cxnId="{F1D461C6-DA4D-4661-82E9-DD1C7B823F41}">
      <dgm:prSet/>
      <dgm:spPr/>
      <dgm:t>
        <a:bodyPr/>
        <a:lstStyle/>
        <a:p>
          <a:endParaRPr lang="fr-FR"/>
        </a:p>
      </dgm:t>
    </dgm:pt>
    <dgm:pt modelId="{FB59A567-2376-48A4-A2EA-FFA21F2D71A2}" type="sibTrans" cxnId="{F1D461C6-DA4D-4661-82E9-DD1C7B823F41}">
      <dgm:prSet/>
      <dgm:spPr/>
      <dgm:t>
        <a:bodyPr/>
        <a:lstStyle/>
        <a:p>
          <a:endParaRPr lang="fr-FR"/>
        </a:p>
      </dgm:t>
    </dgm:pt>
    <dgm:pt modelId="{AE53D155-E2BF-44D9-B29D-700FED644766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fr-FR" sz="1400" b="1" dirty="0"/>
            <a:t>LOGISTIQUE</a:t>
          </a:r>
          <a:endParaRPr lang="fr-FR" sz="1400" dirty="0"/>
        </a:p>
      </dgm:t>
    </dgm:pt>
    <dgm:pt modelId="{708AE0BF-C345-4302-93C1-A383644B5403}" type="parTrans" cxnId="{4F9ACC9C-9051-427A-9723-FE8CB33C1F9E}">
      <dgm:prSet/>
      <dgm:spPr/>
      <dgm:t>
        <a:bodyPr/>
        <a:lstStyle/>
        <a:p>
          <a:endParaRPr lang="fr-FR"/>
        </a:p>
      </dgm:t>
    </dgm:pt>
    <dgm:pt modelId="{933324F5-6A1D-4664-9FB8-342757331FFC}" type="sibTrans" cxnId="{4F9ACC9C-9051-427A-9723-FE8CB33C1F9E}">
      <dgm:prSet/>
      <dgm:spPr/>
      <dgm:t>
        <a:bodyPr/>
        <a:lstStyle/>
        <a:p>
          <a:endParaRPr lang="fr-FR"/>
        </a:p>
      </dgm:t>
    </dgm:pt>
    <dgm:pt modelId="{15001034-2F03-4158-A06C-8849F9AFBFC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/>
            <a:t>Préparation</a:t>
          </a:r>
          <a:endParaRPr lang="fr-FR" sz="1200" dirty="0"/>
        </a:p>
      </dgm:t>
    </dgm:pt>
    <dgm:pt modelId="{258F09FF-2128-4CAD-91F1-B0EFB4C9D1EB}" type="parTrans" cxnId="{191DF93A-F690-4B8E-AD9B-451FB0C694B2}">
      <dgm:prSet/>
      <dgm:spPr/>
      <dgm:t>
        <a:bodyPr/>
        <a:lstStyle/>
        <a:p>
          <a:endParaRPr lang="fr-FR"/>
        </a:p>
      </dgm:t>
    </dgm:pt>
    <dgm:pt modelId="{BE94364B-A496-4958-A4CC-61DD1EB7B12B}" type="sibTrans" cxnId="{191DF93A-F690-4B8E-AD9B-451FB0C694B2}">
      <dgm:prSet/>
      <dgm:spPr/>
      <dgm:t>
        <a:bodyPr/>
        <a:lstStyle/>
        <a:p>
          <a:endParaRPr lang="fr-FR"/>
        </a:p>
      </dgm:t>
    </dgm:pt>
    <dgm:pt modelId="{685C2737-D8C6-495C-AE9C-2223EFABB72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/>
            <a:t>Usinage, façonnage</a:t>
          </a:r>
          <a:endParaRPr lang="fr-FR" sz="1200" dirty="0"/>
        </a:p>
      </dgm:t>
    </dgm:pt>
    <dgm:pt modelId="{5181EC1C-0E58-4673-BD80-1293A73E026C}" type="parTrans" cxnId="{71CC5247-60BE-48BD-B246-E428C628321D}">
      <dgm:prSet/>
      <dgm:spPr/>
      <dgm:t>
        <a:bodyPr/>
        <a:lstStyle/>
        <a:p>
          <a:endParaRPr lang="fr-FR"/>
        </a:p>
      </dgm:t>
    </dgm:pt>
    <dgm:pt modelId="{31637658-A7F7-44BD-A6F1-F40DEBB2C8ED}" type="sibTrans" cxnId="{71CC5247-60BE-48BD-B246-E428C628321D}">
      <dgm:prSet/>
      <dgm:spPr/>
      <dgm:t>
        <a:bodyPr/>
        <a:lstStyle/>
        <a:p>
          <a:endParaRPr lang="fr-FR"/>
        </a:p>
      </dgm:t>
    </dgm:pt>
    <dgm:pt modelId="{9B2D279D-5773-4E66-9D6F-F6B320FA359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/>
            <a:t>Assemblage, montage</a:t>
          </a:r>
          <a:endParaRPr lang="fr-FR" sz="1200" dirty="0"/>
        </a:p>
      </dgm:t>
    </dgm:pt>
    <dgm:pt modelId="{AD89B415-1784-4E4F-B94C-2A73C419AB91}" type="parTrans" cxnId="{4E20B33F-C1D4-4044-8EF8-D4D372AF15BA}">
      <dgm:prSet/>
      <dgm:spPr/>
      <dgm:t>
        <a:bodyPr/>
        <a:lstStyle/>
        <a:p>
          <a:endParaRPr lang="fr-FR"/>
        </a:p>
      </dgm:t>
    </dgm:pt>
    <dgm:pt modelId="{BE878E30-26FC-4E2B-9414-969101C46EE5}" type="sibTrans" cxnId="{4E20B33F-C1D4-4044-8EF8-D4D372AF15BA}">
      <dgm:prSet/>
      <dgm:spPr/>
      <dgm:t>
        <a:bodyPr/>
        <a:lstStyle/>
        <a:p>
          <a:endParaRPr lang="fr-FR"/>
        </a:p>
      </dgm:t>
    </dgm:pt>
    <dgm:pt modelId="{EA9A9E73-FCAE-4573-AFE9-5BD9B303E78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/>
            <a:t>Finition, traitement</a:t>
          </a:r>
          <a:endParaRPr lang="fr-FR" sz="1200" dirty="0"/>
        </a:p>
      </dgm:t>
    </dgm:pt>
    <dgm:pt modelId="{90F95947-02DE-4F65-A79C-F7C489318F20}" type="parTrans" cxnId="{62326EFF-4E39-4075-8FC4-258EB40A56F3}">
      <dgm:prSet/>
      <dgm:spPr/>
      <dgm:t>
        <a:bodyPr/>
        <a:lstStyle/>
        <a:p>
          <a:endParaRPr lang="fr-FR"/>
        </a:p>
      </dgm:t>
    </dgm:pt>
    <dgm:pt modelId="{988C3D6A-1194-47A3-9374-6D84FA93CADE}" type="sibTrans" cxnId="{62326EFF-4E39-4075-8FC4-258EB40A56F3}">
      <dgm:prSet/>
      <dgm:spPr/>
      <dgm:t>
        <a:bodyPr/>
        <a:lstStyle/>
        <a:p>
          <a:endParaRPr lang="fr-FR"/>
        </a:p>
      </dgm:t>
    </dgm:pt>
    <dgm:pt modelId="{AF8A8657-6FCA-450B-A50B-F36E232AA03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/>
            <a:t>Suivi de fabrication et contrôle qualité</a:t>
          </a:r>
          <a:endParaRPr lang="fr-FR" sz="1200" dirty="0"/>
        </a:p>
      </dgm:t>
    </dgm:pt>
    <dgm:pt modelId="{FC099A23-8D52-4236-9E24-567FA70B8F62}" type="parTrans" cxnId="{0C097EA2-D9A4-423A-B912-A182A13C720B}">
      <dgm:prSet/>
      <dgm:spPr/>
      <dgm:t>
        <a:bodyPr/>
        <a:lstStyle/>
        <a:p>
          <a:endParaRPr lang="fr-FR"/>
        </a:p>
      </dgm:t>
    </dgm:pt>
    <dgm:pt modelId="{C89C1826-E660-4C79-9D28-C1DAE7119BD7}" type="sibTrans" cxnId="{0C097EA2-D9A4-423A-B912-A182A13C720B}">
      <dgm:prSet/>
      <dgm:spPr/>
      <dgm:t>
        <a:bodyPr/>
        <a:lstStyle/>
        <a:p>
          <a:endParaRPr lang="fr-FR"/>
        </a:p>
      </dgm:t>
    </dgm:pt>
    <dgm:pt modelId="{D4895A02-B392-4203-8D49-563B4761773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/>
            <a:t>Maintenance</a:t>
          </a:r>
          <a:endParaRPr lang="fr-FR" sz="1200" dirty="0"/>
        </a:p>
      </dgm:t>
    </dgm:pt>
    <dgm:pt modelId="{AE1893A0-AF6F-4F29-B062-3655AB8D5081}" type="parTrans" cxnId="{BFF8F7A9-F79B-49E5-A4BB-BA2A33AE8339}">
      <dgm:prSet/>
      <dgm:spPr/>
      <dgm:t>
        <a:bodyPr/>
        <a:lstStyle/>
        <a:p>
          <a:endParaRPr lang="fr-FR"/>
        </a:p>
      </dgm:t>
    </dgm:pt>
    <dgm:pt modelId="{D3E7839C-DD4D-4A6E-86A0-724E0C8EB3B5}" type="sibTrans" cxnId="{BFF8F7A9-F79B-49E5-A4BB-BA2A33AE8339}">
      <dgm:prSet/>
      <dgm:spPr/>
      <dgm:t>
        <a:bodyPr/>
        <a:lstStyle/>
        <a:p>
          <a:endParaRPr lang="fr-FR"/>
        </a:p>
      </dgm:t>
    </dgm:pt>
    <dgm:pt modelId="{BADC20F8-8032-4864-BCD0-BE44AB9E52D3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/>
            <a:t>Conditionnement, stockage, chargement</a:t>
          </a:r>
          <a:endParaRPr lang="fr-FR" sz="1200" dirty="0"/>
        </a:p>
      </dgm:t>
    </dgm:pt>
    <dgm:pt modelId="{4D2259FD-44E6-40DE-B70E-9C3E8C681113}" type="parTrans" cxnId="{BFB07931-6566-46DD-818D-FDD0A7DCFE46}">
      <dgm:prSet/>
      <dgm:spPr/>
      <dgm:t>
        <a:bodyPr/>
        <a:lstStyle/>
        <a:p>
          <a:endParaRPr lang="fr-FR"/>
        </a:p>
      </dgm:t>
    </dgm:pt>
    <dgm:pt modelId="{CDC36D99-7108-48E6-B135-9E49D6F5A992}" type="sibTrans" cxnId="{BFB07931-6566-46DD-818D-FDD0A7DCFE46}">
      <dgm:prSet/>
      <dgm:spPr/>
      <dgm:t>
        <a:bodyPr/>
        <a:lstStyle/>
        <a:p>
          <a:endParaRPr lang="fr-FR"/>
        </a:p>
      </dgm:t>
    </dgm:pt>
    <dgm:pt modelId="{AE2B969C-0940-4776-A0FA-3864D4C5CAF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fr-FR" sz="1400" b="1" i="0" u="none" dirty="0">
              <a:solidFill>
                <a:schemeClr val="accent3">
                  <a:lumMod val="60000"/>
                  <a:lumOff val="40000"/>
                </a:schemeClr>
              </a:solidFill>
            </a:rPr>
            <a:t>MISE EN ŒUVRE SUR SITE</a:t>
          </a:r>
          <a:endParaRPr lang="fr-FR" sz="1400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82AB5000-BD35-4587-8A72-6D5C6D413430}" type="parTrans" cxnId="{015AF860-1F4E-4330-BF27-1A1B60246197}">
      <dgm:prSet/>
      <dgm:spPr/>
      <dgm:t>
        <a:bodyPr/>
        <a:lstStyle/>
        <a:p>
          <a:endParaRPr lang="fr-FR"/>
        </a:p>
      </dgm:t>
    </dgm:pt>
    <dgm:pt modelId="{107F5A4B-EDE9-4108-AB35-39CA5520E230}" type="sibTrans" cxnId="{015AF860-1F4E-4330-BF27-1A1B60246197}">
      <dgm:prSet/>
      <dgm:spPr/>
      <dgm:t>
        <a:bodyPr/>
        <a:lstStyle/>
        <a:p>
          <a:endParaRPr lang="fr-FR"/>
        </a:p>
      </dgm:t>
    </dgm:pt>
    <dgm:pt modelId="{6D48E6D1-1A5B-4301-8C50-C52F718E2F5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>
              <a:solidFill>
                <a:schemeClr val="accent3">
                  <a:lumMod val="60000"/>
                  <a:lumOff val="40000"/>
                </a:schemeClr>
              </a:solidFill>
            </a:rPr>
            <a:t>Installation et mise en sécurité du site de pose</a:t>
          </a:r>
          <a:endParaRPr lang="fr-FR" sz="1200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3AC2D997-7921-416B-8828-53A31090D444}" type="parTrans" cxnId="{317C1D8B-E74F-4054-A56E-1456ECA1349A}">
      <dgm:prSet/>
      <dgm:spPr/>
      <dgm:t>
        <a:bodyPr/>
        <a:lstStyle/>
        <a:p>
          <a:endParaRPr lang="fr-FR"/>
        </a:p>
      </dgm:t>
    </dgm:pt>
    <dgm:pt modelId="{6617F4CA-F42D-4F4C-8373-0DBCDCB141DF}" type="sibTrans" cxnId="{317C1D8B-E74F-4054-A56E-1456ECA1349A}">
      <dgm:prSet/>
      <dgm:spPr/>
      <dgm:t>
        <a:bodyPr/>
        <a:lstStyle/>
        <a:p>
          <a:endParaRPr lang="fr-FR"/>
        </a:p>
      </dgm:t>
    </dgm:pt>
    <dgm:pt modelId="{16CB70F3-FC74-421D-BD38-C1E944C5D29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baseline="0" dirty="0">
              <a:solidFill>
                <a:schemeClr val="accent3">
                  <a:lumMod val="60000"/>
                  <a:lumOff val="40000"/>
                </a:schemeClr>
              </a:solidFill>
            </a:rPr>
            <a:t>Montage et pose de mobiliers d’agencement intérieur</a:t>
          </a:r>
          <a:endParaRPr lang="fr-FR" sz="1200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98EBAFCA-2C43-4DFA-B69F-DC02FC3D28F4}" type="parTrans" cxnId="{2934130B-7D67-40B3-84FE-87FB4606CCFB}">
      <dgm:prSet/>
      <dgm:spPr/>
      <dgm:t>
        <a:bodyPr/>
        <a:lstStyle/>
        <a:p>
          <a:endParaRPr lang="fr-FR"/>
        </a:p>
      </dgm:t>
    </dgm:pt>
    <dgm:pt modelId="{164C4518-6525-423C-8FAB-D44A6B6B32C8}" type="sibTrans" cxnId="{2934130B-7D67-40B3-84FE-87FB4606CCFB}">
      <dgm:prSet/>
      <dgm:spPr/>
      <dgm:t>
        <a:bodyPr/>
        <a:lstStyle/>
        <a:p>
          <a:endParaRPr lang="fr-FR"/>
        </a:p>
      </dgm:t>
    </dgm:pt>
    <dgm:pt modelId="{C5643160-005B-4538-84C5-806F7E1D9B7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>
              <a:solidFill>
                <a:schemeClr val="accent3">
                  <a:lumMod val="60000"/>
                  <a:lumOff val="40000"/>
                </a:schemeClr>
              </a:solidFill>
            </a:rPr>
            <a:t>Désinstallation du site de pose</a:t>
          </a:r>
          <a:endParaRPr lang="fr-FR" sz="1200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03BA5180-F008-4CD1-84F1-A298DC1C900F}" type="parTrans" cxnId="{ADA1ED80-D56C-4755-A341-7D77C348D29B}">
      <dgm:prSet/>
      <dgm:spPr/>
      <dgm:t>
        <a:bodyPr/>
        <a:lstStyle/>
        <a:p>
          <a:endParaRPr lang="fr-FR"/>
        </a:p>
      </dgm:t>
    </dgm:pt>
    <dgm:pt modelId="{01D0AFD6-E5A1-45FE-88AF-5DBDA9BBD7AC}" type="sibTrans" cxnId="{ADA1ED80-D56C-4755-A341-7D77C348D29B}">
      <dgm:prSet/>
      <dgm:spPr/>
      <dgm:t>
        <a:bodyPr/>
        <a:lstStyle/>
        <a:p>
          <a:endParaRPr lang="fr-FR"/>
        </a:p>
      </dgm:t>
    </dgm:pt>
    <dgm:pt modelId="{D4E20FD0-BD7B-4F73-8705-61B8CB4D08A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>
              <a:solidFill>
                <a:schemeClr val="accent3">
                  <a:lumMod val="60000"/>
                  <a:lumOff val="40000"/>
                </a:schemeClr>
              </a:solidFill>
            </a:rPr>
            <a:t>Préparation</a:t>
          </a:r>
          <a:endParaRPr lang="fr-FR" sz="1200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DD2E254C-B88E-48EB-9599-FF2DA520CFBA}" type="parTrans" cxnId="{34D08D3E-D7D0-4A19-8FC3-DB50D3EEA9CE}">
      <dgm:prSet/>
      <dgm:spPr/>
      <dgm:t>
        <a:bodyPr/>
        <a:lstStyle/>
        <a:p>
          <a:endParaRPr lang="fr-FR"/>
        </a:p>
      </dgm:t>
    </dgm:pt>
    <dgm:pt modelId="{E7C93A1E-7E4D-4497-9164-4D5FB3A111C9}" type="sibTrans" cxnId="{34D08D3E-D7D0-4A19-8FC3-DB50D3EEA9CE}">
      <dgm:prSet/>
      <dgm:spPr/>
      <dgm:t>
        <a:bodyPr/>
        <a:lstStyle/>
        <a:p>
          <a:endParaRPr lang="fr-FR"/>
        </a:p>
      </dgm:t>
    </dgm:pt>
    <dgm:pt modelId="{E74ADED5-CDB1-4043-B345-BD77BA1D4FD9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>
              <a:solidFill>
                <a:schemeClr val="accent3">
                  <a:lumMod val="60000"/>
                  <a:lumOff val="40000"/>
                </a:schemeClr>
              </a:solidFill>
            </a:rPr>
            <a:t>Usinage, façonnage</a:t>
          </a:r>
          <a:endParaRPr lang="fr-FR" sz="1200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2DAB5B37-DD85-45EE-9162-B69412F5D0D5}" type="parTrans" cxnId="{FACF78B3-609F-47E2-8C7C-86DB02923524}">
      <dgm:prSet/>
      <dgm:spPr/>
      <dgm:t>
        <a:bodyPr/>
        <a:lstStyle/>
        <a:p>
          <a:endParaRPr lang="fr-FR"/>
        </a:p>
      </dgm:t>
    </dgm:pt>
    <dgm:pt modelId="{F16D1044-5F48-49DA-9A9C-101D34ABCF8C}" type="sibTrans" cxnId="{FACF78B3-609F-47E2-8C7C-86DB02923524}">
      <dgm:prSet/>
      <dgm:spPr/>
      <dgm:t>
        <a:bodyPr/>
        <a:lstStyle/>
        <a:p>
          <a:endParaRPr lang="fr-FR"/>
        </a:p>
      </dgm:t>
    </dgm:pt>
    <dgm:pt modelId="{4B8678F5-0D1C-4F51-852D-BBB5E073A0D0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>
              <a:solidFill>
                <a:schemeClr val="accent3">
                  <a:lumMod val="60000"/>
                  <a:lumOff val="40000"/>
                </a:schemeClr>
              </a:solidFill>
            </a:rPr>
            <a:t>Assemblage, montage</a:t>
          </a:r>
          <a:endParaRPr lang="fr-FR" sz="1200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0D01549-E7F5-4240-8C14-7855366222FD}" type="parTrans" cxnId="{DA9E66D0-84BA-41A7-B16C-4368DAD8DB47}">
      <dgm:prSet/>
      <dgm:spPr/>
      <dgm:t>
        <a:bodyPr/>
        <a:lstStyle/>
        <a:p>
          <a:endParaRPr lang="fr-FR"/>
        </a:p>
      </dgm:t>
    </dgm:pt>
    <dgm:pt modelId="{6D1F2345-B928-40F1-9EAF-BF486E37BA65}" type="sibTrans" cxnId="{DA9E66D0-84BA-41A7-B16C-4368DAD8DB47}">
      <dgm:prSet/>
      <dgm:spPr/>
      <dgm:t>
        <a:bodyPr/>
        <a:lstStyle/>
        <a:p>
          <a:endParaRPr lang="fr-FR"/>
        </a:p>
      </dgm:t>
    </dgm:pt>
    <dgm:pt modelId="{B477C305-CE9E-4143-8A57-C5C475347640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b="0" i="0" u="none" dirty="0">
              <a:solidFill>
                <a:schemeClr val="accent3">
                  <a:lumMod val="60000"/>
                  <a:lumOff val="40000"/>
                </a:schemeClr>
              </a:solidFill>
            </a:rPr>
            <a:t>Finition, traitement</a:t>
          </a:r>
          <a:endParaRPr lang="fr-FR" sz="1200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5544CBA5-C54D-48D9-8B25-75B6FE63CC39}" type="parTrans" cxnId="{F5E32E16-2704-485A-B5FC-692087F74789}">
      <dgm:prSet/>
      <dgm:spPr/>
      <dgm:t>
        <a:bodyPr/>
        <a:lstStyle/>
        <a:p>
          <a:endParaRPr lang="fr-FR"/>
        </a:p>
      </dgm:t>
    </dgm:pt>
    <dgm:pt modelId="{92946FAA-5F4D-49D1-85DA-FEF786567054}" type="sibTrans" cxnId="{F5E32E16-2704-485A-B5FC-692087F74789}">
      <dgm:prSet/>
      <dgm:spPr/>
      <dgm:t>
        <a:bodyPr/>
        <a:lstStyle/>
        <a:p>
          <a:endParaRPr lang="fr-FR"/>
        </a:p>
      </dgm:t>
    </dgm:pt>
    <dgm:pt modelId="{11335A7F-BDD3-48C1-9D95-728707EB2E7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dirty="0"/>
            <a:t>Conditionnement, stockage, chargement</a:t>
          </a:r>
        </a:p>
      </dgm:t>
    </dgm:pt>
    <dgm:pt modelId="{6C2D551B-7CF4-4028-9D1E-1AF49F4F0F34}" type="parTrans" cxnId="{EEB7BB45-B57C-496C-8437-BFC1382DC56D}">
      <dgm:prSet/>
      <dgm:spPr/>
      <dgm:t>
        <a:bodyPr/>
        <a:lstStyle/>
        <a:p>
          <a:endParaRPr lang="fr-FR"/>
        </a:p>
      </dgm:t>
    </dgm:pt>
    <dgm:pt modelId="{78D998B2-C7B0-47BF-822B-92A649CCDDC4}" type="sibTrans" cxnId="{EEB7BB45-B57C-496C-8437-BFC1382DC56D}">
      <dgm:prSet/>
      <dgm:spPr/>
      <dgm:t>
        <a:bodyPr/>
        <a:lstStyle/>
        <a:p>
          <a:endParaRPr lang="fr-FR"/>
        </a:p>
      </dgm:t>
    </dgm:pt>
    <dgm:pt modelId="{03339A65-37A6-40C5-BE40-F23342E32097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400" b="1" dirty="0"/>
            <a:t>MISE EN ŒUVRE SUR SITE</a:t>
          </a:r>
        </a:p>
      </dgm:t>
    </dgm:pt>
    <dgm:pt modelId="{8352904F-4845-439B-B8B9-78E34204108B}" type="parTrans" cxnId="{51D85CFC-3703-44F5-9FEC-EBBDAEC23D5F}">
      <dgm:prSet/>
      <dgm:spPr/>
      <dgm:t>
        <a:bodyPr/>
        <a:lstStyle/>
        <a:p>
          <a:endParaRPr lang="fr-FR"/>
        </a:p>
      </dgm:t>
    </dgm:pt>
    <dgm:pt modelId="{9AC1DAE8-16A1-499D-9209-9C7A21F3F146}" type="sibTrans" cxnId="{51D85CFC-3703-44F5-9FEC-EBBDAEC23D5F}">
      <dgm:prSet/>
      <dgm:spPr/>
      <dgm:t>
        <a:bodyPr/>
        <a:lstStyle/>
        <a:p>
          <a:endParaRPr lang="fr-FR"/>
        </a:p>
      </dgm:t>
    </dgm:pt>
    <dgm:pt modelId="{825DE1AC-76EE-4D98-92F2-EA5BF916C07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dirty="0"/>
            <a:t>Installation et mise en sécurité du chantier</a:t>
          </a:r>
        </a:p>
      </dgm:t>
    </dgm:pt>
    <dgm:pt modelId="{63D484A0-4B67-4F49-8541-9FD9A944EE11}" type="parTrans" cxnId="{ECB856D1-7E32-4D99-86D0-9166B4B80759}">
      <dgm:prSet/>
      <dgm:spPr/>
      <dgm:t>
        <a:bodyPr/>
        <a:lstStyle/>
        <a:p>
          <a:endParaRPr lang="fr-FR"/>
        </a:p>
      </dgm:t>
    </dgm:pt>
    <dgm:pt modelId="{2DA00BF2-773C-4C63-B87B-49DE4D423D0A}" type="sibTrans" cxnId="{ECB856D1-7E32-4D99-86D0-9166B4B80759}">
      <dgm:prSet/>
      <dgm:spPr/>
      <dgm:t>
        <a:bodyPr/>
        <a:lstStyle/>
        <a:p>
          <a:endParaRPr lang="fr-FR"/>
        </a:p>
      </dgm:t>
    </dgm:pt>
    <dgm:pt modelId="{138A3829-2EBD-46E8-A0B1-4EDBADE69E2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dirty="0"/>
            <a:t>Préparation</a:t>
          </a:r>
        </a:p>
      </dgm:t>
    </dgm:pt>
    <dgm:pt modelId="{BA6574C3-9001-4B9E-A22F-A8A52A3104DB}" type="parTrans" cxnId="{0A304342-405B-460B-9A7E-B3ECD258566C}">
      <dgm:prSet/>
      <dgm:spPr/>
      <dgm:t>
        <a:bodyPr/>
        <a:lstStyle/>
        <a:p>
          <a:endParaRPr lang="fr-FR"/>
        </a:p>
      </dgm:t>
    </dgm:pt>
    <dgm:pt modelId="{537B1B9D-66E0-4B56-8A8B-5B622263F095}" type="sibTrans" cxnId="{0A304342-405B-460B-9A7E-B3ECD258566C}">
      <dgm:prSet/>
      <dgm:spPr/>
      <dgm:t>
        <a:bodyPr/>
        <a:lstStyle/>
        <a:p>
          <a:endParaRPr lang="fr-FR"/>
        </a:p>
      </dgm:t>
    </dgm:pt>
    <dgm:pt modelId="{5420DFF6-447A-4174-ADB0-0FFBBE2F585D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dirty="0"/>
            <a:t>Montage et installation de menuiseries, agencements et revêtements bois</a:t>
          </a:r>
        </a:p>
      </dgm:t>
    </dgm:pt>
    <dgm:pt modelId="{E9142C1B-23C3-404C-B0AB-01F95564C514}" type="parTrans" cxnId="{71352426-1A64-4D73-844A-0FE6FB8892CA}">
      <dgm:prSet/>
      <dgm:spPr/>
      <dgm:t>
        <a:bodyPr/>
        <a:lstStyle/>
        <a:p>
          <a:endParaRPr lang="fr-FR"/>
        </a:p>
      </dgm:t>
    </dgm:pt>
    <dgm:pt modelId="{E309607C-2F5D-48B9-A30F-A40E6461C6E0}" type="sibTrans" cxnId="{71352426-1A64-4D73-844A-0FE6FB8892CA}">
      <dgm:prSet/>
      <dgm:spPr/>
      <dgm:t>
        <a:bodyPr/>
        <a:lstStyle/>
        <a:p>
          <a:endParaRPr lang="fr-FR"/>
        </a:p>
      </dgm:t>
    </dgm:pt>
    <dgm:pt modelId="{73F467F5-C2C2-473E-BDD0-11EFCF73C3A7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dirty="0"/>
            <a:t>Suivi et contrôle qualité</a:t>
          </a:r>
        </a:p>
      </dgm:t>
    </dgm:pt>
    <dgm:pt modelId="{9DAF3694-1862-48C9-9A47-89A9A10FCDF0}" type="parTrans" cxnId="{522C773F-426D-496C-9CB3-36A82BC81849}">
      <dgm:prSet/>
      <dgm:spPr/>
      <dgm:t>
        <a:bodyPr/>
        <a:lstStyle/>
        <a:p>
          <a:endParaRPr lang="fr-FR"/>
        </a:p>
      </dgm:t>
    </dgm:pt>
    <dgm:pt modelId="{6D261FFC-AC77-4FB9-8B3A-067E4A76F455}" type="sibTrans" cxnId="{522C773F-426D-496C-9CB3-36A82BC81849}">
      <dgm:prSet/>
      <dgm:spPr/>
      <dgm:t>
        <a:bodyPr/>
        <a:lstStyle/>
        <a:p>
          <a:endParaRPr lang="fr-FR"/>
        </a:p>
      </dgm:t>
    </dgm:pt>
    <dgm:pt modelId="{ECBD03B6-5068-4157-BA02-805881C94BF1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dirty="0"/>
            <a:t>Désinstallation du chantier</a:t>
          </a:r>
        </a:p>
      </dgm:t>
    </dgm:pt>
    <dgm:pt modelId="{AC2EA1F9-5DAB-48E7-9972-085521BFEA6B}" type="parTrans" cxnId="{452912FD-8E09-478E-8EB7-158B782B85FE}">
      <dgm:prSet/>
      <dgm:spPr/>
      <dgm:t>
        <a:bodyPr/>
        <a:lstStyle/>
        <a:p>
          <a:endParaRPr lang="fr-FR"/>
        </a:p>
      </dgm:t>
    </dgm:pt>
    <dgm:pt modelId="{3F5C6783-9B21-4157-8334-51FBB9076EBB}" type="sibTrans" cxnId="{452912FD-8E09-478E-8EB7-158B782B85FE}">
      <dgm:prSet/>
      <dgm:spPr/>
      <dgm:t>
        <a:bodyPr/>
        <a:lstStyle/>
        <a:p>
          <a:endParaRPr lang="fr-FR"/>
        </a:p>
      </dgm:t>
    </dgm:pt>
    <dgm:pt modelId="{0CE89CE1-C5D9-4CE3-8427-77FD216E4375}" type="pres">
      <dgm:prSet presAssocID="{D65561D6-9A6D-4632-9AD9-D0E6D40B75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9E94A6D-3BEB-472C-8838-0B4ACD8833F7}" type="pres">
      <dgm:prSet presAssocID="{857A6A22-9BB5-43CF-97C6-29319430A313}" presName="root" presStyleCnt="0"/>
      <dgm:spPr/>
    </dgm:pt>
    <dgm:pt modelId="{246D7B9F-F5E4-42E8-A276-CCBDACBB1497}" type="pres">
      <dgm:prSet presAssocID="{857A6A22-9BB5-43CF-97C6-29319430A313}" presName="rootComposite" presStyleCnt="0"/>
      <dgm:spPr/>
    </dgm:pt>
    <dgm:pt modelId="{0B74A3A2-2E1C-4E95-942E-1783F117F124}" type="pres">
      <dgm:prSet presAssocID="{857A6A22-9BB5-43CF-97C6-29319430A313}" presName="rootText" presStyleLbl="node1" presStyleIdx="0" presStyleCnt="2" custScaleX="243754"/>
      <dgm:spPr/>
      <dgm:t>
        <a:bodyPr/>
        <a:lstStyle/>
        <a:p>
          <a:endParaRPr lang="fr-FR"/>
        </a:p>
      </dgm:t>
    </dgm:pt>
    <dgm:pt modelId="{AAA72126-38C9-4479-8CB5-1F29EC76839D}" type="pres">
      <dgm:prSet presAssocID="{857A6A22-9BB5-43CF-97C6-29319430A313}" presName="rootConnector" presStyleLbl="node1" presStyleIdx="0" presStyleCnt="2"/>
      <dgm:spPr/>
      <dgm:t>
        <a:bodyPr/>
        <a:lstStyle/>
        <a:p>
          <a:endParaRPr lang="fr-FR"/>
        </a:p>
      </dgm:t>
    </dgm:pt>
    <dgm:pt modelId="{367BCF1E-3A19-4F21-BF63-DEBC27BEF28D}" type="pres">
      <dgm:prSet presAssocID="{857A6A22-9BB5-43CF-97C6-29319430A313}" presName="childShape" presStyleCnt="0"/>
      <dgm:spPr/>
    </dgm:pt>
    <dgm:pt modelId="{8BAD6E1B-746D-4C6D-B92E-4A0777125BCF}" type="pres">
      <dgm:prSet presAssocID="{8DB5BB90-F1A6-42A5-89D7-44ABE180E638}" presName="Name13" presStyleLbl="parChTrans1D2" presStyleIdx="0" presStyleCnt="6"/>
      <dgm:spPr/>
      <dgm:t>
        <a:bodyPr/>
        <a:lstStyle/>
        <a:p>
          <a:endParaRPr lang="fr-FR"/>
        </a:p>
      </dgm:t>
    </dgm:pt>
    <dgm:pt modelId="{2E7F61A7-1FB4-494F-B1C5-50D600C30736}" type="pres">
      <dgm:prSet presAssocID="{AA576CBB-31EC-4DA2-9ED6-3841AEFDF5E6}" presName="childText" presStyleLbl="bgAcc1" presStyleIdx="0" presStyleCnt="6" custScaleX="243754" custScaleY="2030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1A3E14-ACB5-4A74-B270-57D0C2A11F31}" type="pres">
      <dgm:prSet presAssocID="{2E42CEAC-A1FA-4A46-93FC-C731E8B9B72A}" presName="Name13" presStyleLbl="parChTrans1D2" presStyleIdx="1" presStyleCnt="6"/>
      <dgm:spPr/>
      <dgm:t>
        <a:bodyPr/>
        <a:lstStyle/>
        <a:p>
          <a:endParaRPr lang="fr-FR"/>
        </a:p>
      </dgm:t>
    </dgm:pt>
    <dgm:pt modelId="{3EFC9A6C-12FD-468D-AEEA-5A9773CCF82F}" type="pres">
      <dgm:prSet presAssocID="{CB3BACF1-6D88-4FE5-9806-70C63E9D03D7}" presName="childText" presStyleLbl="bgAcc1" presStyleIdx="1" presStyleCnt="6" custScaleX="243754" custScaleY="611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3C0EDD-A397-4635-AC4D-5F920DE2F654}" type="pres">
      <dgm:prSet presAssocID="{82AB5000-BD35-4587-8A72-6D5C6D413430}" presName="Name13" presStyleLbl="parChTrans1D2" presStyleIdx="2" presStyleCnt="6"/>
      <dgm:spPr/>
      <dgm:t>
        <a:bodyPr/>
        <a:lstStyle/>
        <a:p>
          <a:endParaRPr lang="fr-FR"/>
        </a:p>
      </dgm:t>
    </dgm:pt>
    <dgm:pt modelId="{A52C6257-1493-4F73-80A6-E56FFA44A50E}" type="pres">
      <dgm:prSet presAssocID="{AE2B969C-0940-4776-A0FA-3864D4C5CAF1}" presName="childText" presStyleLbl="bgAcc1" presStyleIdx="2" presStyleCnt="6" custScaleX="243754" custScaleY="1891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826806-D4C7-45AF-ADF1-628A019B6A5D}" type="pres">
      <dgm:prSet presAssocID="{95482A5D-F50E-4DA7-8C3E-7281006FC980}" presName="root" presStyleCnt="0"/>
      <dgm:spPr/>
    </dgm:pt>
    <dgm:pt modelId="{F4EC7AEB-83AC-4699-92B2-60C6F4C75F16}" type="pres">
      <dgm:prSet presAssocID="{95482A5D-F50E-4DA7-8C3E-7281006FC980}" presName="rootComposite" presStyleCnt="0"/>
      <dgm:spPr/>
    </dgm:pt>
    <dgm:pt modelId="{9B68E8C4-2E16-4013-A940-7E8CBB99BFAE}" type="pres">
      <dgm:prSet presAssocID="{95482A5D-F50E-4DA7-8C3E-7281006FC980}" presName="rootText" presStyleLbl="node1" presStyleIdx="1" presStyleCnt="2" custScaleX="243754"/>
      <dgm:spPr/>
      <dgm:t>
        <a:bodyPr/>
        <a:lstStyle/>
        <a:p>
          <a:endParaRPr lang="fr-FR"/>
        </a:p>
      </dgm:t>
    </dgm:pt>
    <dgm:pt modelId="{91907366-9808-419D-9805-4484EA246A91}" type="pres">
      <dgm:prSet presAssocID="{95482A5D-F50E-4DA7-8C3E-7281006FC980}" presName="rootConnector" presStyleLbl="node1" presStyleIdx="1" presStyleCnt="2"/>
      <dgm:spPr/>
      <dgm:t>
        <a:bodyPr/>
        <a:lstStyle/>
        <a:p>
          <a:endParaRPr lang="fr-FR"/>
        </a:p>
      </dgm:t>
    </dgm:pt>
    <dgm:pt modelId="{1390CAFA-988C-4119-8EA7-2118D6FF745E}" type="pres">
      <dgm:prSet presAssocID="{95482A5D-F50E-4DA7-8C3E-7281006FC980}" presName="childShape" presStyleCnt="0"/>
      <dgm:spPr/>
    </dgm:pt>
    <dgm:pt modelId="{04E9E319-C682-40D5-A8A9-B2E45E774C84}" type="pres">
      <dgm:prSet presAssocID="{204A5115-580F-4522-92F8-15BE21C99D3C}" presName="Name13" presStyleLbl="parChTrans1D2" presStyleIdx="3" presStyleCnt="6"/>
      <dgm:spPr/>
      <dgm:t>
        <a:bodyPr/>
        <a:lstStyle/>
        <a:p>
          <a:endParaRPr lang="fr-FR"/>
        </a:p>
      </dgm:t>
    </dgm:pt>
    <dgm:pt modelId="{7A453502-9B1E-4A98-9F21-D4152F8E05C2}" type="pres">
      <dgm:prSet presAssocID="{5EDB903F-9DDA-495C-A51D-AC522A5D1989}" presName="childText" presStyleLbl="bgAcc1" presStyleIdx="3" presStyleCnt="6" custScaleX="243754" custScaleY="2030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22BB9F-0338-4B74-AD5B-ADAFE7F92C6A}" type="pres">
      <dgm:prSet presAssocID="{708AE0BF-C345-4302-93C1-A383644B5403}" presName="Name13" presStyleLbl="parChTrans1D2" presStyleIdx="4" presStyleCnt="6"/>
      <dgm:spPr/>
      <dgm:t>
        <a:bodyPr/>
        <a:lstStyle/>
        <a:p>
          <a:endParaRPr lang="fr-FR"/>
        </a:p>
      </dgm:t>
    </dgm:pt>
    <dgm:pt modelId="{5B6BEF82-F1D1-472B-9D01-DDED81A26DCC}" type="pres">
      <dgm:prSet presAssocID="{AE53D155-E2BF-44D9-B29D-700FED644766}" presName="childText" presStyleLbl="bgAcc1" presStyleIdx="4" presStyleCnt="6" custScaleX="243754" custScaleY="611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25A423-2E3D-4FEC-BB10-A6BFBF8C3C3F}" type="pres">
      <dgm:prSet presAssocID="{8352904F-4845-439B-B8B9-78E34204108B}" presName="Name13" presStyleLbl="parChTrans1D2" presStyleIdx="5" presStyleCnt="6"/>
      <dgm:spPr/>
      <dgm:t>
        <a:bodyPr/>
        <a:lstStyle/>
        <a:p>
          <a:endParaRPr lang="fr-FR"/>
        </a:p>
      </dgm:t>
    </dgm:pt>
    <dgm:pt modelId="{5BBB61E6-2E56-4709-9384-6B43D3D2961B}" type="pres">
      <dgm:prSet presAssocID="{03339A65-37A6-40C5-BE40-F23342E32097}" presName="childText" presStyleLbl="bgAcc1" presStyleIdx="5" presStyleCnt="6" custScaleX="243754" custScaleY="1891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C10A1F8-52B6-4849-BC6F-6ADFCFB2E545}" type="presOf" srcId="{16CB70F3-FC74-421D-BD38-C1E944C5D295}" destId="{A52C6257-1493-4F73-80A6-E56FFA44A50E}" srcOrd="0" destOrd="2" presId="urn:microsoft.com/office/officeart/2005/8/layout/hierarchy3"/>
    <dgm:cxn modelId="{B42F8DC3-9781-4FBB-BDE6-460E599B6606}" type="presOf" srcId="{204A5115-580F-4522-92F8-15BE21C99D3C}" destId="{04E9E319-C682-40D5-A8A9-B2E45E774C84}" srcOrd="0" destOrd="0" presId="urn:microsoft.com/office/officeart/2005/8/layout/hierarchy3"/>
    <dgm:cxn modelId="{BFB07931-6566-46DD-818D-FDD0A7DCFE46}" srcId="{CB3BACF1-6D88-4FE5-9806-70C63E9D03D7}" destId="{BADC20F8-8032-4864-BCD0-BE44AB9E52D3}" srcOrd="0" destOrd="0" parTransId="{4D2259FD-44E6-40DE-B70E-9C3E8C681113}" sibTransId="{CDC36D99-7108-48E6-B135-9E49D6F5A992}"/>
    <dgm:cxn modelId="{B13F9726-4DD9-42BA-ABC5-5EA8E9BD0A03}" type="presOf" srcId="{825DE1AC-76EE-4D98-92F2-EA5BF916C074}" destId="{5BBB61E6-2E56-4709-9384-6B43D3D2961B}" srcOrd="0" destOrd="1" presId="urn:microsoft.com/office/officeart/2005/8/layout/hierarchy3"/>
    <dgm:cxn modelId="{BD4998E9-F33F-4C2F-ABDF-DC880C16769A}" type="presOf" srcId="{B477C305-CE9E-4143-8A57-C5C475347640}" destId="{7A453502-9B1E-4A98-9F21-D4152F8E05C2}" srcOrd="0" destOrd="4" presId="urn:microsoft.com/office/officeart/2005/8/layout/hierarchy3"/>
    <dgm:cxn modelId="{F1D461C6-DA4D-4661-82E9-DD1C7B823F41}" srcId="{95482A5D-F50E-4DA7-8C3E-7281006FC980}" destId="{5EDB903F-9DDA-495C-A51D-AC522A5D1989}" srcOrd="0" destOrd="0" parTransId="{204A5115-580F-4522-92F8-15BE21C99D3C}" sibTransId="{FB59A567-2376-48A4-A2EA-FFA21F2D71A2}"/>
    <dgm:cxn modelId="{07308C62-8E67-435F-8F86-760B87170759}" type="presOf" srcId="{11335A7F-BDD3-48C1-9D95-728707EB2E76}" destId="{5B6BEF82-F1D1-472B-9D01-DDED81A26DCC}" srcOrd="0" destOrd="1" presId="urn:microsoft.com/office/officeart/2005/8/layout/hierarchy3"/>
    <dgm:cxn modelId="{317C1D8B-E74F-4054-A56E-1456ECA1349A}" srcId="{AE2B969C-0940-4776-A0FA-3864D4C5CAF1}" destId="{6D48E6D1-1A5B-4301-8C50-C52F718E2F51}" srcOrd="0" destOrd="0" parTransId="{3AC2D997-7921-416B-8828-53A31090D444}" sibTransId="{6617F4CA-F42D-4F4C-8373-0DBCDCB141DF}"/>
    <dgm:cxn modelId="{14691618-1B59-4C02-BD0F-A318F82E4A13}" type="presOf" srcId="{E74ADED5-CDB1-4043-B345-BD77BA1D4FD9}" destId="{7A453502-9B1E-4A98-9F21-D4152F8E05C2}" srcOrd="0" destOrd="2" presId="urn:microsoft.com/office/officeart/2005/8/layout/hierarchy3"/>
    <dgm:cxn modelId="{AB5E315E-733F-48C9-A111-371FCD2A83F9}" type="presOf" srcId="{EA9A9E73-FCAE-4573-AFE9-5BD9B303E780}" destId="{2E7F61A7-1FB4-494F-B1C5-50D600C30736}" srcOrd="0" destOrd="4" presId="urn:microsoft.com/office/officeart/2005/8/layout/hierarchy3"/>
    <dgm:cxn modelId="{4F8BEFF2-FCC1-40D7-9C60-9197B3788DB1}" type="presOf" srcId="{6D48E6D1-1A5B-4301-8C50-C52F718E2F51}" destId="{A52C6257-1493-4F73-80A6-E56FFA44A50E}" srcOrd="0" destOrd="1" presId="urn:microsoft.com/office/officeart/2005/8/layout/hierarchy3"/>
    <dgm:cxn modelId="{64CD7D8C-4A00-4809-84E8-89DBCE93F39E}" type="presOf" srcId="{2E42CEAC-A1FA-4A46-93FC-C731E8B9B72A}" destId="{5A1A3E14-ACB5-4A74-B270-57D0C2A11F31}" srcOrd="0" destOrd="0" presId="urn:microsoft.com/office/officeart/2005/8/layout/hierarchy3"/>
    <dgm:cxn modelId="{9DCD03BD-A970-4200-9208-5E5FE242016D}" type="presOf" srcId="{4B8678F5-0D1C-4F51-852D-BBB5E073A0D0}" destId="{7A453502-9B1E-4A98-9F21-D4152F8E05C2}" srcOrd="0" destOrd="3" presId="urn:microsoft.com/office/officeart/2005/8/layout/hierarchy3"/>
    <dgm:cxn modelId="{62326EFF-4E39-4075-8FC4-258EB40A56F3}" srcId="{AA576CBB-31EC-4DA2-9ED6-3841AEFDF5E6}" destId="{EA9A9E73-FCAE-4573-AFE9-5BD9B303E780}" srcOrd="3" destOrd="0" parTransId="{90F95947-02DE-4F65-A79C-F7C489318F20}" sibTransId="{988C3D6A-1194-47A3-9374-6D84FA93CADE}"/>
    <dgm:cxn modelId="{CF16A6EA-CA85-4E5B-AE7D-56AC33E2ECA8}" type="presOf" srcId="{138A3829-2EBD-46E8-A0B1-4EDBADE69E26}" destId="{5BBB61E6-2E56-4709-9384-6B43D3D2961B}" srcOrd="0" destOrd="2" presId="urn:microsoft.com/office/officeart/2005/8/layout/hierarchy3"/>
    <dgm:cxn modelId="{FACF78B3-609F-47E2-8C7C-86DB02923524}" srcId="{5EDB903F-9DDA-495C-A51D-AC522A5D1989}" destId="{E74ADED5-CDB1-4043-B345-BD77BA1D4FD9}" srcOrd="1" destOrd="0" parTransId="{2DAB5B37-DD85-45EE-9162-B69412F5D0D5}" sibTransId="{F16D1044-5F48-49DA-9A9C-101D34ABCF8C}"/>
    <dgm:cxn modelId="{ECB856D1-7E32-4D99-86D0-9166B4B80759}" srcId="{03339A65-37A6-40C5-BE40-F23342E32097}" destId="{825DE1AC-76EE-4D98-92F2-EA5BF916C074}" srcOrd="0" destOrd="0" parTransId="{63D484A0-4B67-4F49-8541-9FD9A944EE11}" sibTransId="{2DA00BF2-773C-4C63-B87B-49DE4D423D0A}"/>
    <dgm:cxn modelId="{A30F1543-5172-4B23-97CE-069B799A3723}" srcId="{D65561D6-9A6D-4632-9AD9-D0E6D40B75A3}" destId="{95482A5D-F50E-4DA7-8C3E-7281006FC980}" srcOrd="1" destOrd="0" parTransId="{3A573272-6CE6-4B4F-A3B3-2F3AE2B0030D}" sibTransId="{CE1C8584-5C91-440D-9393-08513B966EAD}"/>
    <dgm:cxn modelId="{9873B264-26D0-4986-8729-41D18808972F}" type="presOf" srcId="{708AE0BF-C345-4302-93C1-A383644B5403}" destId="{4C22BB9F-0338-4B74-AD5B-ADAFE7F92C6A}" srcOrd="0" destOrd="0" presId="urn:microsoft.com/office/officeart/2005/8/layout/hierarchy3"/>
    <dgm:cxn modelId="{64DF24AF-D37E-4F32-9E1A-9BF5D4F39CAD}" type="presOf" srcId="{AA576CBB-31EC-4DA2-9ED6-3841AEFDF5E6}" destId="{2E7F61A7-1FB4-494F-B1C5-50D600C30736}" srcOrd="0" destOrd="0" presId="urn:microsoft.com/office/officeart/2005/8/layout/hierarchy3"/>
    <dgm:cxn modelId="{0C097EA2-D9A4-423A-B912-A182A13C720B}" srcId="{AA576CBB-31EC-4DA2-9ED6-3841AEFDF5E6}" destId="{AF8A8657-6FCA-450B-A50B-F36E232AA036}" srcOrd="4" destOrd="0" parTransId="{FC099A23-8D52-4236-9E24-567FA70B8F62}" sibTransId="{C89C1826-E660-4C79-9D28-C1DAE7119BD7}"/>
    <dgm:cxn modelId="{F5E32E16-2704-485A-B5FC-692087F74789}" srcId="{5EDB903F-9DDA-495C-A51D-AC522A5D1989}" destId="{B477C305-CE9E-4143-8A57-C5C475347640}" srcOrd="3" destOrd="0" parTransId="{5544CBA5-C54D-48D9-8B25-75B6FE63CC39}" sibTransId="{92946FAA-5F4D-49D1-85DA-FEF786567054}"/>
    <dgm:cxn modelId="{A7DEAA70-007B-4C6D-BD40-943BE1E67D52}" type="presOf" srcId="{AE2B969C-0940-4776-A0FA-3864D4C5CAF1}" destId="{A52C6257-1493-4F73-80A6-E56FFA44A50E}" srcOrd="0" destOrd="0" presId="urn:microsoft.com/office/officeart/2005/8/layout/hierarchy3"/>
    <dgm:cxn modelId="{97E7CA4B-D436-40ED-A316-856375072B83}" type="presOf" srcId="{BADC20F8-8032-4864-BCD0-BE44AB9E52D3}" destId="{3EFC9A6C-12FD-468D-AEEA-5A9773CCF82F}" srcOrd="0" destOrd="1" presId="urn:microsoft.com/office/officeart/2005/8/layout/hierarchy3"/>
    <dgm:cxn modelId="{0A304342-405B-460B-9A7E-B3ECD258566C}" srcId="{03339A65-37A6-40C5-BE40-F23342E32097}" destId="{138A3829-2EBD-46E8-A0B1-4EDBADE69E26}" srcOrd="1" destOrd="0" parTransId="{BA6574C3-9001-4B9E-A22F-A8A52A3104DB}" sibTransId="{537B1B9D-66E0-4B56-8A8B-5B622263F095}"/>
    <dgm:cxn modelId="{DF517311-BE2D-4A43-87A6-C8CF545D77C5}" type="presOf" srcId="{5EDB903F-9DDA-495C-A51D-AC522A5D1989}" destId="{7A453502-9B1E-4A98-9F21-D4152F8E05C2}" srcOrd="0" destOrd="0" presId="urn:microsoft.com/office/officeart/2005/8/layout/hierarchy3"/>
    <dgm:cxn modelId="{33AEC463-2547-49D5-AFF7-5464E3CB0147}" type="presOf" srcId="{ECBD03B6-5068-4157-BA02-805881C94BF1}" destId="{5BBB61E6-2E56-4709-9384-6B43D3D2961B}" srcOrd="0" destOrd="5" presId="urn:microsoft.com/office/officeart/2005/8/layout/hierarchy3"/>
    <dgm:cxn modelId="{DB632A4F-520D-4C1D-8D74-D7ECD84EA0F3}" type="presOf" srcId="{5420DFF6-447A-4174-ADB0-0FFBBE2F585D}" destId="{5BBB61E6-2E56-4709-9384-6B43D3D2961B}" srcOrd="0" destOrd="3" presId="urn:microsoft.com/office/officeart/2005/8/layout/hierarchy3"/>
    <dgm:cxn modelId="{34D08D3E-D7D0-4A19-8FC3-DB50D3EEA9CE}" srcId="{5EDB903F-9DDA-495C-A51D-AC522A5D1989}" destId="{D4E20FD0-BD7B-4F73-8705-61B8CB4D08A2}" srcOrd="0" destOrd="0" parTransId="{DD2E254C-B88E-48EB-9599-FF2DA520CFBA}" sibTransId="{E7C93A1E-7E4D-4497-9164-4D5FB3A111C9}"/>
    <dgm:cxn modelId="{015AF860-1F4E-4330-BF27-1A1B60246197}" srcId="{857A6A22-9BB5-43CF-97C6-29319430A313}" destId="{AE2B969C-0940-4776-A0FA-3864D4C5CAF1}" srcOrd="2" destOrd="0" parTransId="{82AB5000-BD35-4587-8A72-6D5C6D413430}" sibTransId="{107F5A4B-EDE9-4108-AB35-39CA5520E230}"/>
    <dgm:cxn modelId="{522C773F-426D-496C-9CB3-36A82BC81849}" srcId="{03339A65-37A6-40C5-BE40-F23342E32097}" destId="{73F467F5-C2C2-473E-BDD0-11EFCF73C3A7}" srcOrd="3" destOrd="0" parTransId="{9DAF3694-1862-48C9-9A47-89A9A10FCDF0}" sibTransId="{6D261FFC-AC77-4FB9-8B3A-067E4A76F455}"/>
    <dgm:cxn modelId="{DA9E66D0-84BA-41A7-B16C-4368DAD8DB47}" srcId="{5EDB903F-9DDA-495C-A51D-AC522A5D1989}" destId="{4B8678F5-0D1C-4F51-852D-BBB5E073A0D0}" srcOrd="2" destOrd="0" parTransId="{10D01549-E7F5-4240-8C14-7855366222FD}" sibTransId="{6D1F2345-B928-40F1-9EAF-BF486E37BA65}"/>
    <dgm:cxn modelId="{F1FCA4A0-4FD2-4BF1-9A46-458FB25D39A8}" type="presOf" srcId="{D4E20FD0-BD7B-4F73-8705-61B8CB4D08A2}" destId="{7A453502-9B1E-4A98-9F21-D4152F8E05C2}" srcOrd="0" destOrd="1" presId="urn:microsoft.com/office/officeart/2005/8/layout/hierarchy3"/>
    <dgm:cxn modelId="{5BC1744A-92E6-4F3B-9CB6-1BB98BB29D79}" type="presOf" srcId="{C5643160-005B-4538-84C5-806F7E1D9B7A}" destId="{A52C6257-1493-4F73-80A6-E56FFA44A50E}" srcOrd="0" destOrd="3" presId="urn:microsoft.com/office/officeart/2005/8/layout/hierarchy3"/>
    <dgm:cxn modelId="{D3B3DD65-3D80-4D71-82A1-2383F13B500F}" type="presOf" srcId="{CB3BACF1-6D88-4FE5-9806-70C63E9D03D7}" destId="{3EFC9A6C-12FD-468D-AEEA-5A9773CCF82F}" srcOrd="0" destOrd="0" presId="urn:microsoft.com/office/officeart/2005/8/layout/hierarchy3"/>
    <dgm:cxn modelId="{EE29AA64-45CE-4A69-9F79-A70F69F674B1}" srcId="{D65561D6-9A6D-4632-9AD9-D0E6D40B75A3}" destId="{857A6A22-9BB5-43CF-97C6-29319430A313}" srcOrd="0" destOrd="0" parTransId="{ED09742B-1A8D-4A30-AD66-980286A52F1B}" sibTransId="{60C7ED0E-F761-4EC3-A47C-2F7A7DE5FE87}"/>
    <dgm:cxn modelId="{6CD52C87-B8B6-4533-B8E7-07620AFCFE0B}" type="presOf" srcId="{AF8A8657-6FCA-450B-A50B-F36E232AA036}" destId="{2E7F61A7-1FB4-494F-B1C5-50D600C30736}" srcOrd="0" destOrd="5" presId="urn:microsoft.com/office/officeart/2005/8/layout/hierarchy3"/>
    <dgm:cxn modelId="{71CC5247-60BE-48BD-B246-E428C628321D}" srcId="{AA576CBB-31EC-4DA2-9ED6-3841AEFDF5E6}" destId="{685C2737-D8C6-495C-AE9C-2223EFABB72E}" srcOrd="1" destOrd="0" parTransId="{5181EC1C-0E58-4673-BD80-1293A73E026C}" sibTransId="{31637658-A7F7-44BD-A6F1-F40DEBB2C8ED}"/>
    <dgm:cxn modelId="{B8F91C57-8F8E-478B-BDC0-7B6FE4411F27}" type="presOf" srcId="{95482A5D-F50E-4DA7-8C3E-7281006FC980}" destId="{9B68E8C4-2E16-4013-A940-7E8CBB99BFAE}" srcOrd="0" destOrd="0" presId="urn:microsoft.com/office/officeart/2005/8/layout/hierarchy3"/>
    <dgm:cxn modelId="{38BB3E19-AF28-4764-B279-494BD4776FB7}" type="presOf" srcId="{9B2D279D-5773-4E66-9D6F-F6B320FA359B}" destId="{2E7F61A7-1FB4-494F-B1C5-50D600C30736}" srcOrd="0" destOrd="3" presId="urn:microsoft.com/office/officeart/2005/8/layout/hierarchy3"/>
    <dgm:cxn modelId="{4E20B33F-C1D4-4044-8EF8-D4D372AF15BA}" srcId="{AA576CBB-31EC-4DA2-9ED6-3841AEFDF5E6}" destId="{9B2D279D-5773-4E66-9D6F-F6B320FA359B}" srcOrd="2" destOrd="0" parTransId="{AD89B415-1784-4E4F-B94C-2A73C419AB91}" sibTransId="{BE878E30-26FC-4E2B-9414-969101C46EE5}"/>
    <dgm:cxn modelId="{6C91EBFD-BF2B-44FF-B85A-F8A3DCA9BF45}" type="presOf" srcId="{03339A65-37A6-40C5-BE40-F23342E32097}" destId="{5BBB61E6-2E56-4709-9384-6B43D3D2961B}" srcOrd="0" destOrd="0" presId="urn:microsoft.com/office/officeart/2005/8/layout/hierarchy3"/>
    <dgm:cxn modelId="{63DA02DB-B67D-4436-B365-15C55A90F262}" type="presOf" srcId="{AE53D155-E2BF-44D9-B29D-700FED644766}" destId="{5B6BEF82-F1D1-472B-9D01-DDED81A26DCC}" srcOrd="0" destOrd="0" presId="urn:microsoft.com/office/officeart/2005/8/layout/hierarchy3"/>
    <dgm:cxn modelId="{32EDFDA6-A665-48E8-8F20-DD87678F2026}" type="presOf" srcId="{95482A5D-F50E-4DA7-8C3E-7281006FC980}" destId="{91907366-9808-419D-9805-4484EA246A91}" srcOrd="1" destOrd="0" presId="urn:microsoft.com/office/officeart/2005/8/layout/hierarchy3"/>
    <dgm:cxn modelId="{BFF8F7A9-F79B-49E5-A4BB-BA2A33AE8339}" srcId="{AA576CBB-31EC-4DA2-9ED6-3841AEFDF5E6}" destId="{D4895A02-B392-4203-8D49-563B47617736}" srcOrd="5" destOrd="0" parTransId="{AE1893A0-AF6F-4F29-B062-3655AB8D5081}" sibTransId="{D3E7839C-DD4D-4A6E-86A0-724E0C8EB3B5}"/>
    <dgm:cxn modelId="{ADA1ED80-D56C-4755-A341-7D77C348D29B}" srcId="{AE2B969C-0940-4776-A0FA-3864D4C5CAF1}" destId="{C5643160-005B-4538-84C5-806F7E1D9B7A}" srcOrd="2" destOrd="0" parTransId="{03BA5180-F008-4CD1-84F1-A298DC1C900F}" sibTransId="{01D0AFD6-E5A1-45FE-88AF-5DBDA9BBD7AC}"/>
    <dgm:cxn modelId="{333D589B-72C4-40C5-A465-AABCDE6608D3}" type="presOf" srcId="{73F467F5-C2C2-473E-BDD0-11EFCF73C3A7}" destId="{5BBB61E6-2E56-4709-9384-6B43D3D2961B}" srcOrd="0" destOrd="4" presId="urn:microsoft.com/office/officeart/2005/8/layout/hierarchy3"/>
    <dgm:cxn modelId="{20877710-0A9B-448B-A96A-C5AA9690D46D}" type="presOf" srcId="{82AB5000-BD35-4587-8A72-6D5C6D413430}" destId="{A53C0EDD-A397-4635-AC4D-5F920DE2F654}" srcOrd="0" destOrd="0" presId="urn:microsoft.com/office/officeart/2005/8/layout/hierarchy3"/>
    <dgm:cxn modelId="{45C4DA9A-5E0E-4109-A71C-CFF245A0CF6C}" srcId="{857A6A22-9BB5-43CF-97C6-29319430A313}" destId="{AA576CBB-31EC-4DA2-9ED6-3841AEFDF5E6}" srcOrd="0" destOrd="0" parTransId="{8DB5BB90-F1A6-42A5-89D7-44ABE180E638}" sibTransId="{D1686148-DA71-4C79-8F39-56FCF9A4689D}"/>
    <dgm:cxn modelId="{98F18558-A088-458B-8072-A0DAFC2B5B71}" type="presOf" srcId="{857A6A22-9BB5-43CF-97C6-29319430A313}" destId="{AAA72126-38C9-4479-8CB5-1F29EC76839D}" srcOrd="1" destOrd="0" presId="urn:microsoft.com/office/officeart/2005/8/layout/hierarchy3"/>
    <dgm:cxn modelId="{191DF93A-F690-4B8E-AD9B-451FB0C694B2}" srcId="{AA576CBB-31EC-4DA2-9ED6-3841AEFDF5E6}" destId="{15001034-2F03-4158-A06C-8849F9AFBFC7}" srcOrd="0" destOrd="0" parTransId="{258F09FF-2128-4CAD-91F1-B0EFB4C9D1EB}" sibTransId="{BE94364B-A496-4958-A4CC-61DD1EB7B12B}"/>
    <dgm:cxn modelId="{3936C89E-8E75-4190-A72D-52D778D7AE52}" type="presOf" srcId="{857A6A22-9BB5-43CF-97C6-29319430A313}" destId="{0B74A3A2-2E1C-4E95-942E-1783F117F124}" srcOrd="0" destOrd="0" presId="urn:microsoft.com/office/officeart/2005/8/layout/hierarchy3"/>
    <dgm:cxn modelId="{2934130B-7D67-40B3-84FE-87FB4606CCFB}" srcId="{AE2B969C-0940-4776-A0FA-3864D4C5CAF1}" destId="{16CB70F3-FC74-421D-BD38-C1E944C5D295}" srcOrd="1" destOrd="0" parTransId="{98EBAFCA-2C43-4DFA-B69F-DC02FC3D28F4}" sibTransId="{164C4518-6525-423C-8FAB-D44A6B6B32C8}"/>
    <dgm:cxn modelId="{71352426-1A64-4D73-844A-0FE6FB8892CA}" srcId="{03339A65-37A6-40C5-BE40-F23342E32097}" destId="{5420DFF6-447A-4174-ADB0-0FFBBE2F585D}" srcOrd="2" destOrd="0" parTransId="{E9142C1B-23C3-404C-B0AB-01F95564C514}" sibTransId="{E309607C-2F5D-48B9-A30F-A40E6461C6E0}"/>
    <dgm:cxn modelId="{2026A1CC-D9F0-4E5F-A618-57D8A001A8CC}" type="presOf" srcId="{8352904F-4845-439B-B8B9-78E34204108B}" destId="{E025A423-2E3D-4FEC-BB10-A6BFBF8C3C3F}" srcOrd="0" destOrd="0" presId="urn:microsoft.com/office/officeart/2005/8/layout/hierarchy3"/>
    <dgm:cxn modelId="{452912FD-8E09-478E-8EB7-158B782B85FE}" srcId="{03339A65-37A6-40C5-BE40-F23342E32097}" destId="{ECBD03B6-5068-4157-BA02-805881C94BF1}" srcOrd="4" destOrd="0" parTransId="{AC2EA1F9-5DAB-48E7-9972-085521BFEA6B}" sibTransId="{3F5C6783-9B21-4157-8334-51FBB9076EBB}"/>
    <dgm:cxn modelId="{51D85CFC-3703-44F5-9FEC-EBBDAEC23D5F}" srcId="{95482A5D-F50E-4DA7-8C3E-7281006FC980}" destId="{03339A65-37A6-40C5-BE40-F23342E32097}" srcOrd="2" destOrd="0" parTransId="{8352904F-4845-439B-B8B9-78E34204108B}" sibTransId="{9AC1DAE8-16A1-499D-9209-9C7A21F3F146}"/>
    <dgm:cxn modelId="{9E6D4E81-E5A8-490B-B4DE-26BDE8DC650D}" type="presOf" srcId="{D65561D6-9A6D-4632-9AD9-D0E6D40B75A3}" destId="{0CE89CE1-C5D9-4CE3-8427-77FD216E4375}" srcOrd="0" destOrd="0" presId="urn:microsoft.com/office/officeart/2005/8/layout/hierarchy3"/>
    <dgm:cxn modelId="{EEB7BB45-B57C-496C-8437-BFC1382DC56D}" srcId="{AE53D155-E2BF-44D9-B29D-700FED644766}" destId="{11335A7F-BDD3-48C1-9D95-728707EB2E76}" srcOrd="0" destOrd="0" parTransId="{6C2D551B-7CF4-4028-9D1E-1AF49F4F0F34}" sibTransId="{78D998B2-C7B0-47BF-822B-92A649CCDDC4}"/>
    <dgm:cxn modelId="{CF3A58D6-A294-4262-8209-0AA7883E4EC9}" type="presOf" srcId="{685C2737-D8C6-495C-AE9C-2223EFABB72E}" destId="{2E7F61A7-1FB4-494F-B1C5-50D600C30736}" srcOrd="0" destOrd="2" presId="urn:microsoft.com/office/officeart/2005/8/layout/hierarchy3"/>
    <dgm:cxn modelId="{4530ED78-B587-47D4-B1A4-4F7E573DA641}" type="presOf" srcId="{D4895A02-B392-4203-8D49-563B47617736}" destId="{2E7F61A7-1FB4-494F-B1C5-50D600C30736}" srcOrd="0" destOrd="6" presId="urn:microsoft.com/office/officeart/2005/8/layout/hierarchy3"/>
    <dgm:cxn modelId="{4F9ACC9C-9051-427A-9723-FE8CB33C1F9E}" srcId="{95482A5D-F50E-4DA7-8C3E-7281006FC980}" destId="{AE53D155-E2BF-44D9-B29D-700FED644766}" srcOrd="1" destOrd="0" parTransId="{708AE0BF-C345-4302-93C1-A383644B5403}" sibTransId="{933324F5-6A1D-4664-9FB8-342757331FFC}"/>
    <dgm:cxn modelId="{03CDEDD4-2ABF-4F90-AA85-18EF62354B72}" type="presOf" srcId="{15001034-2F03-4158-A06C-8849F9AFBFC7}" destId="{2E7F61A7-1FB4-494F-B1C5-50D600C30736}" srcOrd="0" destOrd="1" presId="urn:microsoft.com/office/officeart/2005/8/layout/hierarchy3"/>
    <dgm:cxn modelId="{508FF15E-740D-4909-AF5E-C8C86A5B7190}" type="presOf" srcId="{8DB5BB90-F1A6-42A5-89D7-44ABE180E638}" destId="{8BAD6E1B-746D-4C6D-B92E-4A0777125BCF}" srcOrd="0" destOrd="0" presId="urn:microsoft.com/office/officeart/2005/8/layout/hierarchy3"/>
    <dgm:cxn modelId="{F68E33BE-6545-4C80-8BEA-8A8E8BF367D6}" srcId="{857A6A22-9BB5-43CF-97C6-29319430A313}" destId="{CB3BACF1-6D88-4FE5-9806-70C63E9D03D7}" srcOrd="1" destOrd="0" parTransId="{2E42CEAC-A1FA-4A46-93FC-C731E8B9B72A}" sibTransId="{E888CA96-8B13-47CE-BDF2-A5E3C50A80FB}"/>
    <dgm:cxn modelId="{B33605A7-548B-41D8-94D7-6894E63687ED}" type="presParOf" srcId="{0CE89CE1-C5D9-4CE3-8427-77FD216E4375}" destId="{A9E94A6D-3BEB-472C-8838-0B4ACD8833F7}" srcOrd="0" destOrd="0" presId="urn:microsoft.com/office/officeart/2005/8/layout/hierarchy3"/>
    <dgm:cxn modelId="{F12EC944-D532-4661-B22E-0AA02D191144}" type="presParOf" srcId="{A9E94A6D-3BEB-472C-8838-0B4ACD8833F7}" destId="{246D7B9F-F5E4-42E8-A276-CCBDACBB1497}" srcOrd="0" destOrd="0" presId="urn:microsoft.com/office/officeart/2005/8/layout/hierarchy3"/>
    <dgm:cxn modelId="{5F15BD9D-A5EF-4AE4-BE41-B32CE1580145}" type="presParOf" srcId="{246D7B9F-F5E4-42E8-A276-CCBDACBB1497}" destId="{0B74A3A2-2E1C-4E95-942E-1783F117F124}" srcOrd="0" destOrd="0" presId="urn:microsoft.com/office/officeart/2005/8/layout/hierarchy3"/>
    <dgm:cxn modelId="{55E86A07-41E1-4FD4-B2BA-FF518171127C}" type="presParOf" srcId="{246D7B9F-F5E4-42E8-A276-CCBDACBB1497}" destId="{AAA72126-38C9-4479-8CB5-1F29EC76839D}" srcOrd="1" destOrd="0" presId="urn:microsoft.com/office/officeart/2005/8/layout/hierarchy3"/>
    <dgm:cxn modelId="{172657C1-DA0A-4B69-A697-96FC944C78EE}" type="presParOf" srcId="{A9E94A6D-3BEB-472C-8838-0B4ACD8833F7}" destId="{367BCF1E-3A19-4F21-BF63-DEBC27BEF28D}" srcOrd="1" destOrd="0" presId="urn:microsoft.com/office/officeart/2005/8/layout/hierarchy3"/>
    <dgm:cxn modelId="{47D50FC5-C897-479B-8F98-F08F5EE8596C}" type="presParOf" srcId="{367BCF1E-3A19-4F21-BF63-DEBC27BEF28D}" destId="{8BAD6E1B-746D-4C6D-B92E-4A0777125BCF}" srcOrd="0" destOrd="0" presId="urn:microsoft.com/office/officeart/2005/8/layout/hierarchy3"/>
    <dgm:cxn modelId="{01227B6A-C638-41CB-95D4-2CDBC576E5FB}" type="presParOf" srcId="{367BCF1E-3A19-4F21-BF63-DEBC27BEF28D}" destId="{2E7F61A7-1FB4-494F-B1C5-50D600C30736}" srcOrd="1" destOrd="0" presId="urn:microsoft.com/office/officeart/2005/8/layout/hierarchy3"/>
    <dgm:cxn modelId="{A06C6C06-ACA1-402E-AF2E-F8368E1670A8}" type="presParOf" srcId="{367BCF1E-3A19-4F21-BF63-DEBC27BEF28D}" destId="{5A1A3E14-ACB5-4A74-B270-57D0C2A11F31}" srcOrd="2" destOrd="0" presId="urn:microsoft.com/office/officeart/2005/8/layout/hierarchy3"/>
    <dgm:cxn modelId="{A3289AFF-7CD4-44EB-B973-003C88EA6B92}" type="presParOf" srcId="{367BCF1E-3A19-4F21-BF63-DEBC27BEF28D}" destId="{3EFC9A6C-12FD-468D-AEEA-5A9773CCF82F}" srcOrd="3" destOrd="0" presId="urn:microsoft.com/office/officeart/2005/8/layout/hierarchy3"/>
    <dgm:cxn modelId="{6E612D6C-E2E8-49AC-BEC5-F8C3DB6537CA}" type="presParOf" srcId="{367BCF1E-3A19-4F21-BF63-DEBC27BEF28D}" destId="{A53C0EDD-A397-4635-AC4D-5F920DE2F654}" srcOrd="4" destOrd="0" presId="urn:microsoft.com/office/officeart/2005/8/layout/hierarchy3"/>
    <dgm:cxn modelId="{FF76D4A4-499C-4B74-8180-5BF6FF54BE62}" type="presParOf" srcId="{367BCF1E-3A19-4F21-BF63-DEBC27BEF28D}" destId="{A52C6257-1493-4F73-80A6-E56FFA44A50E}" srcOrd="5" destOrd="0" presId="urn:microsoft.com/office/officeart/2005/8/layout/hierarchy3"/>
    <dgm:cxn modelId="{BAD8B328-BD8C-4E72-B3D4-158698AE7182}" type="presParOf" srcId="{0CE89CE1-C5D9-4CE3-8427-77FD216E4375}" destId="{B8826806-D4C7-45AF-ADF1-628A019B6A5D}" srcOrd="1" destOrd="0" presId="urn:microsoft.com/office/officeart/2005/8/layout/hierarchy3"/>
    <dgm:cxn modelId="{9D47B923-C5BB-44E3-BFE0-763CA455CA91}" type="presParOf" srcId="{B8826806-D4C7-45AF-ADF1-628A019B6A5D}" destId="{F4EC7AEB-83AC-4699-92B2-60C6F4C75F16}" srcOrd="0" destOrd="0" presId="urn:microsoft.com/office/officeart/2005/8/layout/hierarchy3"/>
    <dgm:cxn modelId="{3B11577C-C598-4AC6-BB48-5889712D3A9B}" type="presParOf" srcId="{F4EC7AEB-83AC-4699-92B2-60C6F4C75F16}" destId="{9B68E8C4-2E16-4013-A940-7E8CBB99BFAE}" srcOrd="0" destOrd="0" presId="urn:microsoft.com/office/officeart/2005/8/layout/hierarchy3"/>
    <dgm:cxn modelId="{EFAF1CD1-92BB-4EB7-8B4C-2D2DF2BE980D}" type="presParOf" srcId="{F4EC7AEB-83AC-4699-92B2-60C6F4C75F16}" destId="{91907366-9808-419D-9805-4484EA246A91}" srcOrd="1" destOrd="0" presId="urn:microsoft.com/office/officeart/2005/8/layout/hierarchy3"/>
    <dgm:cxn modelId="{E9BD946A-7720-4F05-B456-A5A56020733D}" type="presParOf" srcId="{B8826806-D4C7-45AF-ADF1-628A019B6A5D}" destId="{1390CAFA-988C-4119-8EA7-2118D6FF745E}" srcOrd="1" destOrd="0" presId="urn:microsoft.com/office/officeart/2005/8/layout/hierarchy3"/>
    <dgm:cxn modelId="{1FCB410B-16A2-469E-9B04-58B2C59986EC}" type="presParOf" srcId="{1390CAFA-988C-4119-8EA7-2118D6FF745E}" destId="{04E9E319-C682-40D5-A8A9-B2E45E774C84}" srcOrd="0" destOrd="0" presId="urn:microsoft.com/office/officeart/2005/8/layout/hierarchy3"/>
    <dgm:cxn modelId="{B4A26AE4-0071-475D-8A4D-92C27013994E}" type="presParOf" srcId="{1390CAFA-988C-4119-8EA7-2118D6FF745E}" destId="{7A453502-9B1E-4A98-9F21-D4152F8E05C2}" srcOrd="1" destOrd="0" presId="urn:microsoft.com/office/officeart/2005/8/layout/hierarchy3"/>
    <dgm:cxn modelId="{0583EB6D-D6EB-4420-A47A-6062BFB1A032}" type="presParOf" srcId="{1390CAFA-988C-4119-8EA7-2118D6FF745E}" destId="{4C22BB9F-0338-4B74-AD5B-ADAFE7F92C6A}" srcOrd="2" destOrd="0" presId="urn:microsoft.com/office/officeart/2005/8/layout/hierarchy3"/>
    <dgm:cxn modelId="{E27A7881-EC5F-4FDF-8D1B-7D2309257135}" type="presParOf" srcId="{1390CAFA-988C-4119-8EA7-2118D6FF745E}" destId="{5B6BEF82-F1D1-472B-9D01-DDED81A26DCC}" srcOrd="3" destOrd="0" presId="urn:microsoft.com/office/officeart/2005/8/layout/hierarchy3"/>
    <dgm:cxn modelId="{13D9CF99-D97D-49C3-80E9-1D1983B59740}" type="presParOf" srcId="{1390CAFA-988C-4119-8EA7-2118D6FF745E}" destId="{E025A423-2E3D-4FEC-BB10-A6BFBF8C3C3F}" srcOrd="4" destOrd="0" presId="urn:microsoft.com/office/officeart/2005/8/layout/hierarchy3"/>
    <dgm:cxn modelId="{81AC09BC-57FF-4E27-8418-8E357447FB6D}" type="presParOf" srcId="{1390CAFA-988C-4119-8EA7-2118D6FF745E}" destId="{5BBB61E6-2E56-4709-9384-6B43D3D2961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3EA530-80C0-4DBC-80F7-54BD5266A7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45B2F53-5F83-4EE8-BE83-C41F4FE518E6}">
      <dgm:prSet phldrT="[Texte]" custT="1"/>
      <dgm:spPr>
        <a:gradFill flip="none" rotWithShape="1">
          <a:gsLst>
            <a:gs pos="0">
              <a:schemeClr val="accent2"/>
            </a:gs>
            <a:gs pos="96000">
              <a:schemeClr val="accent6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fr-FR" sz="2400" dirty="0"/>
            <a:t>       Menuiseries extérieures</a:t>
          </a:r>
        </a:p>
      </dgm:t>
    </dgm:pt>
    <dgm:pt modelId="{18E19733-5745-4786-8F7C-6441E7A107FA}" type="parTrans" cxnId="{82E72091-F9C6-4F95-860D-E326A9A778C3}">
      <dgm:prSet/>
      <dgm:spPr/>
      <dgm:t>
        <a:bodyPr/>
        <a:lstStyle/>
        <a:p>
          <a:endParaRPr lang="fr-FR" sz="2400"/>
        </a:p>
      </dgm:t>
    </dgm:pt>
    <dgm:pt modelId="{A0A6C799-00DB-41A2-A57A-E32D3E026424}" type="sibTrans" cxnId="{82E72091-F9C6-4F95-860D-E326A9A778C3}">
      <dgm:prSet/>
      <dgm:spPr/>
      <dgm:t>
        <a:bodyPr/>
        <a:lstStyle/>
        <a:p>
          <a:endParaRPr lang="fr-FR" sz="2400"/>
        </a:p>
      </dgm:t>
    </dgm:pt>
    <dgm:pt modelId="{CA066E09-D67E-435F-B23C-F5ABFA5EEA51}">
      <dgm:prSet phldrT="[Texte]" custT="1"/>
      <dgm:spPr>
        <a:gradFill flip="none" rotWithShape="1">
          <a:gsLst>
            <a:gs pos="0">
              <a:schemeClr val="accent2"/>
            </a:gs>
            <a:gs pos="96000">
              <a:schemeClr val="accent6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fr-FR" sz="2400" dirty="0"/>
            <a:t>       Menuiseries intérieures</a:t>
          </a:r>
        </a:p>
      </dgm:t>
    </dgm:pt>
    <dgm:pt modelId="{3D4B84A1-2958-450C-B640-6943476A6228}" type="parTrans" cxnId="{E24FCE08-4D32-4545-A8C1-0670768C860A}">
      <dgm:prSet/>
      <dgm:spPr/>
      <dgm:t>
        <a:bodyPr/>
        <a:lstStyle/>
        <a:p>
          <a:endParaRPr lang="fr-FR" sz="2400"/>
        </a:p>
      </dgm:t>
    </dgm:pt>
    <dgm:pt modelId="{2E9E0C74-53FB-4A26-80F5-8B62EBAB3C43}" type="sibTrans" cxnId="{E24FCE08-4D32-4545-A8C1-0670768C860A}">
      <dgm:prSet/>
      <dgm:spPr/>
      <dgm:t>
        <a:bodyPr/>
        <a:lstStyle/>
        <a:p>
          <a:endParaRPr lang="fr-FR" sz="2400"/>
        </a:p>
      </dgm:t>
    </dgm:pt>
    <dgm:pt modelId="{916CBD1E-D934-4429-A995-BF00911F5CB9}">
      <dgm:prSet phldrT="[Texte]" custT="1"/>
      <dgm:spPr>
        <a:gradFill flip="none" rotWithShape="1">
          <a:gsLst>
            <a:gs pos="0">
              <a:schemeClr val="accent2"/>
            </a:gs>
            <a:gs pos="96000">
              <a:schemeClr val="accent6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fr-FR" sz="2400" dirty="0"/>
            <a:t>       Agencement</a:t>
          </a:r>
        </a:p>
      </dgm:t>
    </dgm:pt>
    <dgm:pt modelId="{D01B4D80-5A17-409E-AC16-F096DDAD1792}" type="parTrans" cxnId="{4D23CC50-634E-4E41-9A76-C031EE3C269C}">
      <dgm:prSet/>
      <dgm:spPr/>
      <dgm:t>
        <a:bodyPr/>
        <a:lstStyle/>
        <a:p>
          <a:endParaRPr lang="fr-FR" sz="2400"/>
        </a:p>
      </dgm:t>
    </dgm:pt>
    <dgm:pt modelId="{9A4F9D44-D03E-4FE8-9FB2-0A5D8B1DAA1A}" type="sibTrans" cxnId="{4D23CC50-634E-4E41-9A76-C031EE3C269C}">
      <dgm:prSet/>
      <dgm:spPr/>
      <dgm:t>
        <a:bodyPr/>
        <a:lstStyle/>
        <a:p>
          <a:endParaRPr lang="fr-FR" sz="2400"/>
        </a:p>
      </dgm:t>
    </dgm:pt>
    <dgm:pt modelId="{94221A44-0D6D-4F83-9E72-29CD77E88414}">
      <dgm:prSet phldrT="[Texte]" custT="1"/>
      <dgm:spPr>
        <a:gradFill flip="none" rotWithShape="1">
          <a:gsLst>
            <a:gs pos="0">
              <a:schemeClr val="accent2"/>
            </a:gs>
            <a:gs pos="96000">
              <a:schemeClr val="accent6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fr-FR" sz="2400" dirty="0"/>
            <a:t>       Mobiliers meublants</a:t>
          </a:r>
        </a:p>
      </dgm:t>
    </dgm:pt>
    <dgm:pt modelId="{CAE33B63-6A7B-45A8-9A56-E32CBE04B236}" type="parTrans" cxnId="{6DC05C7E-8204-439E-8679-422378053C29}">
      <dgm:prSet/>
      <dgm:spPr/>
      <dgm:t>
        <a:bodyPr/>
        <a:lstStyle/>
        <a:p>
          <a:endParaRPr lang="fr-FR" sz="2400"/>
        </a:p>
      </dgm:t>
    </dgm:pt>
    <dgm:pt modelId="{0D93AF3A-D8F1-429C-A7B1-D3BA81C55158}" type="sibTrans" cxnId="{6DC05C7E-8204-439E-8679-422378053C29}">
      <dgm:prSet/>
      <dgm:spPr/>
      <dgm:t>
        <a:bodyPr/>
        <a:lstStyle/>
        <a:p>
          <a:endParaRPr lang="fr-FR" sz="2400"/>
        </a:p>
      </dgm:t>
    </dgm:pt>
    <dgm:pt modelId="{2B501418-FB93-4218-B9D4-47AE1F48D2B1}">
      <dgm:prSet phldrT="[Texte]" custT="1"/>
      <dgm:spPr>
        <a:gradFill flip="none" rotWithShape="1">
          <a:gsLst>
            <a:gs pos="0">
              <a:schemeClr val="accent2"/>
            </a:gs>
            <a:gs pos="96000">
              <a:schemeClr val="accent6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fr-FR" sz="2400" dirty="0"/>
            <a:t>       Ouvrages extérieurs</a:t>
          </a:r>
        </a:p>
      </dgm:t>
    </dgm:pt>
    <dgm:pt modelId="{6B4266EE-3302-485B-AB91-C96F027896ED}" type="parTrans" cxnId="{69AB46A0-473A-4D28-B7A5-E347B8D4A09F}">
      <dgm:prSet/>
      <dgm:spPr/>
      <dgm:t>
        <a:bodyPr/>
        <a:lstStyle/>
        <a:p>
          <a:endParaRPr lang="fr-FR" sz="2400"/>
        </a:p>
      </dgm:t>
    </dgm:pt>
    <dgm:pt modelId="{5D7AF318-ACD6-46A8-A79F-209B887EC361}" type="sibTrans" cxnId="{69AB46A0-473A-4D28-B7A5-E347B8D4A09F}">
      <dgm:prSet/>
      <dgm:spPr/>
      <dgm:t>
        <a:bodyPr/>
        <a:lstStyle/>
        <a:p>
          <a:endParaRPr lang="fr-FR" sz="2400"/>
        </a:p>
      </dgm:t>
    </dgm:pt>
    <dgm:pt modelId="{D3149E05-E85E-4F51-811A-EF06B1E522AD}" type="pres">
      <dgm:prSet presAssocID="{1F3EA530-80C0-4DBC-80F7-54BD5266A7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12C929E7-0B9E-48D9-A4BC-445815EB4330}" type="pres">
      <dgm:prSet presAssocID="{1F3EA530-80C0-4DBC-80F7-54BD5266A789}" presName="Name1" presStyleCnt="0"/>
      <dgm:spPr/>
    </dgm:pt>
    <dgm:pt modelId="{61DBD7CF-DE8E-42D7-A2E7-C3247A035BDE}" type="pres">
      <dgm:prSet presAssocID="{1F3EA530-80C0-4DBC-80F7-54BD5266A789}" presName="cycle" presStyleCnt="0"/>
      <dgm:spPr/>
    </dgm:pt>
    <dgm:pt modelId="{BFACFAA8-AB7B-4E51-AB90-0E575BEE962E}" type="pres">
      <dgm:prSet presAssocID="{1F3EA530-80C0-4DBC-80F7-54BD5266A789}" presName="srcNode" presStyleLbl="node1" presStyleIdx="0" presStyleCnt="5"/>
      <dgm:spPr/>
    </dgm:pt>
    <dgm:pt modelId="{C672B306-BD93-4473-9238-8EFDDF9CF4DD}" type="pres">
      <dgm:prSet presAssocID="{1F3EA530-80C0-4DBC-80F7-54BD5266A789}" presName="conn" presStyleLbl="parChTrans1D2" presStyleIdx="0" presStyleCnt="1"/>
      <dgm:spPr/>
      <dgm:t>
        <a:bodyPr/>
        <a:lstStyle/>
        <a:p>
          <a:endParaRPr lang="fr-FR"/>
        </a:p>
      </dgm:t>
    </dgm:pt>
    <dgm:pt modelId="{C46517E7-D969-4407-B2C1-28E7D78782E8}" type="pres">
      <dgm:prSet presAssocID="{1F3EA530-80C0-4DBC-80F7-54BD5266A789}" presName="extraNode" presStyleLbl="node1" presStyleIdx="0" presStyleCnt="5"/>
      <dgm:spPr/>
    </dgm:pt>
    <dgm:pt modelId="{CCE42CCF-0F34-45FD-9FA3-5AA9A57688EB}" type="pres">
      <dgm:prSet presAssocID="{1F3EA530-80C0-4DBC-80F7-54BD5266A789}" presName="dstNode" presStyleLbl="node1" presStyleIdx="0" presStyleCnt="5"/>
      <dgm:spPr/>
    </dgm:pt>
    <dgm:pt modelId="{1990F99C-BFF9-42EE-B4F2-6F61B76DE7C4}" type="pres">
      <dgm:prSet presAssocID="{845B2F53-5F83-4EE8-BE83-C41F4FE518E6}" presName="text_1" presStyleLbl="node1" presStyleIdx="0" presStyleCnt="5" custScaleX="113256" custScaleY="110278" custLinFactNeighborX="62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5D465D-2BE9-477F-9D9F-168AFC713458}" type="pres">
      <dgm:prSet presAssocID="{845B2F53-5F83-4EE8-BE83-C41F4FE518E6}" presName="accent_1" presStyleCnt="0"/>
      <dgm:spPr/>
    </dgm:pt>
    <dgm:pt modelId="{0D2C4A8A-28EC-4B7F-8A38-1B83B2C5170B}" type="pres">
      <dgm:prSet presAssocID="{845B2F53-5F83-4EE8-BE83-C41F4FE518E6}" presName="accentRepeatNode" presStyleLbl="solidFgAcc1" presStyleIdx="0" presStyleCnt="5" custScaleX="110278" custScaleY="110278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7AC7AF8-A090-4952-9C33-9F233FF56A90}" type="pres">
      <dgm:prSet presAssocID="{CA066E09-D67E-435F-B23C-F5ABFA5EEA51}" presName="text_2" presStyleLbl="node1" presStyleIdx="1" presStyleCnt="5" custScaleX="113256" custScaleY="110278" custLinFactNeighborX="7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5CE6FF-F06E-48CF-A2C8-06E9BCB4A183}" type="pres">
      <dgm:prSet presAssocID="{CA066E09-D67E-435F-B23C-F5ABFA5EEA51}" presName="accent_2" presStyleCnt="0"/>
      <dgm:spPr/>
    </dgm:pt>
    <dgm:pt modelId="{B0D6D9AE-A199-43F0-AF55-C7AD8C72AB6D}" type="pres">
      <dgm:prSet presAssocID="{CA066E09-D67E-435F-B23C-F5ABFA5EEA51}" presName="accentRepeatNode" presStyleLbl="solidFgAcc1" presStyleIdx="1" presStyleCnt="5" custScaleX="110278" custScaleY="110278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CA78F6B-CBA1-4852-B1B8-6AE299BBC99D}" type="pres">
      <dgm:prSet presAssocID="{916CBD1E-D934-4429-A995-BF00911F5CB9}" presName="text_3" presStyleLbl="node1" presStyleIdx="2" presStyleCnt="5" custScaleX="113256" custScaleY="110278" custLinFactNeighborX="74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8DFAD8-AEE8-41A8-9779-B269633D28F9}" type="pres">
      <dgm:prSet presAssocID="{916CBD1E-D934-4429-A995-BF00911F5CB9}" presName="accent_3" presStyleCnt="0"/>
      <dgm:spPr/>
    </dgm:pt>
    <dgm:pt modelId="{7C75B30B-8A4A-41DE-A08F-1106253DEBBA}" type="pres">
      <dgm:prSet presAssocID="{916CBD1E-D934-4429-A995-BF00911F5CB9}" presName="accentRepeatNode" presStyleLbl="solidFgAcc1" presStyleIdx="2" presStyleCnt="5" custScaleX="110278" custScaleY="110278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10152A9-3A07-494F-8E5C-519E10FECD07}" type="pres">
      <dgm:prSet presAssocID="{94221A44-0D6D-4F83-9E72-29CD77E88414}" presName="text_4" presStyleLbl="node1" presStyleIdx="3" presStyleCnt="5" custScaleX="113256" custScaleY="110278" custLinFactNeighborX="7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06EDD4-9EAB-406A-A611-7BC8FE16F2BE}" type="pres">
      <dgm:prSet presAssocID="{94221A44-0D6D-4F83-9E72-29CD77E88414}" presName="accent_4" presStyleCnt="0"/>
      <dgm:spPr/>
    </dgm:pt>
    <dgm:pt modelId="{FEB61799-211E-4CA0-BD1B-17BC4FC65C0E}" type="pres">
      <dgm:prSet presAssocID="{94221A44-0D6D-4F83-9E72-29CD77E88414}" presName="accentRepeatNode" presStyleLbl="solidFgAcc1" presStyleIdx="3" presStyleCnt="5" custScaleX="110278" custScaleY="110278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2AF4847-E4E4-4034-AEA8-FE4773423EA0}" type="pres">
      <dgm:prSet presAssocID="{2B501418-FB93-4218-B9D4-47AE1F48D2B1}" presName="text_5" presStyleLbl="node1" presStyleIdx="4" presStyleCnt="5" custScaleX="113256" custScaleY="110278" custLinFactNeighborX="62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7B1661-DE4C-4964-BCF3-F7C39FE00957}" type="pres">
      <dgm:prSet presAssocID="{2B501418-FB93-4218-B9D4-47AE1F48D2B1}" presName="accent_5" presStyleCnt="0"/>
      <dgm:spPr/>
    </dgm:pt>
    <dgm:pt modelId="{47BE6C97-6EF3-488D-AA18-E3731C96A4DE}" type="pres">
      <dgm:prSet presAssocID="{2B501418-FB93-4218-B9D4-47AE1F48D2B1}" presName="accentRepeatNode" presStyleLbl="solidFgAcc1" presStyleIdx="4" presStyleCnt="5" custScaleX="110278" custScaleY="110278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9C5F8D3-287A-43A2-8FA9-D17430301D75}" type="presOf" srcId="{94221A44-0D6D-4F83-9E72-29CD77E88414}" destId="{410152A9-3A07-494F-8E5C-519E10FECD07}" srcOrd="0" destOrd="0" presId="urn:microsoft.com/office/officeart/2008/layout/VerticalCurvedList"/>
    <dgm:cxn modelId="{82E72091-F9C6-4F95-860D-E326A9A778C3}" srcId="{1F3EA530-80C0-4DBC-80F7-54BD5266A789}" destId="{845B2F53-5F83-4EE8-BE83-C41F4FE518E6}" srcOrd="0" destOrd="0" parTransId="{18E19733-5745-4786-8F7C-6441E7A107FA}" sibTransId="{A0A6C799-00DB-41A2-A57A-E32D3E026424}"/>
    <dgm:cxn modelId="{E154D990-9C40-4F7B-9400-B5B8137EB101}" type="presOf" srcId="{845B2F53-5F83-4EE8-BE83-C41F4FE518E6}" destId="{1990F99C-BFF9-42EE-B4F2-6F61B76DE7C4}" srcOrd="0" destOrd="0" presId="urn:microsoft.com/office/officeart/2008/layout/VerticalCurvedList"/>
    <dgm:cxn modelId="{6DC05C7E-8204-439E-8679-422378053C29}" srcId="{1F3EA530-80C0-4DBC-80F7-54BD5266A789}" destId="{94221A44-0D6D-4F83-9E72-29CD77E88414}" srcOrd="3" destOrd="0" parTransId="{CAE33B63-6A7B-45A8-9A56-E32CBE04B236}" sibTransId="{0D93AF3A-D8F1-429C-A7B1-D3BA81C55158}"/>
    <dgm:cxn modelId="{4D23CC50-634E-4E41-9A76-C031EE3C269C}" srcId="{1F3EA530-80C0-4DBC-80F7-54BD5266A789}" destId="{916CBD1E-D934-4429-A995-BF00911F5CB9}" srcOrd="2" destOrd="0" parTransId="{D01B4D80-5A17-409E-AC16-F096DDAD1792}" sibTransId="{9A4F9D44-D03E-4FE8-9FB2-0A5D8B1DAA1A}"/>
    <dgm:cxn modelId="{2E4B67A6-D75C-4B4E-B4E1-63B948560F77}" type="presOf" srcId="{CA066E09-D67E-435F-B23C-F5ABFA5EEA51}" destId="{07AC7AF8-A090-4952-9C33-9F233FF56A90}" srcOrd="0" destOrd="0" presId="urn:microsoft.com/office/officeart/2008/layout/VerticalCurvedList"/>
    <dgm:cxn modelId="{AE0C2BFA-60BB-45F5-9EF8-799D337365D8}" type="presOf" srcId="{1F3EA530-80C0-4DBC-80F7-54BD5266A789}" destId="{D3149E05-E85E-4F51-811A-EF06B1E522AD}" srcOrd="0" destOrd="0" presId="urn:microsoft.com/office/officeart/2008/layout/VerticalCurvedList"/>
    <dgm:cxn modelId="{AF5DA106-C82B-4CB5-96AE-41E4FE86AF82}" type="presOf" srcId="{916CBD1E-D934-4429-A995-BF00911F5CB9}" destId="{0CA78F6B-CBA1-4852-B1B8-6AE299BBC99D}" srcOrd="0" destOrd="0" presId="urn:microsoft.com/office/officeart/2008/layout/VerticalCurvedList"/>
    <dgm:cxn modelId="{7FBAD2A5-7C49-4554-B71B-87B762E4A998}" type="presOf" srcId="{A0A6C799-00DB-41A2-A57A-E32D3E026424}" destId="{C672B306-BD93-4473-9238-8EFDDF9CF4DD}" srcOrd="0" destOrd="0" presId="urn:microsoft.com/office/officeart/2008/layout/VerticalCurvedList"/>
    <dgm:cxn modelId="{69AB46A0-473A-4D28-B7A5-E347B8D4A09F}" srcId="{1F3EA530-80C0-4DBC-80F7-54BD5266A789}" destId="{2B501418-FB93-4218-B9D4-47AE1F48D2B1}" srcOrd="4" destOrd="0" parTransId="{6B4266EE-3302-485B-AB91-C96F027896ED}" sibTransId="{5D7AF318-ACD6-46A8-A79F-209B887EC361}"/>
    <dgm:cxn modelId="{E24FCE08-4D32-4545-A8C1-0670768C860A}" srcId="{1F3EA530-80C0-4DBC-80F7-54BD5266A789}" destId="{CA066E09-D67E-435F-B23C-F5ABFA5EEA51}" srcOrd="1" destOrd="0" parTransId="{3D4B84A1-2958-450C-B640-6943476A6228}" sibTransId="{2E9E0C74-53FB-4A26-80F5-8B62EBAB3C43}"/>
    <dgm:cxn modelId="{D0321BB7-2E32-4F50-B0DE-18E61CBF6A2F}" type="presOf" srcId="{2B501418-FB93-4218-B9D4-47AE1F48D2B1}" destId="{B2AF4847-E4E4-4034-AEA8-FE4773423EA0}" srcOrd="0" destOrd="0" presId="urn:microsoft.com/office/officeart/2008/layout/VerticalCurvedList"/>
    <dgm:cxn modelId="{054748C6-C446-42DC-A3C9-AD88F0B5C3FD}" type="presParOf" srcId="{D3149E05-E85E-4F51-811A-EF06B1E522AD}" destId="{12C929E7-0B9E-48D9-A4BC-445815EB4330}" srcOrd="0" destOrd="0" presId="urn:microsoft.com/office/officeart/2008/layout/VerticalCurvedList"/>
    <dgm:cxn modelId="{B309E8D6-FB21-46DA-959F-B71201CB6CA1}" type="presParOf" srcId="{12C929E7-0B9E-48D9-A4BC-445815EB4330}" destId="{61DBD7CF-DE8E-42D7-A2E7-C3247A035BDE}" srcOrd="0" destOrd="0" presId="urn:microsoft.com/office/officeart/2008/layout/VerticalCurvedList"/>
    <dgm:cxn modelId="{E6DC3D9B-77EF-494F-B98B-89B93A3B3555}" type="presParOf" srcId="{61DBD7CF-DE8E-42D7-A2E7-C3247A035BDE}" destId="{BFACFAA8-AB7B-4E51-AB90-0E575BEE962E}" srcOrd="0" destOrd="0" presId="urn:microsoft.com/office/officeart/2008/layout/VerticalCurvedList"/>
    <dgm:cxn modelId="{0A4AC69E-F4F1-42DE-89E4-4B785FADEB72}" type="presParOf" srcId="{61DBD7CF-DE8E-42D7-A2E7-C3247A035BDE}" destId="{C672B306-BD93-4473-9238-8EFDDF9CF4DD}" srcOrd="1" destOrd="0" presId="urn:microsoft.com/office/officeart/2008/layout/VerticalCurvedList"/>
    <dgm:cxn modelId="{7D012073-D7A5-49D6-B585-36E6B41493D1}" type="presParOf" srcId="{61DBD7CF-DE8E-42D7-A2E7-C3247A035BDE}" destId="{C46517E7-D969-4407-B2C1-28E7D78782E8}" srcOrd="2" destOrd="0" presId="urn:microsoft.com/office/officeart/2008/layout/VerticalCurvedList"/>
    <dgm:cxn modelId="{E267737B-E38F-4DEA-9559-3EA32F76FADF}" type="presParOf" srcId="{61DBD7CF-DE8E-42D7-A2E7-C3247A035BDE}" destId="{CCE42CCF-0F34-45FD-9FA3-5AA9A57688EB}" srcOrd="3" destOrd="0" presId="urn:microsoft.com/office/officeart/2008/layout/VerticalCurvedList"/>
    <dgm:cxn modelId="{0D385108-6042-4486-8F17-3757FC45B524}" type="presParOf" srcId="{12C929E7-0B9E-48D9-A4BC-445815EB4330}" destId="{1990F99C-BFF9-42EE-B4F2-6F61B76DE7C4}" srcOrd="1" destOrd="0" presId="urn:microsoft.com/office/officeart/2008/layout/VerticalCurvedList"/>
    <dgm:cxn modelId="{FCC0454C-7460-497A-BFFA-9AB5999E0B3C}" type="presParOf" srcId="{12C929E7-0B9E-48D9-A4BC-445815EB4330}" destId="{E65D465D-2BE9-477F-9D9F-168AFC713458}" srcOrd="2" destOrd="0" presId="urn:microsoft.com/office/officeart/2008/layout/VerticalCurvedList"/>
    <dgm:cxn modelId="{D9D623C0-3166-4E95-9026-203B23B250A0}" type="presParOf" srcId="{E65D465D-2BE9-477F-9D9F-168AFC713458}" destId="{0D2C4A8A-28EC-4B7F-8A38-1B83B2C5170B}" srcOrd="0" destOrd="0" presId="urn:microsoft.com/office/officeart/2008/layout/VerticalCurvedList"/>
    <dgm:cxn modelId="{BB6550B9-1AFF-448C-9452-857C8240AA9B}" type="presParOf" srcId="{12C929E7-0B9E-48D9-A4BC-445815EB4330}" destId="{07AC7AF8-A090-4952-9C33-9F233FF56A90}" srcOrd="3" destOrd="0" presId="urn:microsoft.com/office/officeart/2008/layout/VerticalCurvedList"/>
    <dgm:cxn modelId="{E960836B-B345-45E8-87B5-2F78889E61C7}" type="presParOf" srcId="{12C929E7-0B9E-48D9-A4BC-445815EB4330}" destId="{AA5CE6FF-F06E-48CF-A2C8-06E9BCB4A183}" srcOrd="4" destOrd="0" presId="urn:microsoft.com/office/officeart/2008/layout/VerticalCurvedList"/>
    <dgm:cxn modelId="{78C9C52A-7D56-4E59-AD38-DBAF3CD30B77}" type="presParOf" srcId="{AA5CE6FF-F06E-48CF-A2C8-06E9BCB4A183}" destId="{B0D6D9AE-A199-43F0-AF55-C7AD8C72AB6D}" srcOrd="0" destOrd="0" presId="urn:microsoft.com/office/officeart/2008/layout/VerticalCurvedList"/>
    <dgm:cxn modelId="{B2DCD379-D109-4C58-9BA9-F63FB44049B5}" type="presParOf" srcId="{12C929E7-0B9E-48D9-A4BC-445815EB4330}" destId="{0CA78F6B-CBA1-4852-B1B8-6AE299BBC99D}" srcOrd="5" destOrd="0" presId="urn:microsoft.com/office/officeart/2008/layout/VerticalCurvedList"/>
    <dgm:cxn modelId="{010ECA44-9359-4917-975D-574663CC8508}" type="presParOf" srcId="{12C929E7-0B9E-48D9-A4BC-445815EB4330}" destId="{8F8DFAD8-AEE8-41A8-9779-B269633D28F9}" srcOrd="6" destOrd="0" presId="urn:microsoft.com/office/officeart/2008/layout/VerticalCurvedList"/>
    <dgm:cxn modelId="{637B997B-6732-4680-80F5-335E41C7123E}" type="presParOf" srcId="{8F8DFAD8-AEE8-41A8-9779-B269633D28F9}" destId="{7C75B30B-8A4A-41DE-A08F-1106253DEBBA}" srcOrd="0" destOrd="0" presId="urn:microsoft.com/office/officeart/2008/layout/VerticalCurvedList"/>
    <dgm:cxn modelId="{483E2F60-7DC0-4D59-B425-68EFE479268E}" type="presParOf" srcId="{12C929E7-0B9E-48D9-A4BC-445815EB4330}" destId="{410152A9-3A07-494F-8E5C-519E10FECD07}" srcOrd="7" destOrd="0" presId="urn:microsoft.com/office/officeart/2008/layout/VerticalCurvedList"/>
    <dgm:cxn modelId="{41A922F9-586C-4E4A-8736-A40B3C010C12}" type="presParOf" srcId="{12C929E7-0B9E-48D9-A4BC-445815EB4330}" destId="{7706EDD4-9EAB-406A-A611-7BC8FE16F2BE}" srcOrd="8" destOrd="0" presId="urn:microsoft.com/office/officeart/2008/layout/VerticalCurvedList"/>
    <dgm:cxn modelId="{68EB018F-01B2-40E4-81F3-8A0000DDF844}" type="presParOf" srcId="{7706EDD4-9EAB-406A-A611-7BC8FE16F2BE}" destId="{FEB61799-211E-4CA0-BD1B-17BC4FC65C0E}" srcOrd="0" destOrd="0" presId="urn:microsoft.com/office/officeart/2008/layout/VerticalCurvedList"/>
    <dgm:cxn modelId="{076594A5-03D1-4DF9-9F11-BD5B18F1F9E9}" type="presParOf" srcId="{12C929E7-0B9E-48D9-A4BC-445815EB4330}" destId="{B2AF4847-E4E4-4034-AEA8-FE4773423EA0}" srcOrd="9" destOrd="0" presId="urn:microsoft.com/office/officeart/2008/layout/VerticalCurvedList"/>
    <dgm:cxn modelId="{C7BA9E1C-800F-4B24-B136-2A95FB2FD65E}" type="presParOf" srcId="{12C929E7-0B9E-48D9-A4BC-445815EB4330}" destId="{397B1661-DE4C-4964-BCF3-F7C39FE00957}" srcOrd="10" destOrd="0" presId="urn:microsoft.com/office/officeart/2008/layout/VerticalCurvedList"/>
    <dgm:cxn modelId="{7BAF56CA-5782-4153-9B99-D2B5C0F23528}" type="presParOf" srcId="{397B1661-DE4C-4964-BCF3-F7C39FE00957}" destId="{47BE6C97-6EF3-488D-AA18-E3731C96A4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4A3A2-2E1C-4E95-942E-1783F117F124}">
      <dsp:nvSpPr>
        <dsp:cNvPr id="0" name=""/>
        <dsp:cNvSpPr/>
      </dsp:nvSpPr>
      <dsp:spPr>
        <a:xfrm>
          <a:off x="136982" y="130"/>
          <a:ext cx="3697266" cy="75840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u="none" kern="1200" dirty="0"/>
            <a:t>CAP Menuisier fabricant de menuiseries, mobilier et agencement</a:t>
          </a:r>
          <a:endParaRPr lang="fr-FR" sz="1800" kern="1200" dirty="0"/>
        </a:p>
      </dsp:txBody>
      <dsp:txXfrm>
        <a:off x="159195" y="22343"/>
        <a:ext cx="3652840" cy="713975"/>
      </dsp:txXfrm>
    </dsp:sp>
    <dsp:sp modelId="{8BAD6E1B-746D-4C6D-B92E-4A0777125BCF}">
      <dsp:nvSpPr>
        <dsp:cNvPr id="0" name=""/>
        <dsp:cNvSpPr/>
      </dsp:nvSpPr>
      <dsp:spPr>
        <a:xfrm>
          <a:off x="506708" y="758532"/>
          <a:ext cx="369726" cy="959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707"/>
              </a:lnTo>
              <a:lnTo>
                <a:pt x="369726" y="959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F61A7-1FB4-494F-B1C5-50D600C30736}">
      <dsp:nvSpPr>
        <dsp:cNvPr id="0" name=""/>
        <dsp:cNvSpPr/>
      </dsp:nvSpPr>
      <dsp:spPr>
        <a:xfrm>
          <a:off x="876435" y="948132"/>
          <a:ext cx="2957813" cy="154021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FABRICATION</a:t>
          </a:r>
          <a:endParaRPr lang="fr-FR" sz="14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/>
            <a:t>Préparation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/>
            <a:t>Usinage, façonnage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/>
            <a:t>Assemblage, montage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/>
            <a:t>Finition, traitement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/>
            <a:t>Suivi de fabrication et contrôle qualité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/>
            <a:t>Maintenance</a:t>
          </a:r>
          <a:endParaRPr lang="fr-FR" sz="1200" kern="1200" dirty="0"/>
        </a:p>
      </dsp:txBody>
      <dsp:txXfrm>
        <a:off x="921546" y="993243"/>
        <a:ext cx="2867591" cy="1449992"/>
      </dsp:txXfrm>
    </dsp:sp>
    <dsp:sp modelId="{5A1A3E14-ACB5-4A74-B270-57D0C2A11F31}">
      <dsp:nvSpPr>
        <dsp:cNvPr id="0" name=""/>
        <dsp:cNvSpPr/>
      </dsp:nvSpPr>
      <dsp:spPr>
        <a:xfrm>
          <a:off x="506708" y="758532"/>
          <a:ext cx="369726" cy="2151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352"/>
              </a:lnTo>
              <a:lnTo>
                <a:pt x="369726" y="2151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C9A6C-12FD-468D-AEEA-5A9773CCF82F}">
      <dsp:nvSpPr>
        <dsp:cNvPr id="0" name=""/>
        <dsp:cNvSpPr/>
      </dsp:nvSpPr>
      <dsp:spPr>
        <a:xfrm>
          <a:off x="876435" y="2677947"/>
          <a:ext cx="2957813" cy="46387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kern="1200" dirty="0"/>
            <a:t>LOGISTIQUE</a:t>
          </a:r>
          <a:endParaRPr lang="fr-FR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/>
            <a:t>Conditionnement, stockage, chargement</a:t>
          </a:r>
          <a:endParaRPr lang="fr-FR" sz="1200" kern="1200" dirty="0"/>
        </a:p>
      </dsp:txBody>
      <dsp:txXfrm>
        <a:off x="890021" y="2691533"/>
        <a:ext cx="2930641" cy="436704"/>
      </dsp:txXfrm>
    </dsp:sp>
    <dsp:sp modelId="{A53C0EDD-A397-4635-AC4D-5F920DE2F654}">
      <dsp:nvSpPr>
        <dsp:cNvPr id="0" name=""/>
        <dsp:cNvSpPr/>
      </dsp:nvSpPr>
      <dsp:spPr>
        <a:xfrm>
          <a:off x="506708" y="758532"/>
          <a:ext cx="369726" cy="3289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978"/>
              </a:lnTo>
              <a:lnTo>
                <a:pt x="369726" y="3289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C6257-1493-4F73-80A6-E56FFA44A50E}">
      <dsp:nvSpPr>
        <dsp:cNvPr id="0" name=""/>
        <dsp:cNvSpPr/>
      </dsp:nvSpPr>
      <dsp:spPr>
        <a:xfrm>
          <a:off x="876435" y="3331423"/>
          <a:ext cx="2957813" cy="143417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kern="1200" dirty="0">
              <a:solidFill>
                <a:schemeClr val="tx1"/>
              </a:solidFill>
            </a:rPr>
            <a:t>MISE EN ŒUVRE SUR SITE</a:t>
          </a:r>
          <a:endParaRPr lang="fr-FR" sz="14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>
              <a:solidFill>
                <a:schemeClr val="tx1"/>
              </a:solidFill>
            </a:rPr>
            <a:t>Installation et mise en sécurité du site de pose</a:t>
          </a:r>
          <a:endParaRPr lang="fr-FR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baseline="0" dirty="0">
              <a:solidFill>
                <a:schemeClr val="tx1"/>
              </a:solidFill>
            </a:rPr>
            <a:t>Montage et pose de mobiliers d’agencement intérieur</a:t>
          </a:r>
          <a:endParaRPr lang="fr-FR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>
              <a:solidFill>
                <a:schemeClr val="tx1"/>
              </a:solidFill>
            </a:rPr>
            <a:t>Désinstallation du site de pose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918441" y="3373429"/>
        <a:ext cx="2873801" cy="1350162"/>
      </dsp:txXfrm>
    </dsp:sp>
    <dsp:sp modelId="{9B68E8C4-2E16-4013-A940-7E8CBB99BFAE}">
      <dsp:nvSpPr>
        <dsp:cNvPr id="0" name=""/>
        <dsp:cNvSpPr/>
      </dsp:nvSpPr>
      <dsp:spPr>
        <a:xfrm>
          <a:off x="4213449" y="130"/>
          <a:ext cx="3697266" cy="75840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u="none" kern="1200" dirty="0"/>
            <a:t>CAP Menuisier installateur</a:t>
          </a:r>
          <a:endParaRPr lang="fr-FR" sz="1800" kern="1200" dirty="0"/>
        </a:p>
      </dsp:txBody>
      <dsp:txXfrm>
        <a:off x="4235662" y="22343"/>
        <a:ext cx="3652840" cy="713975"/>
      </dsp:txXfrm>
    </dsp:sp>
    <dsp:sp modelId="{04E9E319-C682-40D5-A8A9-B2E45E774C84}">
      <dsp:nvSpPr>
        <dsp:cNvPr id="0" name=""/>
        <dsp:cNvSpPr/>
      </dsp:nvSpPr>
      <dsp:spPr>
        <a:xfrm>
          <a:off x="4583175" y="758532"/>
          <a:ext cx="369726" cy="959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707"/>
              </a:lnTo>
              <a:lnTo>
                <a:pt x="369726" y="959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53502-9B1E-4A98-9F21-D4152F8E05C2}">
      <dsp:nvSpPr>
        <dsp:cNvPr id="0" name=""/>
        <dsp:cNvSpPr/>
      </dsp:nvSpPr>
      <dsp:spPr>
        <a:xfrm>
          <a:off x="4952902" y="948132"/>
          <a:ext cx="2957813" cy="15402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kern="1200" dirty="0">
              <a:solidFill>
                <a:schemeClr val="tx1"/>
              </a:solidFill>
            </a:rPr>
            <a:t>FABRICATION</a:t>
          </a:r>
          <a:endParaRPr lang="fr-FR" sz="14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>
              <a:solidFill>
                <a:schemeClr val="tx1"/>
              </a:solidFill>
            </a:rPr>
            <a:t>Préparation</a:t>
          </a:r>
          <a:endParaRPr lang="fr-FR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>
              <a:solidFill>
                <a:schemeClr val="tx1"/>
              </a:solidFill>
            </a:rPr>
            <a:t>Usinage, façonnage</a:t>
          </a:r>
          <a:endParaRPr lang="fr-FR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>
              <a:solidFill>
                <a:schemeClr val="tx1"/>
              </a:solidFill>
            </a:rPr>
            <a:t>Assemblage, montage</a:t>
          </a:r>
          <a:endParaRPr lang="fr-FR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>
              <a:solidFill>
                <a:schemeClr val="tx1"/>
              </a:solidFill>
            </a:rPr>
            <a:t>Finition, traitement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4998013" y="993243"/>
        <a:ext cx="2867591" cy="1449992"/>
      </dsp:txXfrm>
    </dsp:sp>
    <dsp:sp modelId="{4C22BB9F-0338-4B74-AD5B-ADAFE7F92C6A}">
      <dsp:nvSpPr>
        <dsp:cNvPr id="0" name=""/>
        <dsp:cNvSpPr/>
      </dsp:nvSpPr>
      <dsp:spPr>
        <a:xfrm>
          <a:off x="4583175" y="758532"/>
          <a:ext cx="369726" cy="2151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352"/>
              </a:lnTo>
              <a:lnTo>
                <a:pt x="369726" y="2151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BEF82-F1D1-472B-9D01-DDED81A26DCC}">
      <dsp:nvSpPr>
        <dsp:cNvPr id="0" name=""/>
        <dsp:cNvSpPr/>
      </dsp:nvSpPr>
      <dsp:spPr>
        <a:xfrm>
          <a:off x="4952902" y="2677947"/>
          <a:ext cx="2957813" cy="46387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LOGISTIQUE</a:t>
          </a:r>
          <a:endParaRPr lang="fr-FR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Conditionnement, stockage, chargement</a:t>
          </a:r>
        </a:p>
      </dsp:txBody>
      <dsp:txXfrm>
        <a:off x="4966488" y="2691533"/>
        <a:ext cx="2930641" cy="436704"/>
      </dsp:txXfrm>
    </dsp:sp>
    <dsp:sp modelId="{E025A423-2E3D-4FEC-BB10-A6BFBF8C3C3F}">
      <dsp:nvSpPr>
        <dsp:cNvPr id="0" name=""/>
        <dsp:cNvSpPr/>
      </dsp:nvSpPr>
      <dsp:spPr>
        <a:xfrm>
          <a:off x="4583175" y="758532"/>
          <a:ext cx="369726" cy="3289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978"/>
              </a:lnTo>
              <a:lnTo>
                <a:pt x="369726" y="3289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B61E6-2E56-4709-9384-6B43D3D2961B}">
      <dsp:nvSpPr>
        <dsp:cNvPr id="0" name=""/>
        <dsp:cNvSpPr/>
      </dsp:nvSpPr>
      <dsp:spPr>
        <a:xfrm>
          <a:off x="4952902" y="3331423"/>
          <a:ext cx="2957813" cy="143417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MISE EN ŒUVRE SUR SITE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Installation et mise en sécurité du chantier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Préparation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Montage et installation de menuiseries, agencements et revêtements bois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Suivi et contrôle qualité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Désinstallation du chantier</a:t>
          </a:r>
        </a:p>
      </dsp:txBody>
      <dsp:txXfrm>
        <a:off x="4994908" y="3373429"/>
        <a:ext cx="2873801" cy="1350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4A3A2-2E1C-4E95-942E-1783F117F124}">
      <dsp:nvSpPr>
        <dsp:cNvPr id="0" name=""/>
        <dsp:cNvSpPr/>
      </dsp:nvSpPr>
      <dsp:spPr>
        <a:xfrm>
          <a:off x="136982" y="130"/>
          <a:ext cx="3697266" cy="75840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i="0" u="none" kern="1200" dirty="0"/>
            <a:t>CAP Menuisier fabricant</a:t>
          </a:r>
          <a:endParaRPr lang="fr-FR" sz="2500" kern="1200" dirty="0"/>
        </a:p>
      </dsp:txBody>
      <dsp:txXfrm>
        <a:off x="159195" y="22343"/>
        <a:ext cx="3652840" cy="713975"/>
      </dsp:txXfrm>
    </dsp:sp>
    <dsp:sp modelId="{8BAD6E1B-746D-4C6D-B92E-4A0777125BCF}">
      <dsp:nvSpPr>
        <dsp:cNvPr id="0" name=""/>
        <dsp:cNvSpPr/>
      </dsp:nvSpPr>
      <dsp:spPr>
        <a:xfrm>
          <a:off x="506708" y="758532"/>
          <a:ext cx="369726" cy="959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707"/>
              </a:lnTo>
              <a:lnTo>
                <a:pt x="369726" y="959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F61A7-1FB4-494F-B1C5-50D600C30736}">
      <dsp:nvSpPr>
        <dsp:cNvPr id="0" name=""/>
        <dsp:cNvSpPr/>
      </dsp:nvSpPr>
      <dsp:spPr>
        <a:xfrm>
          <a:off x="876435" y="948132"/>
          <a:ext cx="2957813" cy="154021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FABRICATION</a:t>
          </a:r>
          <a:endParaRPr lang="fr-FR" sz="14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/>
            <a:t>Préparation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/>
            <a:t>Usinage, façonnage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/>
            <a:t>Assemblage, montage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/>
            <a:t>Finition, traitement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/>
            <a:t>Suivi de fabrication et contrôle qualité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/>
            <a:t>Maintenance</a:t>
          </a:r>
          <a:endParaRPr lang="fr-FR" sz="1200" kern="1200" dirty="0"/>
        </a:p>
      </dsp:txBody>
      <dsp:txXfrm>
        <a:off x="921546" y="993243"/>
        <a:ext cx="2867591" cy="1449992"/>
      </dsp:txXfrm>
    </dsp:sp>
    <dsp:sp modelId="{5A1A3E14-ACB5-4A74-B270-57D0C2A11F31}">
      <dsp:nvSpPr>
        <dsp:cNvPr id="0" name=""/>
        <dsp:cNvSpPr/>
      </dsp:nvSpPr>
      <dsp:spPr>
        <a:xfrm>
          <a:off x="506708" y="758532"/>
          <a:ext cx="369726" cy="2151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352"/>
              </a:lnTo>
              <a:lnTo>
                <a:pt x="369726" y="2151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C9A6C-12FD-468D-AEEA-5A9773CCF82F}">
      <dsp:nvSpPr>
        <dsp:cNvPr id="0" name=""/>
        <dsp:cNvSpPr/>
      </dsp:nvSpPr>
      <dsp:spPr>
        <a:xfrm>
          <a:off x="876435" y="2677947"/>
          <a:ext cx="2957813" cy="46387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kern="1200" dirty="0"/>
            <a:t>LOGISTIQUE</a:t>
          </a:r>
          <a:endParaRPr lang="fr-FR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/>
            <a:t>Conditionnement, stockage, chargement</a:t>
          </a:r>
          <a:endParaRPr lang="fr-FR" sz="1200" kern="1200" dirty="0"/>
        </a:p>
      </dsp:txBody>
      <dsp:txXfrm>
        <a:off x="890021" y="2691533"/>
        <a:ext cx="2930641" cy="436704"/>
      </dsp:txXfrm>
    </dsp:sp>
    <dsp:sp modelId="{A53C0EDD-A397-4635-AC4D-5F920DE2F654}">
      <dsp:nvSpPr>
        <dsp:cNvPr id="0" name=""/>
        <dsp:cNvSpPr/>
      </dsp:nvSpPr>
      <dsp:spPr>
        <a:xfrm>
          <a:off x="506708" y="758532"/>
          <a:ext cx="369726" cy="3289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978"/>
              </a:lnTo>
              <a:lnTo>
                <a:pt x="369726" y="3289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C6257-1493-4F73-80A6-E56FFA44A50E}">
      <dsp:nvSpPr>
        <dsp:cNvPr id="0" name=""/>
        <dsp:cNvSpPr/>
      </dsp:nvSpPr>
      <dsp:spPr>
        <a:xfrm>
          <a:off x="876435" y="3331423"/>
          <a:ext cx="2957813" cy="143417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kern="1200" dirty="0">
              <a:solidFill>
                <a:schemeClr val="accent3">
                  <a:lumMod val="60000"/>
                  <a:lumOff val="40000"/>
                </a:schemeClr>
              </a:solidFill>
            </a:rPr>
            <a:t>MISE EN ŒUVRE SUR SITE</a:t>
          </a:r>
          <a:endParaRPr lang="fr-FR" sz="1400" kern="1200" dirty="0">
            <a:solidFill>
              <a:schemeClr val="accent3">
                <a:lumMod val="60000"/>
                <a:lumOff val="4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>
              <a:solidFill>
                <a:schemeClr val="accent3">
                  <a:lumMod val="60000"/>
                  <a:lumOff val="40000"/>
                </a:schemeClr>
              </a:solidFill>
            </a:rPr>
            <a:t>Installation et mise en sécurité du site de pose</a:t>
          </a:r>
          <a:endParaRPr lang="fr-FR" sz="1200" kern="1200" dirty="0">
            <a:solidFill>
              <a:schemeClr val="accent3">
                <a:lumMod val="60000"/>
                <a:lumOff val="4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baseline="0" dirty="0">
              <a:solidFill>
                <a:schemeClr val="accent3">
                  <a:lumMod val="60000"/>
                  <a:lumOff val="40000"/>
                </a:schemeClr>
              </a:solidFill>
            </a:rPr>
            <a:t>Montage et pose de mobiliers d’agencement intérieur</a:t>
          </a:r>
          <a:endParaRPr lang="fr-FR" sz="1200" kern="1200" dirty="0">
            <a:solidFill>
              <a:schemeClr val="accent3">
                <a:lumMod val="60000"/>
                <a:lumOff val="4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>
              <a:solidFill>
                <a:schemeClr val="accent3">
                  <a:lumMod val="60000"/>
                  <a:lumOff val="40000"/>
                </a:schemeClr>
              </a:solidFill>
            </a:rPr>
            <a:t>Désinstallation du site de pose</a:t>
          </a:r>
          <a:endParaRPr lang="fr-FR" sz="12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918441" y="3373429"/>
        <a:ext cx="2873801" cy="1350162"/>
      </dsp:txXfrm>
    </dsp:sp>
    <dsp:sp modelId="{9B68E8C4-2E16-4013-A940-7E8CBB99BFAE}">
      <dsp:nvSpPr>
        <dsp:cNvPr id="0" name=""/>
        <dsp:cNvSpPr/>
      </dsp:nvSpPr>
      <dsp:spPr>
        <a:xfrm>
          <a:off x="4213449" y="130"/>
          <a:ext cx="3697266" cy="75840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i="0" u="none" kern="1200" dirty="0"/>
            <a:t>CAP Menuisier installateur</a:t>
          </a:r>
          <a:endParaRPr lang="fr-FR" sz="2500" kern="1200" dirty="0"/>
        </a:p>
      </dsp:txBody>
      <dsp:txXfrm>
        <a:off x="4235662" y="22343"/>
        <a:ext cx="3652840" cy="713975"/>
      </dsp:txXfrm>
    </dsp:sp>
    <dsp:sp modelId="{04E9E319-C682-40D5-A8A9-B2E45E774C84}">
      <dsp:nvSpPr>
        <dsp:cNvPr id="0" name=""/>
        <dsp:cNvSpPr/>
      </dsp:nvSpPr>
      <dsp:spPr>
        <a:xfrm>
          <a:off x="4583175" y="758532"/>
          <a:ext cx="369726" cy="959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707"/>
              </a:lnTo>
              <a:lnTo>
                <a:pt x="369726" y="959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53502-9B1E-4A98-9F21-D4152F8E05C2}">
      <dsp:nvSpPr>
        <dsp:cNvPr id="0" name=""/>
        <dsp:cNvSpPr/>
      </dsp:nvSpPr>
      <dsp:spPr>
        <a:xfrm>
          <a:off x="4952902" y="948132"/>
          <a:ext cx="2957813" cy="15402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kern="1200" dirty="0">
              <a:solidFill>
                <a:schemeClr val="accent3">
                  <a:lumMod val="60000"/>
                  <a:lumOff val="40000"/>
                </a:schemeClr>
              </a:solidFill>
            </a:rPr>
            <a:t>FABRICATION</a:t>
          </a:r>
          <a:endParaRPr lang="fr-FR" sz="1400" kern="1200" dirty="0">
            <a:solidFill>
              <a:schemeClr val="accent3">
                <a:lumMod val="60000"/>
                <a:lumOff val="4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>
              <a:solidFill>
                <a:schemeClr val="accent3">
                  <a:lumMod val="60000"/>
                  <a:lumOff val="40000"/>
                </a:schemeClr>
              </a:solidFill>
            </a:rPr>
            <a:t>Préparation</a:t>
          </a:r>
          <a:endParaRPr lang="fr-FR" sz="1200" kern="1200" dirty="0">
            <a:solidFill>
              <a:schemeClr val="accent3">
                <a:lumMod val="60000"/>
                <a:lumOff val="4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>
              <a:solidFill>
                <a:schemeClr val="accent3">
                  <a:lumMod val="60000"/>
                  <a:lumOff val="40000"/>
                </a:schemeClr>
              </a:solidFill>
            </a:rPr>
            <a:t>Usinage, façonnage</a:t>
          </a:r>
          <a:endParaRPr lang="fr-FR" sz="1200" kern="1200" dirty="0">
            <a:solidFill>
              <a:schemeClr val="accent3">
                <a:lumMod val="60000"/>
                <a:lumOff val="4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>
              <a:solidFill>
                <a:schemeClr val="accent3">
                  <a:lumMod val="60000"/>
                  <a:lumOff val="40000"/>
                </a:schemeClr>
              </a:solidFill>
            </a:rPr>
            <a:t>Assemblage, montage</a:t>
          </a:r>
          <a:endParaRPr lang="fr-FR" sz="1200" kern="1200" dirty="0">
            <a:solidFill>
              <a:schemeClr val="accent3">
                <a:lumMod val="60000"/>
                <a:lumOff val="4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i="0" u="none" kern="1200" dirty="0">
              <a:solidFill>
                <a:schemeClr val="accent3">
                  <a:lumMod val="60000"/>
                  <a:lumOff val="40000"/>
                </a:schemeClr>
              </a:solidFill>
            </a:rPr>
            <a:t>Finition, traitement</a:t>
          </a:r>
          <a:endParaRPr lang="fr-FR" sz="12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4998013" y="993243"/>
        <a:ext cx="2867591" cy="1449992"/>
      </dsp:txXfrm>
    </dsp:sp>
    <dsp:sp modelId="{4C22BB9F-0338-4B74-AD5B-ADAFE7F92C6A}">
      <dsp:nvSpPr>
        <dsp:cNvPr id="0" name=""/>
        <dsp:cNvSpPr/>
      </dsp:nvSpPr>
      <dsp:spPr>
        <a:xfrm>
          <a:off x="4583175" y="758532"/>
          <a:ext cx="369726" cy="2151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352"/>
              </a:lnTo>
              <a:lnTo>
                <a:pt x="369726" y="2151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BEF82-F1D1-472B-9D01-DDED81A26DCC}">
      <dsp:nvSpPr>
        <dsp:cNvPr id="0" name=""/>
        <dsp:cNvSpPr/>
      </dsp:nvSpPr>
      <dsp:spPr>
        <a:xfrm>
          <a:off x="4952902" y="2677947"/>
          <a:ext cx="2957813" cy="46387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LOGISTIQUE</a:t>
          </a:r>
          <a:endParaRPr lang="fr-FR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Conditionnement, stockage, chargement</a:t>
          </a:r>
        </a:p>
      </dsp:txBody>
      <dsp:txXfrm>
        <a:off x="4966488" y="2691533"/>
        <a:ext cx="2930641" cy="436704"/>
      </dsp:txXfrm>
    </dsp:sp>
    <dsp:sp modelId="{E025A423-2E3D-4FEC-BB10-A6BFBF8C3C3F}">
      <dsp:nvSpPr>
        <dsp:cNvPr id="0" name=""/>
        <dsp:cNvSpPr/>
      </dsp:nvSpPr>
      <dsp:spPr>
        <a:xfrm>
          <a:off x="4583175" y="758532"/>
          <a:ext cx="369726" cy="3289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978"/>
              </a:lnTo>
              <a:lnTo>
                <a:pt x="369726" y="3289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B61E6-2E56-4709-9384-6B43D3D2961B}">
      <dsp:nvSpPr>
        <dsp:cNvPr id="0" name=""/>
        <dsp:cNvSpPr/>
      </dsp:nvSpPr>
      <dsp:spPr>
        <a:xfrm>
          <a:off x="4952902" y="3331423"/>
          <a:ext cx="2957813" cy="143417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MISE EN ŒUVRE SUR SITE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Installation et mise en sécurité du chantier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Préparation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Montage et installation de menuiseries, agencements et revêtements bois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Suivi et contrôle qualité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Désinstallation du chantier</a:t>
          </a:r>
        </a:p>
      </dsp:txBody>
      <dsp:txXfrm>
        <a:off x="4994908" y="3373429"/>
        <a:ext cx="2873801" cy="1350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2B306-BD93-4473-9238-8EFDDF9CF4DD}">
      <dsp:nvSpPr>
        <dsp:cNvPr id="0" name=""/>
        <dsp:cNvSpPr/>
      </dsp:nvSpPr>
      <dsp:spPr>
        <a:xfrm>
          <a:off x="-6496801" y="-969226"/>
          <a:ext cx="7542094" cy="7542094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0F99C-BFF9-42EE-B4F2-6F61B76DE7C4}">
      <dsp:nvSpPr>
        <dsp:cNvPr id="0" name=""/>
        <dsp:cNvSpPr/>
      </dsp:nvSpPr>
      <dsp:spPr>
        <a:xfrm>
          <a:off x="9553" y="314107"/>
          <a:ext cx="6095350" cy="772695"/>
        </a:xfrm>
        <a:prstGeom prst="rect">
          <a:avLst/>
        </a:prstGeom>
        <a:gradFill flip="none" rotWithShape="1">
          <a:gsLst>
            <a:gs pos="0">
              <a:schemeClr val="accent2"/>
            </a:gs>
            <a:gs pos="96000">
              <a:schemeClr val="accent6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       Menuiseries extérieures</a:t>
          </a:r>
        </a:p>
      </dsp:txBody>
      <dsp:txXfrm>
        <a:off x="9553" y="314107"/>
        <a:ext cx="6095350" cy="772695"/>
      </dsp:txXfrm>
    </dsp:sp>
    <dsp:sp modelId="{0D2C4A8A-28EC-4B7F-8A38-1B83B2C5170B}">
      <dsp:nvSpPr>
        <dsp:cNvPr id="0" name=""/>
        <dsp:cNvSpPr/>
      </dsp:nvSpPr>
      <dsp:spPr>
        <a:xfrm>
          <a:off x="-116667" y="217520"/>
          <a:ext cx="965869" cy="96586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C7AF8-A090-4952-9C33-9F233FF56A90}">
      <dsp:nvSpPr>
        <dsp:cNvPr id="0" name=""/>
        <dsp:cNvSpPr/>
      </dsp:nvSpPr>
      <dsp:spPr>
        <a:xfrm>
          <a:off x="544918" y="1364790"/>
          <a:ext cx="5526707" cy="772695"/>
        </a:xfrm>
        <a:prstGeom prst="rect">
          <a:avLst/>
        </a:prstGeom>
        <a:gradFill flip="none" rotWithShape="1">
          <a:gsLst>
            <a:gs pos="0">
              <a:schemeClr val="accent2"/>
            </a:gs>
            <a:gs pos="96000">
              <a:schemeClr val="accent6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       Menuiseries intérieures</a:t>
          </a:r>
        </a:p>
      </dsp:txBody>
      <dsp:txXfrm>
        <a:off x="544918" y="1364790"/>
        <a:ext cx="5526707" cy="772695"/>
      </dsp:txXfrm>
    </dsp:sp>
    <dsp:sp modelId="{B0D6D9AE-A199-43F0-AF55-C7AD8C72AB6D}">
      <dsp:nvSpPr>
        <dsp:cNvPr id="0" name=""/>
        <dsp:cNvSpPr/>
      </dsp:nvSpPr>
      <dsp:spPr>
        <a:xfrm>
          <a:off x="385419" y="1268203"/>
          <a:ext cx="965869" cy="965869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78F6B-CBA1-4852-B1B8-6AE299BBC99D}">
      <dsp:nvSpPr>
        <dsp:cNvPr id="0" name=""/>
        <dsp:cNvSpPr/>
      </dsp:nvSpPr>
      <dsp:spPr>
        <a:xfrm>
          <a:off x="709232" y="2415473"/>
          <a:ext cx="5352180" cy="772695"/>
        </a:xfrm>
        <a:prstGeom prst="rect">
          <a:avLst/>
        </a:prstGeom>
        <a:gradFill flip="none" rotWithShape="1">
          <a:gsLst>
            <a:gs pos="0">
              <a:schemeClr val="accent2"/>
            </a:gs>
            <a:gs pos="96000">
              <a:schemeClr val="accent6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       Agencement</a:t>
          </a:r>
        </a:p>
      </dsp:txBody>
      <dsp:txXfrm>
        <a:off x="709232" y="2415473"/>
        <a:ext cx="5352180" cy="772695"/>
      </dsp:txXfrm>
    </dsp:sp>
    <dsp:sp modelId="{7C75B30B-8A4A-41DE-A08F-1106253DEBBA}">
      <dsp:nvSpPr>
        <dsp:cNvPr id="0" name=""/>
        <dsp:cNvSpPr/>
      </dsp:nvSpPr>
      <dsp:spPr>
        <a:xfrm>
          <a:off x="539519" y="2318886"/>
          <a:ext cx="965869" cy="965869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152A9-3A07-494F-8E5C-519E10FECD07}">
      <dsp:nvSpPr>
        <dsp:cNvPr id="0" name=""/>
        <dsp:cNvSpPr/>
      </dsp:nvSpPr>
      <dsp:spPr>
        <a:xfrm>
          <a:off x="544918" y="3466156"/>
          <a:ext cx="5526707" cy="772695"/>
        </a:xfrm>
        <a:prstGeom prst="rect">
          <a:avLst/>
        </a:prstGeom>
        <a:gradFill flip="none" rotWithShape="1">
          <a:gsLst>
            <a:gs pos="0">
              <a:schemeClr val="accent2"/>
            </a:gs>
            <a:gs pos="96000">
              <a:schemeClr val="accent6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       Mobiliers meublants</a:t>
          </a:r>
        </a:p>
      </dsp:txBody>
      <dsp:txXfrm>
        <a:off x="544918" y="3466156"/>
        <a:ext cx="5526707" cy="772695"/>
      </dsp:txXfrm>
    </dsp:sp>
    <dsp:sp modelId="{FEB61799-211E-4CA0-BD1B-17BC4FC65C0E}">
      <dsp:nvSpPr>
        <dsp:cNvPr id="0" name=""/>
        <dsp:cNvSpPr/>
      </dsp:nvSpPr>
      <dsp:spPr>
        <a:xfrm>
          <a:off x="385419" y="3369569"/>
          <a:ext cx="965869" cy="965869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F4847-E4E4-4034-AEA8-FE4773423EA0}">
      <dsp:nvSpPr>
        <dsp:cNvPr id="0" name=""/>
        <dsp:cNvSpPr/>
      </dsp:nvSpPr>
      <dsp:spPr>
        <a:xfrm>
          <a:off x="9553" y="4516839"/>
          <a:ext cx="6095350" cy="772695"/>
        </a:xfrm>
        <a:prstGeom prst="rect">
          <a:avLst/>
        </a:prstGeom>
        <a:gradFill flip="none" rotWithShape="1">
          <a:gsLst>
            <a:gs pos="0">
              <a:schemeClr val="accent2"/>
            </a:gs>
            <a:gs pos="96000">
              <a:schemeClr val="accent6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       Ouvrages extérieurs</a:t>
          </a:r>
        </a:p>
      </dsp:txBody>
      <dsp:txXfrm>
        <a:off x="9553" y="4516839"/>
        <a:ext cx="6095350" cy="772695"/>
      </dsp:txXfrm>
    </dsp:sp>
    <dsp:sp modelId="{47BE6C97-6EF3-488D-AA18-E3731C96A4DE}">
      <dsp:nvSpPr>
        <dsp:cNvPr id="0" name=""/>
        <dsp:cNvSpPr/>
      </dsp:nvSpPr>
      <dsp:spPr>
        <a:xfrm>
          <a:off x="-116667" y="4420252"/>
          <a:ext cx="965869" cy="965869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5F651-B1E6-4954-A0F4-BA05365A24F2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30DD-7FDC-4C90-8623-52DFDB297E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14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E30DD-7FDC-4C90-8623-52DFDB297EB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79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buFont typeface="Wingdings 3" panose="05040102010807070707" pitchFamily="18" charset="2"/>
              <a:buNone/>
              <a:defRPr/>
            </a:pPr>
            <a:r>
              <a:rPr lang="fr-FR" sz="2000" b="1" dirty="0"/>
              <a:t>L’orientation choisie par les professionnels est:</a:t>
            </a:r>
          </a:p>
          <a:p>
            <a:pPr marL="0" indent="0" algn="just">
              <a:spcBef>
                <a:spcPts val="600"/>
              </a:spcBef>
              <a:buFont typeface="Wingdings 3" panose="05040102010807070707" pitchFamily="18" charset="2"/>
              <a:buNone/>
              <a:defRPr/>
            </a:pPr>
            <a:r>
              <a:rPr lang="fr-FR" sz="2000" b="1" dirty="0"/>
              <a:t>Deux CAP avec une identité affirmée portant pour chacun sur une seule activité de réalisation : </a:t>
            </a:r>
          </a:p>
          <a:p>
            <a:pPr marL="800100" lvl="1" indent="-342900" algn="just">
              <a:spcBef>
                <a:spcPts val="300"/>
              </a:spcBef>
              <a:buFont typeface="Wingdings" panose="05000000000000000000" pitchFamily="2" charset="2"/>
              <a:buChar char="±"/>
              <a:defRPr/>
            </a:pPr>
            <a:r>
              <a:rPr lang="fr-FR" sz="2000" b="1" dirty="0"/>
              <a:t>un CAP qui traite uniquement de la fabrication des ouvrages, </a:t>
            </a:r>
          </a:p>
          <a:p>
            <a:pPr marL="800100" lvl="1" indent="-342900" algn="just">
              <a:spcBef>
                <a:spcPts val="300"/>
              </a:spcBef>
              <a:buFont typeface="Wingdings" panose="05000000000000000000" pitchFamily="2" charset="2"/>
              <a:buChar char="±"/>
              <a:defRPr/>
            </a:pPr>
            <a:r>
              <a:rPr lang="fr-FR" sz="2000" b="1" dirty="0"/>
              <a:t>un CAP qui intervient exclusivement sur la mise en œuvre des ouvrages sur chantier.</a:t>
            </a:r>
          </a:p>
          <a:p>
            <a:pPr marL="0" lvl="0" indent="0" algn="just"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lang="fr-FR" sz="2000" b="1" dirty="0"/>
              <a:t>En concertation étroite avec les instances nationales des organismes professionnels.</a:t>
            </a:r>
          </a:p>
          <a:p>
            <a:pPr algn="just">
              <a:spcBef>
                <a:spcPts val="600"/>
              </a:spcBef>
              <a:defRPr/>
            </a:pPr>
            <a:r>
              <a:rPr lang="fr-FR" sz="2000" b="1" dirty="0"/>
              <a:t>Les organismes professionnels qui ont été très présents lors des CPC. Ils ont définis les 2 cibles complémentaires et donc 2 intitulés retenus par les professionnels :</a:t>
            </a:r>
          </a:p>
          <a:p>
            <a:pPr marL="539750" lvl="1" indent="-182563" algn="just">
              <a:spcBef>
                <a:spcPts val="300"/>
              </a:spcBef>
              <a:buFont typeface="Wingdings" panose="05000000000000000000" pitchFamily="2" charset="2"/>
              <a:buChar char="±"/>
              <a:defRPr/>
            </a:pPr>
            <a:r>
              <a:rPr lang="fr-FR" sz="2000" b="1" dirty="0"/>
              <a:t>CAP Menuisier fabricant</a:t>
            </a:r>
          </a:p>
          <a:p>
            <a:pPr marL="539750" lvl="1" indent="-182563" algn="just">
              <a:spcBef>
                <a:spcPts val="300"/>
              </a:spcBef>
              <a:buFont typeface="Wingdings" panose="05000000000000000000" pitchFamily="2" charset="2"/>
              <a:buChar char="±"/>
              <a:defRPr/>
            </a:pPr>
            <a:r>
              <a:rPr lang="fr-FR" sz="2000" b="1" dirty="0"/>
              <a:t>CAP Menuisier installateur</a:t>
            </a:r>
            <a:endParaRPr lang="fr-FR" b="1" dirty="0"/>
          </a:p>
          <a:p>
            <a:pPr marL="0" lvl="0" indent="0" algn="just"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endParaRPr lang="fr-FR" sz="2000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E30DD-7FDC-4C90-8623-52DFDB297EB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03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E30DD-7FDC-4C90-8623-52DFDB297EB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40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Mettre en avant la complémentarité des deux CAP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b="1" dirty="0">
                <a:cs typeface="Calibri" panose="020F0502020204030204" pitchFamily="34" charset="0"/>
              </a:rPr>
              <a:t>Les deux référentiels ont dû répondre à ces caractéristiques spécifiques.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Le </a:t>
            </a:r>
            <a:r>
              <a:rPr lang="fr-FR" sz="1200" b="1" i="0" u="none" kern="1200" dirty="0"/>
              <a:t>CAP Menuisier fabricant   r</a:t>
            </a:r>
            <a:r>
              <a:rPr lang="fr-FR" sz="1200" b="1" kern="1200" dirty="0"/>
              <a:t>éalise la fabrication de ces ouvrages (fabrication unitaire, petite et grande série). Il peut être amené à travailler pour des entreprises des secteurs d’activité bâtiment et industriel (artisanales, petites et moyennes, industrielles).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kern="1200" dirty="0"/>
              <a:t>Le CAP Menuisier installateur r</a:t>
            </a:r>
            <a:r>
              <a:rPr lang="fr-FR" sz="1200" b="1" kern="1200" dirty="0"/>
              <a:t>éalise l’installation et la pose sur site des ouvrages réalisés par le menuisier fabricant. Les e</a:t>
            </a:r>
            <a:r>
              <a:rPr lang="fr-FR" sz="1200" b="1" dirty="0"/>
              <a:t>ntreprises pour les quelles il est amené à travailler sont principalement du secteur d’activité bâtiment (artisanales, petites et moyennes).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E30DD-7FDC-4C90-8623-52DFDB297EB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38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Définition de la notion d’un ouvrage simple réalisé par le titulaire du CAP menuisier fabricant :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s’agit d’un ouvrage ne faisant </a:t>
            </a: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 appel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sa conception </a:t>
            </a: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notions de géométrie descriptive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ni de galbe. Il peut cependant intégrer des pièces chantournées et calibrées. Il est réalisé avec des matériaux pouvant être du bois massif, des panneaux dérivés du bois ou autres matériaux associés. 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fabrication d’un ouvrage simple mobilise des processus de fabrication courts, mettant en œuvre des assemblages et des quincailleries simples nécessitant des gabarits élémentaires pour leur application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E30DD-7FDC-4C90-8623-52DFDB297EB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95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Sous contrôle : e</a:t>
            </a:r>
            <a:r>
              <a:rPr lang="fr-FR" sz="1200" dirty="0">
                <a:effectLst/>
              </a:rPr>
              <a:t>xécute la tâche sous la responsabilité d’un supérieur hiérarchique et selon une méthode imposée (autonomie partielle).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Autonomie: m</a:t>
            </a:r>
            <a:r>
              <a:rPr lang="fr-FR" sz="1200" dirty="0">
                <a:effectLst/>
              </a:rPr>
              <a:t>aîtrise l’exécution de la tâche et peut en choisir la méthode d'exécution (autonomie totale).</a:t>
            </a:r>
            <a:endParaRPr lang="fr-FR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92E1-2C24-4F9C-BE87-057193A51F6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386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92E1-2C24-4F9C-BE87-057193A51F6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2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E30DD-7FDC-4C90-8623-52DFDB297EB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50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F2E282-7B99-4DB2-B970-E1450F154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4C0E10-C136-44F4-A48E-2C4119992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5E9D7C-4D42-468D-958B-5AD00DDB3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30A822-308C-48FA-B19E-72ED2F4B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964F32-ED06-436A-BAEA-E797129C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93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665072-4155-4917-88A3-0E909CFC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037CEB-B0BD-4ADB-B3BF-8C36E056B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1EC09F-BC22-4441-A24D-19C54F49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AEE312-7798-4C36-B1B9-128DEBDA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AFA84D-7DE6-49C1-8E87-3E26253C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66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944282-3691-4D79-9C66-2C5FCF8C0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E2F457-A1EC-410D-A34D-1FDCC9990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45FCC2-1EA7-4618-AE09-9A1AB79B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374530-9312-4728-86EC-FF8A234E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77E9FE-0E17-43EC-AAEE-FD2DAC67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57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C3C03C0-B61D-A445-A4A2-A40B21351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1" b="4865"/>
          <a:stretch/>
        </p:blipFill>
        <p:spPr>
          <a:xfrm>
            <a:off x="321275" y="285283"/>
            <a:ext cx="11549449" cy="628743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4C5DD6F-0954-425F-94F0-252C052F6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778" y="5915026"/>
            <a:ext cx="2787928" cy="9429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6697D70-8971-4A76-8A5F-E8C1770D4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5" y="5567272"/>
            <a:ext cx="5863268" cy="121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069FE-4E25-481F-A698-964729527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6918E4-EC1A-4F08-9633-5CD54E58D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7F1374-2672-4518-903C-E6D6754B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2AB-934D-44FE-8B83-2AF6B8590DD9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EBF870-C540-42C1-9EF5-09FAC207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E0D89-F7BB-41C1-8DDA-EAA62DAB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2142-9368-47D7-9A38-E0F51B7C0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18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912C5-E1F1-4B13-8370-143CAFFD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0528FD-BB2A-48B0-83B5-277D2A98E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AEA5F2-E529-4565-8524-125D7A92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2AB-934D-44FE-8B83-2AF6B8590DD9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27D7E1-574A-474D-826B-027FE5D8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211113-A27A-4F98-83D7-868DEDF0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2142-9368-47D7-9A38-E0F51B7C0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224EAF-BA6D-46CE-A113-522C574A5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9F4479-0456-406C-A313-C3097ED41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72012F-1785-48A8-B0DC-5502FE3C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2AB-934D-44FE-8B83-2AF6B8590DD9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36B4DC-389A-4F38-AE17-0364E181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B228C9-1354-492B-9E5A-1522EAB7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2142-9368-47D7-9A38-E0F51B7C0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795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200BA-5E78-4551-94E4-4288D8AA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CCD6DE-0599-4210-813F-C89FAA3E6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818EF5-F360-4F4A-A2E3-274139179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1D0CC5-3F0A-4FF9-81D1-7D15435E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2AB-934D-44FE-8B83-2AF6B8590DD9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495357-5FBA-4BD2-80BC-6CBD0F86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0CE6D1-E7C2-41BA-91D9-04577ADB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2142-9368-47D7-9A38-E0F51B7C0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310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6C2BCC-8EF0-4AC4-BFDD-C2FD7B3C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9A0627-FE3A-441D-9CB9-498FA9F54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E98B81-662A-4154-A484-5F764A0C9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DBB106E-2E0F-472E-8151-5F0581CA3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323859-8789-4CB3-BC35-118D9D0EB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079B07A-0A10-4755-94E0-29F2F795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2AB-934D-44FE-8B83-2AF6B8590DD9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9C83364-0B17-4EA5-AF56-4974031B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3C98980-C598-4A42-A0EF-700ED36B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2142-9368-47D7-9A38-E0F51B7C0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272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84EABF-6C83-4E4D-BD3A-53A4658A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DF737C-AD6A-49E1-A0C6-92C75224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2AB-934D-44FE-8B83-2AF6B8590DD9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345980-704C-40AB-99F8-A9643FA7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6D14DD-F8DA-4D4E-9DAC-BF64FDA2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2142-9368-47D7-9A38-E0F51B7C0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46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2C51AD-71C5-4647-9BA8-8E376E06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2AB-934D-44FE-8B83-2AF6B8590DD9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A7FA6F-70DD-435F-8384-41C88196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C4243-11A3-4C67-9B1B-5B6A5E9F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2142-9368-47D7-9A38-E0F51B7C0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88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CB9AA-47ED-4B63-854E-53719205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A311B-6BC3-4C8E-A33B-BE2E75BE1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542730-8AB9-4535-9B17-4D39A592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B73E7F-F763-442B-A74F-0F3C6540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048AE9-99E6-465A-8204-E4D6FAF3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259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5C92A-FEEC-4A91-AE80-E4FF45A0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E58365-88D5-49BD-A4A7-E8A252E08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1D88B0-720F-45E0-B7A1-BAEE0B5F6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B4DDD0-23AB-48DE-95E2-AD971F9A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2AB-934D-44FE-8B83-2AF6B8590DD9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BB0BB0-FC6A-4F58-8847-DA6CA582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6A7216-DFF5-4112-B32A-4D12A6A3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2142-9368-47D7-9A38-E0F51B7C0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006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B33AE-EEA6-4E94-8D04-27562404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359DAF-742F-40DB-B94C-24BF65D21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AAD720-21EC-49DC-B9D2-EC439735B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CDC633-DD29-4B6B-AB41-682E0FDEF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2AB-934D-44FE-8B83-2AF6B8590DD9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57AC34-01D5-4CE0-90DE-30EF857C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30A009-208C-4F9C-9082-3FC60B5D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2142-9368-47D7-9A38-E0F51B7C0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909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08B732-3ECE-450C-A716-3F1247F6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9AA000-0290-4298-A0FA-9B3464384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A6AD39-2B78-48C7-B75B-7868B440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2AB-934D-44FE-8B83-2AF6B8590DD9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172174-79AA-4B31-B350-E535F29E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B17350-E72C-4551-A8FB-C788EE42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2142-9368-47D7-9A38-E0F51B7C0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599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61A2A2A-AD8A-4726-9D86-56968DBE7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805776-CDB3-4DDF-A004-5950E0740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FA93BA-7E48-40AE-85C6-4E6BF86B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2AB-934D-44FE-8B83-2AF6B8590DD9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73BF79-0E46-4482-9BED-C2DF78D9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A60DA5-3BEA-4F1D-BA48-97205B41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2142-9368-47D7-9A38-E0F51B7C0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256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C3C03C0-B61D-A445-A4A2-A40B21351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1" b="4865"/>
          <a:stretch/>
        </p:blipFill>
        <p:spPr>
          <a:xfrm>
            <a:off x="321275" y="285283"/>
            <a:ext cx="11549449" cy="62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1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7292C-5C69-4B82-80A1-F2561B269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84A981-CEDE-4F17-A5B2-1D033D4CE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0D63C5-03B9-458D-8DAB-7647DE595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24FEB3-B3B7-43EE-964B-BF59E2E1B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C6C245-DCE9-44F7-8F0A-A3DBA8CA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DC75312-9639-427B-9947-B72693378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38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C47C9-BC23-4C4D-9784-6E5ABA52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1668C1-407A-40EB-8703-28370B837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9B631B-7524-43F5-8D7A-8B342F5CC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9E10BE-C6E9-4886-A31D-A354E115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8A27F0-F124-44BB-8E07-6849315E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956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D5DD3-5849-4ABA-852D-118BA99A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F8D686-3F71-42BA-B7BE-59CE4D303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5EE8ED-34A7-44B4-912C-3C2CAFF1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519555-6757-4CEE-BD68-792C6FEB0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7049EE-0C6C-483D-9952-1144C110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617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ED2AB-5712-4C05-AED1-4BDFB687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9BB0A6-66ED-4D2C-8583-66A686027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502AB1-CF67-4EFE-B6C4-209EFCC80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2DADFE-8E7F-4C67-B834-FBFA0342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C8AF5C-5120-45FB-A9AD-2DB806C86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C06091-63CA-4D1E-BE22-5B5ACF46B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933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1B635-D90D-4B57-B80A-CD4FE630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AE2C84-6DDA-417F-A004-36039C21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EE9F6E-6DF9-4438-91BD-07EFAAFD3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6730E10-7DEB-497F-8970-43A4F394D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22D15D-DDCF-45F7-BC36-2CD480499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9E51791-699F-4B66-B5F4-5B623D88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CBD4591-1150-4330-BD83-E096A748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44BF0C-72FF-4A16-A97E-4F929034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93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80FE1-E4FE-474F-B916-A6DC955C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656A78-77B6-4FB2-9112-CC9924EB8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23769F-2E77-4C4B-96B3-21F718CF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210894-FE41-4C9C-988A-E636C73E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C53F3A-8D4B-4F12-A70F-5D06C109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09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67E12-CBFC-4B12-9DC8-10F979D5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E24DB3-E736-4C70-BC56-44D96F91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B5B205-38A2-4FE7-912F-2B97F7B8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6FA0C5-A7A1-4E70-9395-AD874A1C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265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8E9D22-8856-43FC-8B9F-D1DBFAA3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D9FA32-A3A1-4659-A632-676AA20B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182066-714E-4F57-8DAF-1771979E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434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4C5DB1-8FF1-4299-B25C-223D2FFD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5AA603-E13F-490F-8BEA-91B08499D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50240F-ED41-426C-AAA0-F3CCD9AE1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44E364-10AA-426E-97D3-5F09C2A8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855249-B5BA-4417-A29A-845ACF19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763397-C27F-4CE8-A30F-F14C413C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86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0A5730-AFE6-4953-B2F6-70ED54FF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6D183A-3CB8-4F75-AD93-DFEDA12D5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E41FD4-E924-4B4F-A330-7781504DF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8754A3-BB09-422D-B42E-1FF45C85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D16772-304B-4A36-83A2-549B9726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BD3548-39C1-411D-AB95-826EA772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978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5CF967-0CD7-4BE7-9F9B-5689397B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3DF29B-298E-48B3-BA45-695F0939B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12C559-6713-4413-8B1F-F1C8CF9D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A006D4-6E7B-4D50-A7B3-0958256E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B2ED41-F617-4EC5-8E9A-E0C60949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359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B9F7EF7-E290-4867-A7CE-105BFDEB3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E93D78-FB59-4002-A420-B9C80DBFE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D1CEB3-97D5-48C8-9736-4F8D9477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F03DFD-D8BC-4B10-899C-5B67800F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15C0A-C49D-4388-B439-046C15DD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0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9F510-F9D1-42AC-96D1-C82366D5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0985BD-115F-4D33-A9DF-A75B34657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09F266-88F0-4AD1-A0CD-7C677F1C3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E8013F-3E87-42F8-89E2-15AE1674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B008D6-A8F5-4F85-9561-F8AA50DC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1956EF-C2E1-48F0-86F6-3FF05F31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A2CE21-6CD4-4C88-AFE9-127B2521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5A3035-A69C-4A63-87E9-6FA59E7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569533-F29E-4E9E-A982-BB74BF37E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6D54CF-1120-4340-9D3B-E1E520623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15A37C-E34C-4AD5-9572-9661CE73C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D25F4E-A969-41ED-967C-39A28CFAE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5811B51-9007-4B88-937B-5470B005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CBD2C8-4F71-4FCE-9B44-5398BAB0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5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21FC9-73C4-4197-A0A4-66FCE2BF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70750A-A29E-4DDB-A42B-FC46142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618002-5673-4CEC-9F84-02105B34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DF7236-EA14-41D5-A891-F80160D3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98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AE8F2D-49CB-497D-9ACC-FCBF2756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CE3227-A72E-43E9-A2FB-D2BDC689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1DBBDA-13C6-4C9C-9BA5-4E1CC866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7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4502A-9F5C-4830-A6B2-19648FCE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EEB85B-BB39-422E-9897-7E1B3F56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49C2A7-5A7F-435B-919B-09B73C995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5A8F75-C828-42B2-A78D-3E17587D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038598-1F8B-481A-B984-B1F32B2D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AB7717-4080-4539-8E7D-2E7D632E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47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13DA2-F16B-461B-86E1-2AA7233F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D300C6-91FD-4339-B25E-05BC09BDA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EF399B-6929-434A-9378-2CD7F3C29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5D155-8400-4480-8CA6-3CBCE2DE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5444F4-818F-407C-B35D-19090F20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73F958-DC98-4255-B631-7BD9CC72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46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1CD1CC-4E9F-43AB-9796-AFDB4049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3BD2F8-6985-411A-8603-7B3CC0F98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002C6B-DF2B-4A30-AC08-2E02B9F6E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D48614-8F70-40C1-AA65-FB7F6FA17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619B05-C401-44A1-8336-2F383628B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29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A8463A-1880-441A-87D1-E7D8EB24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319C35-9F5E-467E-AFE0-3394696FF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96B259-8039-4B65-A5C7-865D52D70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32AB-934D-44FE-8B83-2AF6B8590DD9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0262FA-50E6-4962-B113-4031C703B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29CC63-C8DC-4A5C-A5FA-FD188B640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32142-9368-47D7-9A38-E0F51B7C0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02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2573666-F33C-45BE-98C8-18B86730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34C0A8-23ED-466B-B8A6-0145D35CC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0D3C19-247E-4A5D-9579-38B9D8492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0CECC-A8C6-4831-A4DD-A795C9B60EC4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487149-2A3F-4AC0-838B-CA181DF0E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41A59D-810C-42E3-BE29-C1487EA0E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B0692-6B99-4C52-91D6-9E5B1B3AB62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314F34F-DF57-4A52-8900-4323F23C7F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12192000" cy="3651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68FE85-B579-4BC7-B1EE-613CED0FFAD7}"/>
              </a:ext>
            </a:extLst>
          </p:cNvPr>
          <p:cNvSpPr/>
          <p:nvPr userDrawn="1"/>
        </p:nvSpPr>
        <p:spPr>
          <a:xfrm>
            <a:off x="0" y="6488668"/>
            <a:ext cx="4031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i="1" dirty="0">
                <a:solidFill>
                  <a:schemeClr val="bg1"/>
                </a:solidFill>
              </a:rPr>
              <a:t>Rénovation des diplômes de la filière bois</a:t>
            </a:r>
          </a:p>
        </p:txBody>
      </p:sp>
    </p:spTree>
    <p:extLst>
      <p:ext uri="{BB962C8B-B14F-4D97-AF65-F5344CB8AC3E}">
        <p14:creationId xmlns:p14="http://schemas.microsoft.com/office/powerpoint/2010/main" val="63582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12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5" Type="http://schemas.openxmlformats.org/officeDocument/2006/relationships/image" Target="../media/image6.jpe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openxmlformats.org/officeDocument/2006/relationships/image" Target="../media/image12.jpeg"/><Relationship Id="rId1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image" Target="../media/image6.jpeg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12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5" Type="http://schemas.openxmlformats.org/officeDocument/2006/relationships/image" Target="../media/image6.jpe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openxmlformats.org/officeDocument/2006/relationships/image" Target="../media/image12.jpeg"/><Relationship Id="rId14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svg"/><Relationship Id="rId3" Type="http://schemas.openxmlformats.org/officeDocument/2006/relationships/image" Target="../media/image34.pn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slide" Target="slide8.xml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7.jpeg"/><Relationship Id="rId1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s://www.google.fr/imgres?imgurl=http://www.ordif.com/sites/ordif/files/styles/large/public/image/adherent/logo_ffbatiment.png?itok%3DixbXOR_7&amp;imgrefurl=http://www.ordif.com/content/federation-francaise-du-batiment&amp;docid=2mQCETRXrpFDsM&amp;tbnid=oFdhMDN9OcbK3M:&amp;vet=10ahUKEwiLltTu8afhAhWH4YUKHdPmA5IQMwg9KAAwAA..i&amp;w=301&amp;h=150&amp;itg=1&amp;bih=761&amp;biw=1707&amp;q=F%C3%A9d%C3%A9ration%20fran%C3%A7aise%20du%20b%C3%A2timent&amp;ved=0ahUKEwiLltTu8afhAhWH4YUKHdPmA5IQMwg9KAAwAA&amp;iact=mrc&amp;uact=8" TargetMode="External"/><Relationship Id="rId18" Type="http://schemas.openxmlformats.org/officeDocument/2006/relationships/slide" Target="slide4.xml"/><Relationship Id="rId3" Type="http://schemas.openxmlformats.org/officeDocument/2006/relationships/image" Target="../media/image8.jpg"/><Relationship Id="rId21" Type="http://schemas.openxmlformats.org/officeDocument/2006/relationships/image" Target="../media/image6.jpeg"/><Relationship Id="rId7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image" Target="../media/image39.jpg"/><Relationship Id="rId16" Type="http://schemas.openxmlformats.org/officeDocument/2006/relationships/image" Target="../media/image44.gif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jpeg"/><Relationship Id="rId11" Type="http://schemas.openxmlformats.org/officeDocument/2006/relationships/hyperlink" Target="https://www.google.fr/imgres?imgurl=https://www.adnconstruction.org/wp-content/uploads/2017/06/capeb-1024x546.jpg&amp;imgrefurl=https://www.adnconstruction.org/union/confederation-de-lartisanat-et-des-petites-entreprises-du-batiment/&amp;docid=9wGrl1xbjP-NMM&amp;tbnid=cOA9s3VdH5EmnM:&amp;vet=10ahUKEwj3poHE8afhAhUBxxoKHZ44B_YQMwg_KAEwAQ..i&amp;w=1024&amp;h=546&amp;bih=761&amp;biw=1707&amp;q=Conf%C3%A9d%C3%A9ration%20de%20l'artisanat%20et%20des%20petites%20entreprises%20du%20b%C3%A2timent&amp;ved=0ahUKEwj3poHE8afhAhUBxxoKHZ44B_YQMwg_KAEwAQ&amp;iact=mrc&amp;uact=8" TargetMode="External"/><Relationship Id="rId5" Type="http://schemas.openxmlformats.org/officeDocument/2006/relationships/image" Target="../media/image10.jpeg"/><Relationship Id="rId15" Type="http://schemas.openxmlformats.org/officeDocument/2006/relationships/image" Target="../media/image43.png"/><Relationship Id="rId10" Type="http://schemas.openxmlformats.org/officeDocument/2006/relationships/image" Target="../media/image14.jpeg"/><Relationship Id="rId19" Type="http://schemas.openxmlformats.org/officeDocument/2006/relationships/image" Target="../media/image46.png"/><Relationship Id="rId4" Type="http://schemas.openxmlformats.org/officeDocument/2006/relationships/image" Target="../media/image9.jpeg"/><Relationship Id="rId9" Type="http://schemas.openxmlformats.org/officeDocument/2006/relationships/image" Target="../media/image40.jpe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slide" Target="slide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3" Type="http://schemas.openxmlformats.org/officeDocument/2006/relationships/diagramLayout" Target="../diagrams/layout1.xml"/><Relationship Id="rId18" Type="http://schemas.openxmlformats.org/officeDocument/2006/relationships/diagramLayout" Target="../diagrams/layout2.xml"/><Relationship Id="rId3" Type="http://schemas.openxmlformats.org/officeDocument/2006/relationships/image" Target="../media/image15.jpeg"/><Relationship Id="rId21" Type="http://schemas.microsoft.com/office/2007/relationships/diagramDrawing" Target="../diagrams/drawing2.xml"/><Relationship Id="rId7" Type="http://schemas.openxmlformats.org/officeDocument/2006/relationships/image" Target="../media/image17.jpeg"/><Relationship Id="rId12" Type="http://schemas.openxmlformats.org/officeDocument/2006/relationships/diagramData" Target="../diagrams/data1.xml"/><Relationship Id="rId17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1.xml"/><Relationship Id="rId20" Type="http://schemas.openxmlformats.org/officeDocument/2006/relationships/diagramColors" Target="../diagrams/colors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8.jpeg"/><Relationship Id="rId19" Type="http://schemas.openxmlformats.org/officeDocument/2006/relationships/diagramQuickStyle" Target="../diagrams/quickStyle2.xml"/><Relationship Id="rId4" Type="http://schemas.openxmlformats.org/officeDocument/2006/relationships/image" Target="../media/image8.jpg"/><Relationship Id="rId9" Type="http://schemas.openxmlformats.org/officeDocument/2006/relationships/image" Target="../media/image12.jpeg"/><Relationship Id="rId14" Type="http://schemas.openxmlformats.org/officeDocument/2006/relationships/diagramQuickStyle" Target="../diagrams/quickStyle1.xml"/><Relationship Id="rId2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3" Type="http://schemas.openxmlformats.org/officeDocument/2006/relationships/diagramLayout" Target="../diagrams/layout3.xml"/><Relationship Id="rId3" Type="http://schemas.openxmlformats.org/officeDocument/2006/relationships/image" Target="../media/image19.jpeg"/><Relationship Id="rId7" Type="http://schemas.openxmlformats.org/officeDocument/2006/relationships/image" Target="../media/image11.jpeg"/><Relationship Id="rId12" Type="http://schemas.openxmlformats.org/officeDocument/2006/relationships/diagramData" Target="../diagrams/data3.xml"/><Relationship Id="rId1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5" Type="http://schemas.openxmlformats.org/officeDocument/2006/relationships/diagramColors" Target="../diagrams/colors3.xml"/><Relationship Id="rId10" Type="http://schemas.openxmlformats.org/officeDocument/2006/relationships/image" Target="../media/image21.jpeg"/><Relationship Id="rId4" Type="http://schemas.openxmlformats.org/officeDocument/2006/relationships/image" Target="../media/image8.jpg"/><Relationship Id="rId9" Type="http://schemas.openxmlformats.org/officeDocument/2006/relationships/image" Target="../media/image12.jpeg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8.jpeg"/><Relationship Id="rId4" Type="http://schemas.openxmlformats.org/officeDocument/2006/relationships/image" Target="../media/image8.jp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30.jpeg"/><Relationship Id="rId18" Type="http://schemas.openxmlformats.org/officeDocument/2006/relationships/image" Target="../media/image6.jpeg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image" Target="../media/image29.jpeg"/><Relationship Id="rId17" Type="http://schemas.openxmlformats.org/officeDocument/2006/relationships/image" Target="../media/image32.jpeg"/><Relationship Id="rId2" Type="http://schemas.openxmlformats.org/officeDocument/2006/relationships/slide" Target="slide9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9.xml"/><Relationship Id="rId6" Type="http://schemas.openxmlformats.org/officeDocument/2006/relationships/slide" Target="slide10.xml"/><Relationship Id="rId11" Type="http://schemas.openxmlformats.org/officeDocument/2006/relationships/image" Target="../media/image9.jpeg"/><Relationship Id="rId5" Type="http://schemas.openxmlformats.org/officeDocument/2006/relationships/slide" Target="slide22.xml"/><Relationship Id="rId15" Type="http://schemas.openxmlformats.org/officeDocument/2006/relationships/image" Target="../media/image12.jpeg"/><Relationship Id="rId10" Type="http://schemas.openxmlformats.org/officeDocument/2006/relationships/image" Target="../media/image28.png"/><Relationship Id="rId4" Type="http://schemas.openxmlformats.org/officeDocument/2006/relationships/slide" Target="slide20.xml"/><Relationship Id="rId9" Type="http://schemas.openxmlformats.org/officeDocument/2006/relationships/image" Target="../media/image27.jpeg"/><Relationship Id="rId14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imgres?imgurl=http://www.mythiqs.fr/agencement-boutique-maison-des-vins-assemblages.png?v%3D3r325c6gior73o2&amp;imgrefurl=http://www.mythiqs.fr/agencement.html&amp;docid=3oVfOlII4sQwcM&amp;tbnid=bB6OoFXVt3ABGM:&amp;vet=1&amp;w=325&amp;h=325&amp;bih=761&amp;biw=1707&amp;ved=0ahUKEwi0ztii-KfhAhVl5eAKHcXrCmUQMwhGKAcwBw&amp;iact=c&amp;ictx=1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12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5" Type="http://schemas.openxmlformats.org/officeDocument/2006/relationships/image" Target="../media/image6.jpe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openxmlformats.org/officeDocument/2006/relationships/image" Target="../media/image12.jpeg"/><Relationship Id="rId1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1000"/>
                <a:lumOff val="99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713E9-ECFA-4394-B1BD-01D752DAB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2266"/>
            <a:ext cx="9144000" cy="2387600"/>
          </a:xfrm>
        </p:spPr>
        <p:txBody>
          <a:bodyPr/>
          <a:lstStyle/>
          <a:p>
            <a:r>
              <a:rPr lang="fr-FR" dirty="0"/>
              <a:t>Rénovation des diplômes de la menuiserie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C48D3F-2147-4BAF-A5ED-E821807E1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2298" cy="1659239"/>
          </a:xfrm>
          <a:prstGeom prst="rect">
            <a:avLst/>
          </a:prstGeom>
          <a:effectLst>
            <a:outerShdw blurRad="330200" dist="50800" dir="5400000" algn="ctr" rotWithShape="0">
              <a:schemeClr val="bg1">
                <a:lumMod val="85000"/>
                <a:alpha val="18000"/>
              </a:scheme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7159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882B7AF-BEEA-41F7-8589-A18CD5456F25}"/>
              </a:ext>
            </a:extLst>
          </p:cNvPr>
          <p:cNvCxnSpPr/>
          <p:nvPr/>
        </p:nvCxnSpPr>
        <p:spPr>
          <a:xfrm>
            <a:off x="1854759" y="1740480"/>
            <a:ext cx="889402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Rectangle 1">
            <a:extLst>
              <a:ext uri="{FF2B5EF4-FFF2-40B4-BE49-F238E27FC236}">
                <a16:creationId xmlns:a16="http://schemas.microsoft.com/office/drawing/2014/main" id="{648020C3-7431-4B66-BD6A-6A5CE3FB8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000" y="576000"/>
            <a:ext cx="67524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kumimoji="0" lang="fr-FR" altLang="fr-FR" sz="20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ctivités du métier et tâches associées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/>
              <a:t>Fonction → Réalisation : mise en œuvre sur chantier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BD7F2273-6527-4808-A6AF-A9E6FE6FA20A}"/>
              </a:ext>
            </a:extLst>
          </p:cNvPr>
          <p:cNvSpPr/>
          <p:nvPr/>
        </p:nvSpPr>
        <p:spPr>
          <a:xfrm>
            <a:off x="695397" y="1478550"/>
            <a:ext cx="1944000" cy="504253"/>
          </a:xfrm>
          <a:custGeom>
            <a:avLst/>
            <a:gdLst>
              <a:gd name="connsiteX0" fmla="*/ 0 w 2008090"/>
              <a:gd name="connsiteY0" fmla="*/ 50425 h 504253"/>
              <a:gd name="connsiteX1" fmla="*/ 50425 w 2008090"/>
              <a:gd name="connsiteY1" fmla="*/ 0 h 504253"/>
              <a:gd name="connsiteX2" fmla="*/ 1957665 w 2008090"/>
              <a:gd name="connsiteY2" fmla="*/ 0 h 504253"/>
              <a:gd name="connsiteX3" fmla="*/ 2008090 w 2008090"/>
              <a:gd name="connsiteY3" fmla="*/ 50425 h 504253"/>
              <a:gd name="connsiteX4" fmla="*/ 2008090 w 2008090"/>
              <a:gd name="connsiteY4" fmla="*/ 453828 h 504253"/>
              <a:gd name="connsiteX5" fmla="*/ 1957665 w 2008090"/>
              <a:gd name="connsiteY5" fmla="*/ 504253 h 504253"/>
              <a:gd name="connsiteX6" fmla="*/ 50425 w 2008090"/>
              <a:gd name="connsiteY6" fmla="*/ 504253 h 504253"/>
              <a:gd name="connsiteX7" fmla="*/ 0 w 2008090"/>
              <a:gd name="connsiteY7" fmla="*/ 453828 h 504253"/>
              <a:gd name="connsiteX8" fmla="*/ 0 w 2008090"/>
              <a:gd name="connsiteY8" fmla="*/ 50425 h 50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8090" h="504253">
                <a:moveTo>
                  <a:pt x="0" y="50425"/>
                </a:moveTo>
                <a:cubicBezTo>
                  <a:pt x="0" y="22576"/>
                  <a:pt x="22576" y="0"/>
                  <a:pt x="50425" y="0"/>
                </a:cubicBezTo>
                <a:lnTo>
                  <a:pt x="1957665" y="0"/>
                </a:lnTo>
                <a:cubicBezTo>
                  <a:pt x="1985514" y="0"/>
                  <a:pt x="2008090" y="22576"/>
                  <a:pt x="2008090" y="50425"/>
                </a:cubicBezTo>
                <a:lnTo>
                  <a:pt x="2008090" y="453828"/>
                </a:lnTo>
                <a:cubicBezTo>
                  <a:pt x="2008090" y="481677"/>
                  <a:pt x="1985514" y="504253"/>
                  <a:pt x="1957665" y="504253"/>
                </a:cubicBezTo>
                <a:lnTo>
                  <a:pt x="50425" y="504253"/>
                </a:lnTo>
                <a:cubicBezTo>
                  <a:pt x="22576" y="504253"/>
                  <a:pt x="0" y="481677"/>
                  <a:pt x="0" y="453828"/>
                </a:cubicBezTo>
                <a:lnTo>
                  <a:pt x="0" y="5042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49" tIns="35089" rIns="45249" bIns="3508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/>
              <a:t>A1 - Préparation</a:t>
            </a: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EADF6EAE-EC39-4FD5-8847-E198A8EB627C}"/>
              </a:ext>
            </a:extLst>
          </p:cNvPr>
          <p:cNvSpPr/>
          <p:nvPr/>
        </p:nvSpPr>
        <p:spPr>
          <a:xfrm>
            <a:off x="2982748" y="1478550"/>
            <a:ext cx="1944000" cy="504253"/>
          </a:xfrm>
          <a:custGeom>
            <a:avLst/>
            <a:gdLst>
              <a:gd name="connsiteX0" fmla="*/ 0 w 1973377"/>
              <a:gd name="connsiteY0" fmla="*/ 50425 h 504253"/>
              <a:gd name="connsiteX1" fmla="*/ 50425 w 1973377"/>
              <a:gd name="connsiteY1" fmla="*/ 0 h 504253"/>
              <a:gd name="connsiteX2" fmla="*/ 1922952 w 1973377"/>
              <a:gd name="connsiteY2" fmla="*/ 0 h 504253"/>
              <a:gd name="connsiteX3" fmla="*/ 1973377 w 1973377"/>
              <a:gd name="connsiteY3" fmla="*/ 50425 h 504253"/>
              <a:gd name="connsiteX4" fmla="*/ 1973377 w 1973377"/>
              <a:gd name="connsiteY4" fmla="*/ 453828 h 504253"/>
              <a:gd name="connsiteX5" fmla="*/ 1922952 w 1973377"/>
              <a:gd name="connsiteY5" fmla="*/ 504253 h 504253"/>
              <a:gd name="connsiteX6" fmla="*/ 50425 w 1973377"/>
              <a:gd name="connsiteY6" fmla="*/ 504253 h 504253"/>
              <a:gd name="connsiteX7" fmla="*/ 0 w 1973377"/>
              <a:gd name="connsiteY7" fmla="*/ 453828 h 504253"/>
              <a:gd name="connsiteX8" fmla="*/ 0 w 1973377"/>
              <a:gd name="connsiteY8" fmla="*/ 50425 h 50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377" h="504253">
                <a:moveTo>
                  <a:pt x="0" y="50425"/>
                </a:moveTo>
                <a:cubicBezTo>
                  <a:pt x="0" y="22576"/>
                  <a:pt x="22576" y="0"/>
                  <a:pt x="50425" y="0"/>
                </a:cubicBezTo>
                <a:lnTo>
                  <a:pt x="1922952" y="0"/>
                </a:lnTo>
                <a:cubicBezTo>
                  <a:pt x="1950801" y="0"/>
                  <a:pt x="1973377" y="22576"/>
                  <a:pt x="1973377" y="50425"/>
                </a:cubicBezTo>
                <a:lnTo>
                  <a:pt x="1973377" y="453828"/>
                </a:lnTo>
                <a:cubicBezTo>
                  <a:pt x="1973377" y="481677"/>
                  <a:pt x="1950801" y="504253"/>
                  <a:pt x="1922952" y="504253"/>
                </a:cubicBezTo>
                <a:lnTo>
                  <a:pt x="50425" y="504253"/>
                </a:lnTo>
                <a:cubicBezTo>
                  <a:pt x="22576" y="504253"/>
                  <a:pt x="0" y="481677"/>
                  <a:pt x="0" y="453828"/>
                </a:cubicBezTo>
                <a:lnTo>
                  <a:pt x="0" y="5042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49" tIns="35089" rIns="45249" bIns="3508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/>
              <a:t>A2 - Logistique</a:t>
            </a: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62DC61BE-D7D9-4F0A-AEDB-0F432286DD02}"/>
              </a:ext>
            </a:extLst>
          </p:cNvPr>
          <p:cNvSpPr/>
          <p:nvPr/>
        </p:nvSpPr>
        <p:spPr>
          <a:xfrm>
            <a:off x="5311502" y="1488353"/>
            <a:ext cx="1944927" cy="504253"/>
          </a:xfrm>
          <a:custGeom>
            <a:avLst/>
            <a:gdLst>
              <a:gd name="connsiteX0" fmla="*/ 0 w 1944927"/>
              <a:gd name="connsiteY0" fmla="*/ 50425 h 504253"/>
              <a:gd name="connsiteX1" fmla="*/ 50425 w 1944927"/>
              <a:gd name="connsiteY1" fmla="*/ 0 h 504253"/>
              <a:gd name="connsiteX2" fmla="*/ 1894502 w 1944927"/>
              <a:gd name="connsiteY2" fmla="*/ 0 h 504253"/>
              <a:gd name="connsiteX3" fmla="*/ 1944927 w 1944927"/>
              <a:gd name="connsiteY3" fmla="*/ 50425 h 504253"/>
              <a:gd name="connsiteX4" fmla="*/ 1944927 w 1944927"/>
              <a:gd name="connsiteY4" fmla="*/ 453828 h 504253"/>
              <a:gd name="connsiteX5" fmla="*/ 1894502 w 1944927"/>
              <a:gd name="connsiteY5" fmla="*/ 504253 h 504253"/>
              <a:gd name="connsiteX6" fmla="*/ 50425 w 1944927"/>
              <a:gd name="connsiteY6" fmla="*/ 504253 h 504253"/>
              <a:gd name="connsiteX7" fmla="*/ 0 w 1944927"/>
              <a:gd name="connsiteY7" fmla="*/ 453828 h 504253"/>
              <a:gd name="connsiteX8" fmla="*/ 0 w 1944927"/>
              <a:gd name="connsiteY8" fmla="*/ 50425 h 50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4927" h="504253">
                <a:moveTo>
                  <a:pt x="0" y="50425"/>
                </a:moveTo>
                <a:cubicBezTo>
                  <a:pt x="0" y="22576"/>
                  <a:pt x="22576" y="0"/>
                  <a:pt x="50425" y="0"/>
                </a:cubicBezTo>
                <a:lnTo>
                  <a:pt x="1894502" y="0"/>
                </a:lnTo>
                <a:cubicBezTo>
                  <a:pt x="1922351" y="0"/>
                  <a:pt x="1944927" y="22576"/>
                  <a:pt x="1944927" y="50425"/>
                </a:cubicBezTo>
                <a:lnTo>
                  <a:pt x="1944927" y="453828"/>
                </a:lnTo>
                <a:cubicBezTo>
                  <a:pt x="1944927" y="481677"/>
                  <a:pt x="1922351" y="504253"/>
                  <a:pt x="1894502" y="504253"/>
                </a:cubicBezTo>
                <a:lnTo>
                  <a:pt x="50425" y="504253"/>
                </a:lnTo>
                <a:cubicBezTo>
                  <a:pt x="22576" y="504253"/>
                  <a:pt x="0" y="481677"/>
                  <a:pt x="0" y="453828"/>
                </a:cubicBezTo>
                <a:lnTo>
                  <a:pt x="0" y="5042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49" tIns="35089" rIns="45249" bIns="3508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/>
              <a:t>A3 - Mise en œuvre</a:t>
            </a:r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D49E1A89-1731-4569-8A4B-CC940F9C9B9F}"/>
              </a:ext>
            </a:extLst>
          </p:cNvPr>
          <p:cNvSpPr/>
          <p:nvPr/>
        </p:nvSpPr>
        <p:spPr>
          <a:xfrm>
            <a:off x="10038245" y="1478550"/>
            <a:ext cx="1944000" cy="504253"/>
          </a:xfrm>
          <a:custGeom>
            <a:avLst/>
            <a:gdLst>
              <a:gd name="connsiteX0" fmla="*/ 0 w 1904980"/>
              <a:gd name="connsiteY0" fmla="*/ 50425 h 504253"/>
              <a:gd name="connsiteX1" fmla="*/ 50425 w 1904980"/>
              <a:gd name="connsiteY1" fmla="*/ 0 h 504253"/>
              <a:gd name="connsiteX2" fmla="*/ 1854555 w 1904980"/>
              <a:gd name="connsiteY2" fmla="*/ 0 h 504253"/>
              <a:gd name="connsiteX3" fmla="*/ 1904980 w 1904980"/>
              <a:gd name="connsiteY3" fmla="*/ 50425 h 504253"/>
              <a:gd name="connsiteX4" fmla="*/ 1904980 w 1904980"/>
              <a:gd name="connsiteY4" fmla="*/ 453828 h 504253"/>
              <a:gd name="connsiteX5" fmla="*/ 1854555 w 1904980"/>
              <a:gd name="connsiteY5" fmla="*/ 504253 h 504253"/>
              <a:gd name="connsiteX6" fmla="*/ 50425 w 1904980"/>
              <a:gd name="connsiteY6" fmla="*/ 504253 h 504253"/>
              <a:gd name="connsiteX7" fmla="*/ 0 w 1904980"/>
              <a:gd name="connsiteY7" fmla="*/ 453828 h 504253"/>
              <a:gd name="connsiteX8" fmla="*/ 0 w 1904980"/>
              <a:gd name="connsiteY8" fmla="*/ 50425 h 50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4980" h="504253">
                <a:moveTo>
                  <a:pt x="0" y="50425"/>
                </a:moveTo>
                <a:cubicBezTo>
                  <a:pt x="0" y="22576"/>
                  <a:pt x="22576" y="0"/>
                  <a:pt x="50425" y="0"/>
                </a:cubicBezTo>
                <a:lnTo>
                  <a:pt x="1854555" y="0"/>
                </a:lnTo>
                <a:cubicBezTo>
                  <a:pt x="1882404" y="0"/>
                  <a:pt x="1904980" y="22576"/>
                  <a:pt x="1904980" y="50425"/>
                </a:cubicBezTo>
                <a:lnTo>
                  <a:pt x="1904980" y="453828"/>
                </a:lnTo>
                <a:cubicBezTo>
                  <a:pt x="1904980" y="481677"/>
                  <a:pt x="1882404" y="504253"/>
                  <a:pt x="1854555" y="504253"/>
                </a:cubicBezTo>
                <a:lnTo>
                  <a:pt x="50425" y="504253"/>
                </a:lnTo>
                <a:cubicBezTo>
                  <a:pt x="22576" y="504253"/>
                  <a:pt x="0" y="481677"/>
                  <a:pt x="0" y="453828"/>
                </a:cubicBezTo>
                <a:lnTo>
                  <a:pt x="0" y="5042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49" tIns="35089" rIns="45249" bIns="3508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/>
              <a:t>A5 - Communication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6492F71-3FC0-490D-A520-004B249060A1}"/>
              </a:ext>
            </a:extLst>
          </p:cNvPr>
          <p:cNvSpPr/>
          <p:nvPr/>
        </p:nvSpPr>
        <p:spPr>
          <a:xfrm>
            <a:off x="671135" y="96963"/>
            <a:ext cx="4203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Référentiel d’Activités Professionnelles (RAP)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353BC81-A373-4440-BFF1-693D45ED30D8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1B81E36A-B415-4735-8371-0AD8328C4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49EAA117-BDA1-40E8-AC58-E953E287C42E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73" name="Image 72">
                <a:extLst>
                  <a:ext uri="{FF2B5EF4-FFF2-40B4-BE49-F238E27FC236}">
                    <a16:creationId xmlns:a16="http://schemas.microsoft.com/office/drawing/2014/main" id="{9E2EAD76-3178-4F7C-BA1A-5026B4DC8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74" name="Picture 38" descr="SAGA">
                <a:extLst>
                  <a:ext uri="{FF2B5EF4-FFF2-40B4-BE49-F238E27FC236}">
                    <a16:creationId xmlns:a16="http://schemas.microsoft.com/office/drawing/2014/main" id="{460903AF-B68A-42E8-ABD1-E478937255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13" descr="2-190-6">
                <a:extLst>
                  <a:ext uri="{FF2B5EF4-FFF2-40B4-BE49-F238E27FC236}">
                    <a16:creationId xmlns:a16="http://schemas.microsoft.com/office/drawing/2014/main" id="{35B5347A-42AB-410C-9D5A-2E2CDE4187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34C9640E-ECE4-4FA0-BBD4-55B5C23F26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7" descr="Image associée">
                <a:hlinkClick r:id="rId8"/>
                <a:extLst>
                  <a:ext uri="{FF2B5EF4-FFF2-40B4-BE49-F238E27FC236}">
                    <a16:creationId xmlns:a16="http://schemas.microsoft.com/office/drawing/2014/main" id="{723CAC5E-E225-4029-BAB9-07D861FF9B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8" descr="P1000035">
                <a:extLst>
                  <a:ext uri="{FF2B5EF4-FFF2-40B4-BE49-F238E27FC236}">
                    <a16:creationId xmlns:a16="http://schemas.microsoft.com/office/drawing/2014/main" id="{24790926-E6B1-4C2E-A8BA-2DDA31002D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BFA8504B-15E8-4445-B68E-6328016581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2322D444-09A8-477F-BBEB-FE05FFE49370}"/>
              </a:ext>
            </a:extLst>
          </p:cNvPr>
          <p:cNvGrpSpPr/>
          <p:nvPr/>
        </p:nvGrpSpPr>
        <p:grpSpPr>
          <a:xfrm>
            <a:off x="695397" y="1968803"/>
            <a:ext cx="1944000" cy="1316862"/>
            <a:chOff x="695397" y="1968803"/>
            <a:chExt cx="1944000" cy="1316862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D16A5709-3F43-458E-B256-4EC63CF6A353}"/>
                </a:ext>
              </a:extLst>
            </p:cNvPr>
            <p:cNvCxnSpPr>
              <a:cxnSpLocks/>
            </p:cNvCxnSpPr>
            <p:nvPr/>
          </p:nvCxnSpPr>
          <p:spPr>
            <a:xfrm>
              <a:off x="1674389" y="1968803"/>
              <a:ext cx="0" cy="792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087D20F9-46EF-439D-926F-BFA684F0CD7D}"/>
                </a:ext>
              </a:extLst>
            </p:cNvPr>
            <p:cNvSpPr/>
            <p:nvPr/>
          </p:nvSpPr>
          <p:spPr>
            <a:xfrm>
              <a:off x="695397" y="2104394"/>
              <a:ext cx="1944000" cy="540000"/>
            </a:xfrm>
            <a:custGeom>
              <a:avLst/>
              <a:gdLst>
                <a:gd name="connsiteX0" fmla="*/ 0 w 2086949"/>
                <a:gd name="connsiteY0" fmla="*/ 60937 h 609365"/>
                <a:gd name="connsiteX1" fmla="*/ 60937 w 2086949"/>
                <a:gd name="connsiteY1" fmla="*/ 0 h 609365"/>
                <a:gd name="connsiteX2" fmla="*/ 2026013 w 2086949"/>
                <a:gd name="connsiteY2" fmla="*/ 0 h 609365"/>
                <a:gd name="connsiteX3" fmla="*/ 2086950 w 2086949"/>
                <a:gd name="connsiteY3" fmla="*/ 60937 h 609365"/>
                <a:gd name="connsiteX4" fmla="*/ 2086949 w 2086949"/>
                <a:gd name="connsiteY4" fmla="*/ 548429 h 609365"/>
                <a:gd name="connsiteX5" fmla="*/ 2026012 w 2086949"/>
                <a:gd name="connsiteY5" fmla="*/ 609366 h 609365"/>
                <a:gd name="connsiteX6" fmla="*/ 60937 w 2086949"/>
                <a:gd name="connsiteY6" fmla="*/ 609365 h 609365"/>
                <a:gd name="connsiteX7" fmla="*/ 0 w 2086949"/>
                <a:gd name="connsiteY7" fmla="*/ 548428 h 609365"/>
                <a:gd name="connsiteX8" fmla="*/ 0 w 2086949"/>
                <a:gd name="connsiteY8" fmla="*/ 60937 h 60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6949" h="609365">
                  <a:moveTo>
                    <a:pt x="0" y="60937"/>
                  </a:moveTo>
                  <a:cubicBezTo>
                    <a:pt x="0" y="27282"/>
                    <a:pt x="27282" y="0"/>
                    <a:pt x="60937" y="0"/>
                  </a:cubicBezTo>
                  <a:lnTo>
                    <a:pt x="2026013" y="0"/>
                  </a:lnTo>
                  <a:cubicBezTo>
                    <a:pt x="2059668" y="0"/>
                    <a:pt x="2086950" y="27282"/>
                    <a:pt x="2086950" y="60937"/>
                  </a:cubicBezTo>
                  <a:cubicBezTo>
                    <a:pt x="2086950" y="223434"/>
                    <a:pt x="2086949" y="385932"/>
                    <a:pt x="2086949" y="548429"/>
                  </a:cubicBezTo>
                  <a:cubicBezTo>
                    <a:pt x="2086949" y="582084"/>
                    <a:pt x="2059667" y="609366"/>
                    <a:pt x="2026012" y="609366"/>
                  </a:cubicBezTo>
                  <a:lnTo>
                    <a:pt x="60937" y="609365"/>
                  </a:lnTo>
                  <a:cubicBezTo>
                    <a:pt x="27282" y="609365"/>
                    <a:pt x="0" y="582083"/>
                    <a:pt x="0" y="548428"/>
                  </a:cubicBezTo>
                  <a:lnTo>
                    <a:pt x="0" y="6093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518" tIns="35628" rIns="44518" bIns="35628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>
                  <a:latin typeface="+mn-lt"/>
                </a:rPr>
                <a:t>A1.1 - </a:t>
              </a:r>
              <a:r>
                <a:rPr lang="fr-FR" sz="1400" b="1" dirty="0"/>
                <a:t>Étude de l’ouvrage à installer </a:t>
              </a:r>
              <a:endParaRPr lang="fr-FR" sz="1400" b="1" kern="1200" dirty="0">
                <a:latin typeface="+mn-lt"/>
              </a:endParaRP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66532228-6F16-49D0-8680-175C1D87FFF1}"/>
                </a:ext>
              </a:extLst>
            </p:cNvPr>
            <p:cNvSpPr txBox="1"/>
            <p:nvPr/>
          </p:nvSpPr>
          <p:spPr>
            <a:xfrm>
              <a:off x="978078" y="2762445"/>
              <a:ext cx="1368000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Autonomie et sous contrôle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B4089074-AA11-4F20-817F-7889D4943ED5}"/>
              </a:ext>
            </a:extLst>
          </p:cNvPr>
          <p:cNvGrpSpPr/>
          <p:nvPr/>
        </p:nvGrpSpPr>
        <p:grpSpPr>
          <a:xfrm>
            <a:off x="5311502" y="1875125"/>
            <a:ext cx="1969990" cy="4576283"/>
            <a:chOff x="5311502" y="1875125"/>
            <a:chExt cx="1969990" cy="4576283"/>
          </a:xfrm>
        </p:grpSpPr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E18B8E28-0735-4E2E-802F-88570770B3E2}"/>
                </a:ext>
              </a:extLst>
            </p:cNvPr>
            <p:cNvCxnSpPr/>
            <p:nvPr/>
          </p:nvCxnSpPr>
          <p:spPr>
            <a:xfrm>
              <a:off x="6295072" y="1875125"/>
              <a:ext cx="0" cy="4284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D62F233-5159-46B1-9199-400A59C93F70}"/>
                </a:ext>
              </a:extLst>
            </p:cNvPr>
            <p:cNvSpPr txBox="1"/>
            <p:nvPr/>
          </p:nvSpPr>
          <p:spPr>
            <a:xfrm>
              <a:off x="5567466" y="6127408"/>
              <a:ext cx="1368000" cy="324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Autonomie</a:t>
              </a: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ABA5F458-11BF-4A89-83E9-A23A88F47C93}"/>
                </a:ext>
              </a:extLst>
            </p:cNvPr>
            <p:cNvSpPr/>
            <p:nvPr/>
          </p:nvSpPr>
          <p:spPr>
            <a:xfrm>
              <a:off x="5337492" y="2120968"/>
              <a:ext cx="1944000" cy="540000"/>
            </a:xfrm>
            <a:custGeom>
              <a:avLst/>
              <a:gdLst>
                <a:gd name="connsiteX0" fmla="*/ 0 w 1877285"/>
                <a:gd name="connsiteY0" fmla="*/ 66257 h 662569"/>
                <a:gd name="connsiteX1" fmla="*/ 66257 w 1877285"/>
                <a:gd name="connsiteY1" fmla="*/ 0 h 662569"/>
                <a:gd name="connsiteX2" fmla="*/ 1811028 w 1877285"/>
                <a:gd name="connsiteY2" fmla="*/ 0 h 662569"/>
                <a:gd name="connsiteX3" fmla="*/ 1877285 w 1877285"/>
                <a:gd name="connsiteY3" fmla="*/ 66257 h 662569"/>
                <a:gd name="connsiteX4" fmla="*/ 1877285 w 1877285"/>
                <a:gd name="connsiteY4" fmla="*/ 596312 h 662569"/>
                <a:gd name="connsiteX5" fmla="*/ 1811028 w 1877285"/>
                <a:gd name="connsiteY5" fmla="*/ 662569 h 662569"/>
                <a:gd name="connsiteX6" fmla="*/ 66257 w 1877285"/>
                <a:gd name="connsiteY6" fmla="*/ 662569 h 662569"/>
                <a:gd name="connsiteX7" fmla="*/ 0 w 1877285"/>
                <a:gd name="connsiteY7" fmla="*/ 596312 h 662569"/>
                <a:gd name="connsiteX8" fmla="*/ 0 w 1877285"/>
                <a:gd name="connsiteY8" fmla="*/ 66257 h 6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285" h="662569">
                  <a:moveTo>
                    <a:pt x="0" y="66257"/>
                  </a:moveTo>
                  <a:cubicBezTo>
                    <a:pt x="0" y="29664"/>
                    <a:pt x="29664" y="0"/>
                    <a:pt x="66257" y="0"/>
                  </a:cubicBezTo>
                  <a:lnTo>
                    <a:pt x="1811028" y="0"/>
                  </a:lnTo>
                  <a:cubicBezTo>
                    <a:pt x="1847621" y="0"/>
                    <a:pt x="1877285" y="29664"/>
                    <a:pt x="1877285" y="66257"/>
                  </a:cubicBezTo>
                  <a:lnTo>
                    <a:pt x="1877285" y="596312"/>
                  </a:lnTo>
                  <a:cubicBezTo>
                    <a:pt x="1877285" y="632905"/>
                    <a:pt x="1847621" y="662569"/>
                    <a:pt x="1811028" y="662569"/>
                  </a:cubicBezTo>
                  <a:lnTo>
                    <a:pt x="66257" y="662569"/>
                  </a:lnTo>
                  <a:cubicBezTo>
                    <a:pt x="29664" y="662569"/>
                    <a:pt x="0" y="632905"/>
                    <a:pt x="0" y="596312"/>
                  </a:cubicBezTo>
                  <a:lnTo>
                    <a:pt x="0" y="6625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076" tIns="37186" rIns="46076" bIns="37186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/>
                <a:t>A3.1 - Installation et mise en sécurité du chantier</a:t>
              </a:r>
              <a:endParaRPr lang="fr-FR" sz="1400" b="1" kern="1200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9FCDF312-0447-4A0D-8579-ADC71F8B2BF7}"/>
                </a:ext>
              </a:extLst>
            </p:cNvPr>
            <p:cNvSpPr/>
            <p:nvPr/>
          </p:nvSpPr>
          <p:spPr>
            <a:xfrm>
              <a:off x="5323240" y="2798757"/>
              <a:ext cx="1944000" cy="540000"/>
            </a:xfrm>
            <a:custGeom>
              <a:avLst/>
              <a:gdLst>
                <a:gd name="connsiteX0" fmla="*/ 0 w 1877285"/>
                <a:gd name="connsiteY0" fmla="*/ 42054 h 420537"/>
                <a:gd name="connsiteX1" fmla="*/ 42054 w 1877285"/>
                <a:gd name="connsiteY1" fmla="*/ 0 h 420537"/>
                <a:gd name="connsiteX2" fmla="*/ 1835231 w 1877285"/>
                <a:gd name="connsiteY2" fmla="*/ 0 h 420537"/>
                <a:gd name="connsiteX3" fmla="*/ 1877285 w 1877285"/>
                <a:gd name="connsiteY3" fmla="*/ 42054 h 420537"/>
                <a:gd name="connsiteX4" fmla="*/ 1877285 w 1877285"/>
                <a:gd name="connsiteY4" fmla="*/ 378483 h 420537"/>
                <a:gd name="connsiteX5" fmla="*/ 1835231 w 1877285"/>
                <a:gd name="connsiteY5" fmla="*/ 420537 h 420537"/>
                <a:gd name="connsiteX6" fmla="*/ 42054 w 1877285"/>
                <a:gd name="connsiteY6" fmla="*/ 420537 h 420537"/>
                <a:gd name="connsiteX7" fmla="*/ 0 w 1877285"/>
                <a:gd name="connsiteY7" fmla="*/ 378483 h 420537"/>
                <a:gd name="connsiteX8" fmla="*/ 0 w 1877285"/>
                <a:gd name="connsiteY8" fmla="*/ 42054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285" h="420537">
                  <a:moveTo>
                    <a:pt x="0" y="42054"/>
                  </a:moveTo>
                  <a:cubicBezTo>
                    <a:pt x="0" y="18828"/>
                    <a:pt x="18828" y="0"/>
                    <a:pt x="42054" y="0"/>
                  </a:cubicBezTo>
                  <a:lnTo>
                    <a:pt x="1835231" y="0"/>
                  </a:lnTo>
                  <a:cubicBezTo>
                    <a:pt x="1858457" y="0"/>
                    <a:pt x="1877285" y="18828"/>
                    <a:pt x="1877285" y="42054"/>
                  </a:cubicBezTo>
                  <a:lnTo>
                    <a:pt x="1877285" y="378483"/>
                  </a:lnTo>
                  <a:cubicBezTo>
                    <a:pt x="1877285" y="401709"/>
                    <a:pt x="1858457" y="420537"/>
                    <a:pt x="1835231" y="420537"/>
                  </a:cubicBezTo>
                  <a:lnTo>
                    <a:pt x="42054" y="420537"/>
                  </a:lnTo>
                  <a:cubicBezTo>
                    <a:pt x="18828" y="420537"/>
                    <a:pt x="0" y="401709"/>
                    <a:pt x="0" y="378483"/>
                  </a:cubicBezTo>
                  <a:lnTo>
                    <a:pt x="0" y="4205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987" tIns="30097" rIns="38987" bIns="30097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>
                  <a:ea typeface="Times New Roman" panose="02020603050405020304" pitchFamily="18" charset="0"/>
                </a:rPr>
                <a:t>A3.2 - Préparation du chantier</a:t>
              </a:r>
              <a:endParaRPr lang="fr-FR" sz="1400" b="1" kern="1200" dirty="0">
                <a:latin typeface="+mn-lt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753FCD7B-70A4-410F-AB80-F31AFE44F7CF}"/>
                </a:ext>
              </a:extLst>
            </p:cNvPr>
            <p:cNvSpPr/>
            <p:nvPr/>
          </p:nvSpPr>
          <p:spPr>
            <a:xfrm>
              <a:off x="5323240" y="3462598"/>
              <a:ext cx="1944000" cy="540000"/>
            </a:xfrm>
            <a:custGeom>
              <a:avLst/>
              <a:gdLst>
                <a:gd name="connsiteX0" fmla="*/ 0 w 1877285"/>
                <a:gd name="connsiteY0" fmla="*/ 46462 h 464624"/>
                <a:gd name="connsiteX1" fmla="*/ 46462 w 1877285"/>
                <a:gd name="connsiteY1" fmla="*/ 0 h 464624"/>
                <a:gd name="connsiteX2" fmla="*/ 1830823 w 1877285"/>
                <a:gd name="connsiteY2" fmla="*/ 0 h 464624"/>
                <a:gd name="connsiteX3" fmla="*/ 1877285 w 1877285"/>
                <a:gd name="connsiteY3" fmla="*/ 46462 h 464624"/>
                <a:gd name="connsiteX4" fmla="*/ 1877285 w 1877285"/>
                <a:gd name="connsiteY4" fmla="*/ 418162 h 464624"/>
                <a:gd name="connsiteX5" fmla="*/ 1830823 w 1877285"/>
                <a:gd name="connsiteY5" fmla="*/ 464624 h 464624"/>
                <a:gd name="connsiteX6" fmla="*/ 46462 w 1877285"/>
                <a:gd name="connsiteY6" fmla="*/ 464624 h 464624"/>
                <a:gd name="connsiteX7" fmla="*/ 0 w 1877285"/>
                <a:gd name="connsiteY7" fmla="*/ 418162 h 464624"/>
                <a:gd name="connsiteX8" fmla="*/ 0 w 1877285"/>
                <a:gd name="connsiteY8" fmla="*/ 46462 h 46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285" h="464624">
                  <a:moveTo>
                    <a:pt x="0" y="46462"/>
                  </a:moveTo>
                  <a:cubicBezTo>
                    <a:pt x="0" y="20802"/>
                    <a:pt x="20802" y="0"/>
                    <a:pt x="46462" y="0"/>
                  </a:cubicBezTo>
                  <a:lnTo>
                    <a:pt x="1830823" y="0"/>
                  </a:lnTo>
                  <a:cubicBezTo>
                    <a:pt x="1856483" y="0"/>
                    <a:pt x="1877285" y="20802"/>
                    <a:pt x="1877285" y="46462"/>
                  </a:cubicBezTo>
                  <a:lnTo>
                    <a:pt x="1877285" y="418162"/>
                  </a:lnTo>
                  <a:cubicBezTo>
                    <a:pt x="1877285" y="443822"/>
                    <a:pt x="1856483" y="464624"/>
                    <a:pt x="1830823" y="464624"/>
                  </a:cubicBezTo>
                  <a:lnTo>
                    <a:pt x="46462" y="464624"/>
                  </a:lnTo>
                  <a:cubicBezTo>
                    <a:pt x="20802" y="464624"/>
                    <a:pt x="0" y="443822"/>
                    <a:pt x="0" y="418162"/>
                  </a:cubicBezTo>
                  <a:lnTo>
                    <a:pt x="0" y="4646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278" tIns="31388" rIns="40278" bIns="31388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>
                  <a:ea typeface="Times New Roman" panose="02020603050405020304" pitchFamily="18" charset="0"/>
                </a:rPr>
                <a:t>A3.3 - Adaptation des ouvrages et des produits à installer</a:t>
              </a:r>
              <a:endParaRPr lang="fr-FR" sz="1400" b="1" kern="1200" dirty="0">
                <a:latin typeface="+mn-lt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51F1FD19-6F6B-4D44-9DC1-17BA07DEED06}"/>
                </a:ext>
              </a:extLst>
            </p:cNvPr>
            <p:cNvSpPr/>
            <p:nvPr/>
          </p:nvSpPr>
          <p:spPr>
            <a:xfrm>
              <a:off x="5311502" y="4116504"/>
              <a:ext cx="1944000" cy="540000"/>
            </a:xfrm>
            <a:custGeom>
              <a:avLst/>
              <a:gdLst>
                <a:gd name="connsiteX0" fmla="*/ 0 w 1877285"/>
                <a:gd name="connsiteY0" fmla="*/ 46108 h 461084"/>
                <a:gd name="connsiteX1" fmla="*/ 46108 w 1877285"/>
                <a:gd name="connsiteY1" fmla="*/ 0 h 461084"/>
                <a:gd name="connsiteX2" fmla="*/ 1831177 w 1877285"/>
                <a:gd name="connsiteY2" fmla="*/ 0 h 461084"/>
                <a:gd name="connsiteX3" fmla="*/ 1877285 w 1877285"/>
                <a:gd name="connsiteY3" fmla="*/ 46108 h 461084"/>
                <a:gd name="connsiteX4" fmla="*/ 1877285 w 1877285"/>
                <a:gd name="connsiteY4" fmla="*/ 414976 h 461084"/>
                <a:gd name="connsiteX5" fmla="*/ 1831177 w 1877285"/>
                <a:gd name="connsiteY5" fmla="*/ 461084 h 461084"/>
                <a:gd name="connsiteX6" fmla="*/ 46108 w 1877285"/>
                <a:gd name="connsiteY6" fmla="*/ 461084 h 461084"/>
                <a:gd name="connsiteX7" fmla="*/ 0 w 1877285"/>
                <a:gd name="connsiteY7" fmla="*/ 414976 h 461084"/>
                <a:gd name="connsiteX8" fmla="*/ 0 w 1877285"/>
                <a:gd name="connsiteY8" fmla="*/ 46108 h 46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285" h="461084">
                  <a:moveTo>
                    <a:pt x="0" y="46108"/>
                  </a:moveTo>
                  <a:cubicBezTo>
                    <a:pt x="0" y="20643"/>
                    <a:pt x="20643" y="0"/>
                    <a:pt x="46108" y="0"/>
                  </a:cubicBezTo>
                  <a:lnTo>
                    <a:pt x="1831177" y="0"/>
                  </a:lnTo>
                  <a:cubicBezTo>
                    <a:pt x="1856642" y="0"/>
                    <a:pt x="1877285" y="20643"/>
                    <a:pt x="1877285" y="46108"/>
                  </a:cubicBezTo>
                  <a:lnTo>
                    <a:pt x="1877285" y="414976"/>
                  </a:lnTo>
                  <a:cubicBezTo>
                    <a:pt x="1877285" y="440441"/>
                    <a:pt x="1856642" y="461084"/>
                    <a:pt x="1831177" y="461084"/>
                  </a:cubicBezTo>
                  <a:lnTo>
                    <a:pt x="46108" y="461084"/>
                  </a:lnTo>
                  <a:cubicBezTo>
                    <a:pt x="20643" y="461084"/>
                    <a:pt x="0" y="440441"/>
                    <a:pt x="0" y="414976"/>
                  </a:cubicBezTo>
                  <a:lnTo>
                    <a:pt x="0" y="4610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175" tIns="31285" rIns="40175" bIns="31285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>
                  <a:ea typeface="Times New Roman" panose="02020603050405020304" pitchFamily="18" charset="0"/>
                </a:rPr>
                <a:t>A3.4 - Montage et installation des ouvrages</a:t>
              </a:r>
              <a:endParaRPr lang="fr-FR" sz="1400" b="1" kern="1200" dirty="0">
                <a:latin typeface="+mn-lt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4C508EE-0588-40BC-BCF4-5688AB03370D}"/>
                </a:ext>
              </a:extLst>
            </p:cNvPr>
            <p:cNvSpPr/>
            <p:nvPr/>
          </p:nvSpPr>
          <p:spPr>
            <a:xfrm>
              <a:off x="5311508" y="4762530"/>
              <a:ext cx="1944000" cy="540000"/>
            </a:xfrm>
            <a:custGeom>
              <a:avLst/>
              <a:gdLst>
                <a:gd name="connsiteX0" fmla="*/ 0 w 1877285"/>
                <a:gd name="connsiteY0" fmla="*/ 46108 h 461084"/>
                <a:gd name="connsiteX1" fmla="*/ 46108 w 1877285"/>
                <a:gd name="connsiteY1" fmla="*/ 0 h 461084"/>
                <a:gd name="connsiteX2" fmla="*/ 1831177 w 1877285"/>
                <a:gd name="connsiteY2" fmla="*/ 0 h 461084"/>
                <a:gd name="connsiteX3" fmla="*/ 1877285 w 1877285"/>
                <a:gd name="connsiteY3" fmla="*/ 46108 h 461084"/>
                <a:gd name="connsiteX4" fmla="*/ 1877285 w 1877285"/>
                <a:gd name="connsiteY4" fmla="*/ 414976 h 461084"/>
                <a:gd name="connsiteX5" fmla="*/ 1831177 w 1877285"/>
                <a:gd name="connsiteY5" fmla="*/ 461084 h 461084"/>
                <a:gd name="connsiteX6" fmla="*/ 46108 w 1877285"/>
                <a:gd name="connsiteY6" fmla="*/ 461084 h 461084"/>
                <a:gd name="connsiteX7" fmla="*/ 0 w 1877285"/>
                <a:gd name="connsiteY7" fmla="*/ 414976 h 461084"/>
                <a:gd name="connsiteX8" fmla="*/ 0 w 1877285"/>
                <a:gd name="connsiteY8" fmla="*/ 46108 h 46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285" h="461084">
                  <a:moveTo>
                    <a:pt x="0" y="46108"/>
                  </a:moveTo>
                  <a:cubicBezTo>
                    <a:pt x="0" y="20643"/>
                    <a:pt x="20643" y="0"/>
                    <a:pt x="46108" y="0"/>
                  </a:cubicBezTo>
                  <a:lnTo>
                    <a:pt x="1831177" y="0"/>
                  </a:lnTo>
                  <a:cubicBezTo>
                    <a:pt x="1856642" y="0"/>
                    <a:pt x="1877285" y="20643"/>
                    <a:pt x="1877285" y="46108"/>
                  </a:cubicBezTo>
                  <a:lnTo>
                    <a:pt x="1877285" y="414976"/>
                  </a:lnTo>
                  <a:cubicBezTo>
                    <a:pt x="1877285" y="440441"/>
                    <a:pt x="1856642" y="461084"/>
                    <a:pt x="1831177" y="461084"/>
                  </a:cubicBezTo>
                  <a:lnTo>
                    <a:pt x="46108" y="461084"/>
                  </a:lnTo>
                  <a:cubicBezTo>
                    <a:pt x="20643" y="461084"/>
                    <a:pt x="0" y="440441"/>
                    <a:pt x="0" y="414976"/>
                  </a:cubicBezTo>
                  <a:lnTo>
                    <a:pt x="0" y="4610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175" tIns="31285" rIns="40175" bIns="31285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>
                  <a:ea typeface="Times New Roman" panose="02020603050405020304" pitchFamily="18" charset="0"/>
                </a:rPr>
                <a:t>A3.5 - Suivi et contrôle qualité</a:t>
              </a:r>
              <a:endParaRPr lang="fr-FR" sz="1400" b="1" kern="1200" dirty="0">
                <a:latin typeface="+mn-lt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80CA930-E32C-4945-B851-8FC99F40EF4C}"/>
                </a:ext>
              </a:extLst>
            </p:cNvPr>
            <p:cNvSpPr/>
            <p:nvPr/>
          </p:nvSpPr>
          <p:spPr>
            <a:xfrm>
              <a:off x="5311502" y="5413168"/>
              <a:ext cx="1944000" cy="642724"/>
            </a:xfrm>
            <a:custGeom>
              <a:avLst/>
              <a:gdLst>
                <a:gd name="connsiteX0" fmla="*/ 0 w 1877285"/>
                <a:gd name="connsiteY0" fmla="*/ 46108 h 461084"/>
                <a:gd name="connsiteX1" fmla="*/ 46108 w 1877285"/>
                <a:gd name="connsiteY1" fmla="*/ 0 h 461084"/>
                <a:gd name="connsiteX2" fmla="*/ 1831177 w 1877285"/>
                <a:gd name="connsiteY2" fmla="*/ 0 h 461084"/>
                <a:gd name="connsiteX3" fmla="*/ 1877285 w 1877285"/>
                <a:gd name="connsiteY3" fmla="*/ 46108 h 461084"/>
                <a:gd name="connsiteX4" fmla="*/ 1877285 w 1877285"/>
                <a:gd name="connsiteY4" fmla="*/ 414976 h 461084"/>
                <a:gd name="connsiteX5" fmla="*/ 1831177 w 1877285"/>
                <a:gd name="connsiteY5" fmla="*/ 461084 h 461084"/>
                <a:gd name="connsiteX6" fmla="*/ 46108 w 1877285"/>
                <a:gd name="connsiteY6" fmla="*/ 461084 h 461084"/>
                <a:gd name="connsiteX7" fmla="*/ 0 w 1877285"/>
                <a:gd name="connsiteY7" fmla="*/ 414976 h 461084"/>
                <a:gd name="connsiteX8" fmla="*/ 0 w 1877285"/>
                <a:gd name="connsiteY8" fmla="*/ 46108 h 46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285" h="461084">
                  <a:moveTo>
                    <a:pt x="0" y="46108"/>
                  </a:moveTo>
                  <a:cubicBezTo>
                    <a:pt x="0" y="20643"/>
                    <a:pt x="20643" y="0"/>
                    <a:pt x="46108" y="0"/>
                  </a:cubicBezTo>
                  <a:lnTo>
                    <a:pt x="1831177" y="0"/>
                  </a:lnTo>
                  <a:cubicBezTo>
                    <a:pt x="1856642" y="0"/>
                    <a:pt x="1877285" y="20643"/>
                    <a:pt x="1877285" y="46108"/>
                  </a:cubicBezTo>
                  <a:lnTo>
                    <a:pt x="1877285" y="414976"/>
                  </a:lnTo>
                  <a:cubicBezTo>
                    <a:pt x="1877285" y="440441"/>
                    <a:pt x="1856642" y="461084"/>
                    <a:pt x="1831177" y="461084"/>
                  </a:cubicBezTo>
                  <a:lnTo>
                    <a:pt x="46108" y="461084"/>
                  </a:lnTo>
                  <a:cubicBezTo>
                    <a:pt x="20643" y="461084"/>
                    <a:pt x="0" y="440441"/>
                    <a:pt x="0" y="414976"/>
                  </a:cubicBezTo>
                  <a:lnTo>
                    <a:pt x="0" y="4610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175" tIns="31285" rIns="40175" bIns="31285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>
                  <a:ea typeface="Times New Roman" panose="02020603050405020304" pitchFamily="18" charset="0"/>
                </a:rPr>
                <a:t>A3.6 - Désinstallation du chantier</a:t>
              </a:r>
              <a:endParaRPr lang="fr-FR" sz="1400" b="1" kern="1200" dirty="0">
                <a:latin typeface="+mn-lt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78657D98-A70D-46D6-A0C7-8A99D3335E5C}"/>
              </a:ext>
            </a:extLst>
          </p:cNvPr>
          <p:cNvGrpSpPr/>
          <p:nvPr/>
        </p:nvGrpSpPr>
        <p:grpSpPr>
          <a:xfrm>
            <a:off x="3031608" y="1969272"/>
            <a:ext cx="1944000" cy="1318205"/>
            <a:chOff x="3031608" y="1969272"/>
            <a:chExt cx="1944000" cy="1318205"/>
          </a:xfrm>
        </p:grpSpPr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D5B64E5-37D4-4B6A-9A7D-91ECC3417434}"/>
                </a:ext>
              </a:extLst>
            </p:cNvPr>
            <p:cNvCxnSpPr/>
            <p:nvPr/>
          </p:nvCxnSpPr>
          <p:spPr>
            <a:xfrm>
              <a:off x="3966201" y="1969272"/>
              <a:ext cx="0" cy="1116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5C85A89-5311-4D08-81CC-E6D346949874}"/>
                </a:ext>
              </a:extLst>
            </p:cNvPr>
            <p:cNvSpPr/>
            <p:nvPr/>
          </p:nvSpPr>
          <p:spPr>
            <a:xfrm>
              <a:off x="3031608" y="2108869"/>
              <a:ext cx="1944000" cy="540000"/>
            </a:xfrm>
            <a:custGeom>
              <a:avLst/>
              <a:gdLst>
                <a:gd name="connsiteX0" fmla="*/ 0 w 1877285"/>
                <a:gd name="connsiteY0" fmla="*/ 66257 h 662569"/>
                <a:gd name="connsiteX1" fmla="*/ 66257 w 1877285"/>
                <a:gd name="connsiteY1" fmla="*/ 0 h 662569"/>
                <a:gd name="connsiteX2" fmla="*/ 1811028 w 1877285"/>
                <a:gd name="connsiteY2" fmla="*/ 0 h 662569"/>
                <a:gd name="connsiteX3" fmla="*/ 1877285 w 1877285"/>
                <a:gd name="connsiteY3" fmla="*/ 66257 h 662569"/>
                <a:gd name="connsiteX4" fmla="*/ 1877285 w 1877285"/>
                <a:gd name="connsiteY4" fmla="*/ 596312 h 662569"/>
                <a:gd name="connsiteX5" fmla="*/ 1811028 w 1877285"/>
                <a:gd name="connsiteY5" fmla="*/ 662569 h 662569"/>
                <a:gd name="connsiteX6" fmla="*/ 66257 w 1877285"/>
                <a:gd name="connsiteY6" fmla="*/ 662569 h 662569"/>
                <a:gd name="connsiteX7" fmla="*/ 0 w 1877285"/>
                <a:gd name="connsiteY7" fmla="*/ 596312 h 662569"/>
                <a:gd name="connsiteX8" fmla="*/ 0 w 1877285"/>
                <a:gd name="connsiteY8" fmla="*/ 66257 h 6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285" h="662569">
                  <a:moveTo>
                    <a:pt x="0" y="66257"/>
                  </a:moveTo>
                  <a:cubicBezTo>
                    <a:pt x="0" y="29664"/>
                    <a:pt x="29664" y="0"/>
                    <a:pt x="66257" y="0"/>
                  </a:cubicBezTo>
                  <a:lnTo>
                    <a:pt x="1811028" y="0"/>
                  </a:lnTo>
                  <a:cubicBezTo>
                    <a:pt x="1847621" y="0"/>
                    <a:pt x="1877285" y="29664"/>
                    <a:pt x="1877285" y="66257"/>
                  </a:cubicBezTo>
                  <a:lnTo>
                    <a:pt x="1877285" y="596312"/>
                  </a:lnTo>
                  <a:cubicBezTo>
                    <a:pt x="1877285" y="632905"/>
                    <a:pt x="1847621" y="662569"/>
                    <a:pt x="1811028" y="662569"/>
                  </a:cubicBezTo>
                  <a:lnTo>
                    <a:pt x="66257" y="662569"/>
                  </a:lnTo>
                  <a:cubicBezTo>
                    <a:pt x="29664" y="662569"/>
                    <a:pt x="0" y="632905"/>
                    <a:pt x="0" y="596312"/>
                  </a:cubicBezTo>
                  <a:lnTo>
                    <a:pt x="0" y="6625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076" tIns="37186" rIns="46076" bIns="37186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/>
                <a:t>A2 - Logistique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4A2F9B31-9951-4639-BB55-77903251981D}"/>
                </a:ext>
              </a:extLst>
            </p:cNvPr>
            <p:cNvSpPr txBox="1"/>
            <p:nvPr/>
          </p:nvSpPr>
          <p:spPr>
            <a:xfrm>
              <a:off x="3278941" y="2764257"/>
              <a:ext cx="1368000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Autonomie et sous contrôle</a:t>
              </a:r>
            </a:p>
          </p:txBody>
        </p:sp>
      </p:grp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D37D1B7-A74A-423A-A677-F10C218A8D40}"/>
              </a:ext>
            </a:extLst>
          </p:cNvPr>
          <p:cNvSpPr/>
          <p:nvPr/>
        </p:nvSpPr>
        <p:spPr>
          <a:xfrm>
            <a:off x="7668487" y="1488353"/>
            <a:ext cx="1944927" cy="504253"/>
          </a:xfrm>
          <a:custGeom>
            <a:avLst/>
            <a:gdLst>
              <a:gd name="connsiteX0" fmla="*/ 0 w 1944927"/>
              <a:gd name="connsiteY0" fmla="*/ 50425 h 504253"/>
              <a:gd name="connsiteX1" fmla="*/ 50425 w 1944927"/>
              <a:gd name="connsiteY1" fmla="*/ 0 h 504253"/>
              <a:gd name="connsiteX2" fmla="*/ 1894502 w 1944927"/>
              <a:gd name="connsiteY2" fmla="*/ 0 h 504253"/>
              <a:gd name="connsiteX3" fmla="*/ 1944927 w 1944927"/>
              <a:gd name="connsiteY3" fmla="*/ 50425 h 504253"/>
              <a:gd name="connsiteX4" fmla="*/ 1944927 w 1944927"/>
              <a:gd name="connsiteY4" fmla="*/ 453828 h 504253"/>
              <a:gd name="connsiteX5" fmla="*/ 1894502 w 1944927"/>
              <a:gd name="connsiteY5" fmla="*/ 504253 h 504253"/>
              <a:gd name="connsiteX6" fmla="*/ 50425 w 1944927"/>
              <a:gd name="connsiteY6" fmla="*/ 504253 h 504253"/>
              <a:gd name="connsiteX7" fmla="*/ 0 w 1944927"/>
              <a:gd name="connsiteY7" fmla="*/ 453828 h 504253"/>
              <a:gd name="connsiteX8" fmla="*/ 0 w 1944927"/>
              <a:gd name="connsiteY8" fmla="*/ 50425 h 50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4927" h="504253">
                <a:moveTo>
                  <a:pt x="0" y="50425"/>
                </a:moveTo>
                <a:cubicBezTo>
                  <a:pt x="0" y="22576"/>
                  <a:pt x="22576" y="0"/>
                  <a:pt x="50425" y="0"/>
                </a:cubicBezTo>
                <a:lnTo>
                  <a:pt x="1894502" y="0"/>
                </a:lnTo>
                <a:cubicBezTo>
                  <a:pt x="1922351" y="0"/>
                  <a:pt x="1944927" y="22576"/>
                  <a:pt x="1944927" y="50425"/>
                </a:cubicBezTo>
                <a:lnTo>
                  <a:pt x="1944927" y="453828"/>
                </a:lnTo>
                <a:cubicBezTo>
                  <a:pt x="1944927" y="481677"/>
                  <a:pt x="1922351" y="504253"/>
                  <a:pt x="1894502" y="504253"/>
                </a:cubicBezTo>
                <a:lnTo>
                  <a:pt x="50425" y="504253"/>
                </a:lnTo>
                <a:cubicBezTo>
                  <a:pt x="22576" y="504253"/>
                  <a:pt x="0" y="481677"/>
                  <a:pt x="0" y="453828"/>
                </a:cubicBezTo>
                <a:lnTo>
                  <a:pt x="0" y="5042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49" tIns="35089" rIns="45249" bIns="3508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/>
              <a:t>A4 - Maintenance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0894A62-9DF5-4614-BEAC-FE0C85DCA010}"/>
              </a:ext>
            </a:extLst>
          </p:cNvPr>
          <p:cNvGrpSpPr/>
          <p:nvPr/>
        </p:nvGrpSpPr>
        <p:grpSpPr>
          <a:xfrm>
            <a:off x="7680225" y="1982803"/>
            <a:ext cx="1958252" cy="1981987"/>
            <a:chOff x="7680225" y="1982803"/>
            <a:chExt cx="1958252" cy="1981987"/>
          </a:xfrm>
        </p:grpSpPr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D28D1DE1-4AAA-4C1D-B4C4-B8FD9B707076}"/>
                </a:ext>
              </a:extLst>
            </p:cNvPr>
            <p:cNvCxnSpPr>
              <a:cxnSpLocks/>
            </p:cNvCxnSpPr>
            <p:nvPr/>
          </p:nvCxnSpPr>
          <p:spPr>
            <a:xfrm>
              <a:off x="8658016" y="1982803"/>
              <a:ext cx="0" cy="1476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6291A632-439B-4509-A55D-F6B14F194B43}"/>
                </a:ext>
              </a:extLst>
            </p:cNvPr>
            <p:cNvSpPr/>
            <p:nvPr/>
          </p:nvSpPr>
          <p:spPr>
            <a:xfrm>
              <a:off x="7694477" y="2120968"/>
              <a:ext cx="1944000" cy="540000"/>
            </a:xfrm>
            <a:custGeom>
              <a:avLst/>
              <a:gdLst>
                <a:gd name="connsiteX0" fmla="*/ 0 w 1877285"/>
                <a:gd name="connsiteY0" fmla="*/ 66257 h 662569"/>
                <a:gd name="connsiteX1" fmla="*/ 66257 w 1877285"/>
                <a:gd name="connsiteY1" fmla="*/ 0 h 662569"/>
                <a:gd name="connsiteX2" fmla="*/ 1811028 w 1877285"/>
                <a:gd name="connsiteY2" fmla="*/ 0 h 662569"/>
                <a:gd name="connsiteX3" fmla="*/ 1877285 w 1877285"/>
                <a:gd name="connsiteY3" fmla="*/ 66257 h 662569"/>
                <a:gd name="connsiteX4" fmla="*/ 1877285 w 1877285"/>
                <a:gd name="connsiteY4" fmla="*/ 596312 h 662569"/>
                <a:gd name="connsiteX5" fmla="*/ 1811028 w 1877285"/>
                <a:gd name="connsiteY5" fmla="*/ 662569 h 662569"/>
                <a:gd name="connsiteX6" fmla="*/ 66257 w 1877285"/>
                <a:gd name="connsiteY6" fmla="*/ 662569 h 662569"/>
                <a:gd name="connsiteX7" fmla="*/ 0 w 1877285"/>
                <a:gd name="connsiteY7" fmla="*/ 596312 h 662569"/>
                <a:gd name="connsiteX8" fmla="*/ 0 w 1877285"/>
                <a:gd name="connsiteY8" fmla="*/ 66257 h 6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285" h="662569">
                  <a:moveTo>
                    <a:pt x="0" y="66257"/>
                  </a:moveTo>
                  <a:cubicBezTo>
                    <a:pt x="0" y="29664"/>
                    <a:pt x="29664" y="0"/>
                    <a:pt x="66257" y="0"/>
                  </a:cubicBezTo>
                  <a:lnTo>
                    <a:pt x="1811028" y="0"/>
                  </a:lnTo>
                  <a:cubicBezTo>
                    <a:pt x="1847621" y="0"/>
                    <a:pt x="1877285" y="29664"/>
                    <a:pt x="1877285" y="66257"/>
                  </a:cubicBezTo>
                  <a:lnTo>
                    <a:pt x="1877285" y="596312"/>
                  </a:lnTo>
                  <a:cubicBezTo>
                    <a:pt x="1877285" y="632905"/>
                    <a:pt x="1847621" y="662569"/>
                    <a:pt x="1811028" y="662569"/>
                  </a:cubicBezTo>
                  <a:lnTo>
                    <a:pt x="66257" y="662569"/>
                  </a:lnTo>
                  <a:cubicBezTo>
                    <a:pt x="29664" y="662569"/>
                    <a:pt x="0" y="632905"/>
                    <a:pt x="0" y="596312"/>
                  </a:cubicBezTo>
                  <a:lnTo>
                    <a:pt x="0" y="6625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076" tIns="37186" rIns="46076" bIns="37186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/>
                <a:t>A4.1 - Maintenance des ouvrages</a:t>
              </a:r>
              <a:endParaRPr lang="fr-FR" sz="1400" b="1" kern="1200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ED0444E5-8338-455E-B041-A1EF9B59EB28}"/>
                </a:ext>
              </a:extLst>
            </p:cNvPr>
            <p:cNvSpPr/>
            <p:nvPr/>
          </p:nvSpPr>
          <p:spPr>
            <a:xfrm>
              <a:off x="7680225" y="2798757"/>
              <a:ext cx="1944000" cy="540000"/>
            </a:xfrm>
            <a:custGeom>
              <a:avLst/>
              <a:gdLst>
                <a:gd name="connsiteX0" fmla="*/ 0 w 1877285"/>
                <a:gd name="connsiteY0" fmla="*/ 42054 h 420537"/>
                <a:gd name="connsiteX1" fmla="*/ 42054 w 1877285"/>
                <a:gd name="connsiteY1" fmla="*/ 0 h 420537"/>
                <a:gd name="connsiteX2" fmla="*/ 1835231 w 1877285"/>
                <a:gd name="connsiteY2" fmla="*/ 0 h 420537"/>
                <a:gd name="connsiteX3" fmla="*/ 1877285 w 1877285"/>
                <a:gd name="connsiteY3" fmla="*/ 42054 h 420537"/>
                <a:gd name="connsiteX4" fmla="*/ 1877285 w 1877285"/>
                <a:gd name="connsiteY4" fmla="*/ 378483 h 420537"/>
                <a:gd name="connsiteX5" fmla="*/ 1835231 w 1877285"/>
                <a:gd name="connsiteY5" fmla="*/ 420537 h 420537"/>
                <a:gd name="connsiteX6" fmla="*/ 42054 w 1877285"/>
                <a:gd name="connsiteY6" fmla="*/ 420537 h 420537"/>
                <a:gd name="connsiteX7" fmla="*/ 0 w 1877285"/>
                <a:gd name="connsiteY7" fmla="*/ 378483 h 420537"/>
                <a:gd name="connsiteX8" fmla="*/ 0 w 1877285"/>
                <a:gd name="connsiteY8" fmla="*/ 42054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285" h="420537">
                  <a:moveTo>
                    <a:pt x="0" y="42054"/>
                  </a:moveTo>
                  <a:cubicBezTo>
                    <a:pt x="0" y="18828"/>
                    <a:pt x="18828" y="0"/>
                    <a:pt x="42054" y="0"/>
                  </a:cubicBezTo>
                  <a:lnTo>
                    <a:pt x="1835231" y="0"/>
                  </a:lnTo>
                  <a:cubicBezTo>
                    <a:pt x="1858457" y="0"/>
                    <a:pt x="1877285" y="18828"/>
                    <a:pt x="1877285" y="42054"/>
                  </a:cubicBezTo>
                  <a:lnTo>
                    <a:pt x="1877285" y="378483"/>
                  </a:lnTo>
                  <a:cubicBezTo>
                    <a:pt x="1877285" y="401709"/>
                    <a:pt x="1858457" y="420537"/>
                    <a:pt x="1835231" y="420537"/>
                  </a:cubicBezTo>
                  <a:lnTo>
                    <a:pt x="42054" y="420537"/>
                  </a:lnTo>
                  <a:cubicBezTo>
                    <a:pt x="18828" y="420537"/>
                    <a:pt x="0" y="401709"/>
                    <a:pt x="0" y="378483"/>
                  </a:cubicBezTo>
                  <a:lnTo>
                    <a:pt x="0" y="4205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987" tIns="30097" rIns="38987" bIns="30097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>
                  <a:ea typeface="Times New Roman" panose="02020603050405020304" pitchFamily="18" charset="0"/>
                </a:rPr>
                <a:t>A4.2 - Maintenance des équipements de chantier</a:t>
              </a:r>
              <a:endParaRPr lang="fr-FR" sz="1400" b="1" kern="1200" dirty="0">
                <a:latin typeface="+mn-lt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809E1704-B76B-4AF8-8126-22939F1640DA}"/>
                </a:ext>
              </a:extLst>
            </p:cNvPr>
            <p:cNvSpPr txBox="1"/>
            <p:nvPr/>
          </p:nvSpPr>
          <p:spPr>
            <a:xfrm>
              <a:off x="7982735" y="3441570"/>
              <a:ext cx="1368000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Autonomie et sous contrôle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079D0AC0-B89F-4A1B-9275-05322B0B7C6D}"/>
              </a:ext>
            </a:extLst>
          </p:cNvPr>
          <p:cNvGrpSpPr/>
          <p:nvPr/>
        </p:nvGrpSpPr>
        <p:grpSpPr>
          <a:xfrm>
            <a:off x="10057038" y="1963985"/>
            <a:ext cx="1944000" cy="1347239"/>
            <a:chOff x="10057038" y="1963985"/>
            <a:chExt cx="1944000" cy="1347239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1CE7D6DD-82AD-47A8-9116-34CD4900B5A7}"/>
                </a:ext>
              </a:extLst>
            </p:cNvPr>
            <p:cNvCxnSpPr>
              <a:cxnSpLocks/>
            </p:cNvCxnSpPr>
            <p:nvPr/>
          </p:nvCxnSpPr>
          <p:spPr>
            <a:xfrm>
              <a:off x="10967166" y="1963985"/>
              <a:ext cx="0" cy="828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B7C13010-FBF7-4DCD-AFC0-EC81AB5ECBA5}"/>
                </a:ext>
              </a:extLst>
            </p:cNvPr>
            <p:cNvSpPr/>
            <p:nvPr/>
          </p:nvSpPr>
          <p:spPr>
            <a:xfrm>
              <a:off x="10057038" y="2111165"/>
              <a:ext cx="1944000" cy="540000"/>
            </a:xfrm>
            <a:custGeom>
              <a:avLst/>
              <a:gdLst>
                <a:gd name="connsiteX0" fmla="*/ 0 w 1759660"/>
                <a:gd name="connsiteY0" fmla="*/ 66712 h 667122"/>
                <a:gd name="connsiteX1" fmla="*/ 66712 w 1759660"/>
                <a:gd name="connsiteY1" fmla="*/ 0 h 667122"/>
                <a:gd name="connsiteX2" fmla="*/ 1692948 w 1759660"/>
                <a:gd name="connsiteY2" fmla="*/ 0 h 667122"/>
                <a:gd name="connsiteX3" fmla="*/ 1759660 w 1759660"/>
                <a:gd name="connsiteY3" fmla="*/ 66712 h 667122"/>
                <a:gd name="connsiteX4" fmla="*/ 1759660 w 1759660"/>
                <a:gd name="connsiteY4" fmla="*/ 600410 h 667122"/>
                <a:gd name="connsiteX5" fmla="*/ 1692948 w 1759660"/>
                <a:gd name="connsiteY5" fmla="*/ 667122 h 667122"/>
                <a:gd name="connsiteX6" fmla="*/ 66712 w 1759660"/>
                <a:gd name="connsiteY6" fmla="*/ 667122 h 667122"/>
                <a:gd name="connsiteX7" fmla="*/ 0 w 1759660"/>
                <a:gd name="connsiteY7" fmla="*/ 600410 h 667122"/>
                <a:gd name="connsiteX8" fmla="*/ 0 w 1759660"/>
                <a:gd name="connsiteY8" fmla="*/ 66712 h 66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9660" h="667122">
                  <a:moveTo>
                    <a:pt x="0" y="66712"/>
                  </a:moveTo>
                  <a:cubicBezTo>
                    <a:pt x="0" y="29868"/>
                    <a:pt x="29868" y="0"/>
                    <a:pt x="66712" y="0"/>
                  </a:cubicBezTo>
                  <a:lnTo>
                    <a:pt x="1692948" y="0"/>
                  </a:lnTo>
                  <a:cubicBezTo>
                    <a:pt x="1729792" y="0"/>
                    <a:pt x="1759660" y="29868"/>
                    <a:pt x="1759660" y="66712"/>
                  </a:cubicBezTo>
                  <a:lnTo>
                    <a:pt x="1759660" y="600410"/>
                  </a:lnTo>
                  <a:cubicBezTo>
                    <a:pt x="1759660" y="637254"/>
                    <a:pt x="1729792" y="667122"/>
                    <a:pt x="1692948" y="667122"/>
                  </a:cubicBezTo>
                  <a:lnTo>
                    <a:pt x="66712" y="667122"/>
                  </a:lnTo>
                  <a:cubicBezTo>
                    <a:pt x="29868" y="667122"/>
                    <a:pt x="0" y="637254"/>
                    <a:pt x="0" y="600410"/>
                  </a:cubicBezTo>
                  <a:lnTo>
                    <a:pt x="0" y="6671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09" tIns="37319" rIns="46209" bIns="37319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latin typeface="+mn-lt"/>
                </a:rPr>
                <a:t>A5 - Communication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981F7372-3AD3-4BFE-B201-075D49354478}"/>
                </a:ext>
              </a:extLst>
            </p:cNvPr>
            <p:cNvSpPr txBox="1"/>
            <p:nvPr/>
          </p:nvSpPr>
          <p:spPr>
            <a:xfrm>
              <a:off x="10296609" y="2788004"/>
              <a:ext cx="1368000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Autonomie et sous contrôle</a:t>
              </a:r>
            </a:p>
          </p:txBody>
        </p:sp>
      </p:grp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A401400C-1C9A-46D5-BCC1-5748645E4A7E}"/>
              </a:ext>
            </a:extLst>
          </p:cNvPr>
          <p:cNvSpPr/>
          <p:nvPr/>
        </p:nvSpPr>
        <p:spPr>
          <a:xfrm>
            <a:off x="180000" y="947940"/>
            <a:ext cx="3456000" cy="475109"/>
          </a:xfrm>
          <a:custGeom>
            <a:avLst/>
            <a:gdLst>
              <a:gd name="connsiteX0" fmla="*/ 0 w 3936777"/>
              <a:gd name="connsiteY0" fmla="*/ 0 h 475109"/>
              <a:gd name="connsiteX1" fmla="*/ 3936777 w 3936777"/>
              <a:gd name="connsiteY1" fmla="*/ 0 h 475109"/>
              <a:gd name="connsiteX2" fmla="*/ 3936777 w 3936777"/>
              <a:gd name="connsiteY2" fmla="*/ 475109 h 475109"/>
              <a:gd name="connsiteX3" fmla="*/ 0 w 3936777"/>
              <a:gd name="connsiteY3" fmla="*/ 475109 h 475109"/>
              <a:gd name="connsiteX4" fmla="*/ 0 w 3936777"/>
              <a:gd name="connsiteY4" fmla="*/ 0 h 4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777" h="475109">
                <a:moveTo>
                  <a:pt x="0" y="0"/>
                </a:moveTo>
                <a:lnTo>
                  <a:pt x="3936777" y="0"/>
                </a:lnTo>
                <a:lnTo>
                  <a:pt x="3936777" y="475109"/>
                </a:lnTo>
                <a:lnTo>
                  <a:pt x="0" y="475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b="1" i="0" u="none" kern="1200" dirty="0"/>
              <a:t>CAP Menuisier installateur</a:t>
            </a:r>
            <a:endParaRPr lang="fr-FR" sz="2000" kern="1200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48C4E355-D6BB-4CDC-A928-876352F98669}"/>
              </a:ext>
            </a:extLst>
          </p:cNvPr>
          <p:cNvSpPr txBox="1"/>
          <p:nvPr/>
        </p:nvSpPr>
        <p:spPr>
          <a:xfrm>
            <a:off x="0" y="6482770"/>
            <a:ext cx="378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installateur</a:t>
            </a:r>
          </a:p>
        </p:txBody>
      </p:sp>
      <p:pic>
        <p:nvPicPr>
          <p:cNvPr id="68" name="Graphique 67" descr="Liste">
            <a:hlinkClick r:id="rId12" action="ppaction://hlinksldjump"/>
            <a:extLst>
              <a:ext uri="{FF2B5EF4-FFF2-40B4-BE49-F238E27FC236}">
                <a16:creationId xmlns:a16="http://schemas.microsoft.com/office/drawing/2014/main" id="{2F5B34C2-6010-4E19-A132-59A139EF917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427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9" grpId="0" animBg="1"/>
      <p:bldP spid="15" grpId="0" animBg="1"/>
      <p:bldP spid="42" grpId="0" animBg="1"/>
      <p:bldP spid="50" grpId="0" animBg="1"/>
      <p:bldP spid="49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ADD22A3-4F7B-4D8C-BB26-C4D6C81CF3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99540" y="358632"/>
          <a:ext cx="5760000" cy="586951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205173015"/>
                    </a:ext>
                  </a:extLst>
                </a:gridCol>
                <a:gridCol w="4248000">
                  <a:extLst>
                    <a:ext uri="{9D8B030D-6E8A-4147-A177-3AD203B41FA5}">
                      <a16:colId xmlns:a16="http://schemas.microsoft.com/office/drawing/2014/main" val="1377687569"/>
                    </a:ext>
                  </a:extLst>
                </a:gridCol>
              </a:tblGrid>
              <a:tr h="253515"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CAPACITÉS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COMPÉTENCES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68940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effectLst/>
                        </a:rPr>
                        <a:t>C1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S’INFORMER</a:t>
                      </a: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ANALYSER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1 - Identifier, décoder et interpréter les données de définition d’un ouvrage ou d’une partie d’ouvrage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2477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2 - Analyser les contraintes de fabrication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21989"/>
                  </a:ext>
                </a:extLst>
              </a:tr>
              <a:tr h="324000">
                <a:tc rowSpan="4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effectLst/>
                        </a:rPr>
                        <a:t>C2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PRÉPARER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-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1 - Proposer et justifier des solutions techniques de fabrication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9005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-2165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Traduire graphiquement une solution technique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8873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-2165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Établir un débit-matière et/ou une liste de composants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5098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-2165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Compléter des modes opératoires ou des processus de fabrication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321366"/>
                  </a:ext>
                </a:extLst>
              </a:tr>
              <a:tr h="324000">
                <a:tc rowSpan="9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C3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FABRIQUER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Organiser et sécuriser son espace de travail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44207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Contrôler la conformité des matériaux, des produits et des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1005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Tracer et préparer les pièces à usiner, à monter, à finir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7412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Installer et régler les outils, les accessoires, les pièces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14086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Conduire les opérations d’usinage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3122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Assembler les composants constitutifs d’un ouvrage ou d’un produit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93340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Réaliser les opérations de finition et de traitement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0771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Conditionner, stocker les ouvrages, les matériaux et les produits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2936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Maintenir les machines et les outillages en état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946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C4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COMMUNIQUER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390" indent="-36195"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- Communiquer avec les différents partenaires de l’entreprise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1164"/>
                  </a:ext>
                </a:extLst>
              </a:tr>
            </a:tbl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2422B28F-4B92-4D79-95BE-F0819CC4942B}"/>
              </a:ext>
            </a:extLst>
          </p:cNvPr>
          <p:cNvGrpSpPr/>
          <p:nvPr/>
        </p:nvGrpSpPr>
        <p:grpSpPr>
          <a:xfrm>
            <a:off x="576000" y="1475220"/>
            <a:ext cx="3278043" cy="1620780"/>
            <a:chOff x="576000" y="1352132"/>
            <a:chExt cx="3278043" cy="1620780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AD92E406-560D-42F0-931C-FB1C46242332}"/>
                </a:ext>
              </a:extLst>
            </p:cNvPr>
            <p:cNvSpPr/>
            <p:nvPr/>
          </p:nvSpPr>
          <p:spPr>
            <a:xfrm>
              <a:off x="576000" y="1460912"/>
              <a:ext cx="2880000" cy="1512000"/>
            </a:xfrm>
            <a:prstGeom prst="roundRect">
              <a:avLst/>
            </a:prstGeom>
            <a:solidFill>
              <a:srgbClr val="EAF2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EBA610B9-2400-4412-804F-C5646A054333}"/>
                </a:ext>
              </a:extLst>
            </p:cNvPr>
            <p:cNvSpPr/>
            <p:nvPr/>
          </p:nvSpPr>
          <p:spPr>
            <a:xfrm>
              <a:off x="792000" y="1568912"/>
              <a:ext cx="2016000" cy="504253"/>
            </a:xfrm>
            <a:custGeom>
              <a:avLst/>
              <a:gdLst>
                <a:gd name="connsiteX0" fmla="*/ 0 w 2008090"/>
                <a:gd name="connsiteY0" fmla="*/ 50425 h 504253"/>
                <a:gd name="connsiteX1" fmla="*/ 50425 w 2008090"/>
                <a:gd name="connsiteY1" fmla="*/ 0 h 504253"/>
                <a:gd name="connsiteX2" fmla="*/ 1957665 w 2008090"/>
                <a:gd name="connsiteY2" fmla="*/ 0 h 504253"/>
                <a:gd name="connsiteX3" fmla="*/ 2008090 w 2008090"/>
                <a:gd name="connsiteY3" fmla="*/ 50425 h 504253"/>
                <a:gd name="connsiteX4" fmla="*/ 2008090 w 2008090"/>
                <a:gd name="connsiteY4" fmla="*/ 453828 h 504253"/>
                <a:gd name="connsiteX5" fmla="*/ 1957665 w 2008090"/>
                <a:gd name="connsiteY5" fmla="*/ 504253 h 504253"/>
                <a:gd name="connsiteX6" fmla="*/ 50425 w 2008090"/>
                <a:gd name="connsiteY6" fmla="*/ 504253 h 504253"/>
                <a:gd name="connsiteX7" fmla="*/ 0 w 2008090"/>
                <a:gd name="connsiteY7" fmla="*/ 453828 h 504253"/>
                <a:gd name="connsiteX8" fmla="*/ 0 w 2008090"/>
                <a:gd name="connsiteY8" fmla="*/ 50425 h 50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090" h="504253">
                  <a:moveTo>
                    <a:pt x="0" y="50425"/>
                  </a:moveTo>
                  <a:cubicBezTo>
                    <a:pt x="0" y="22576"/>
                    <a:pt x="22576" y="0"/>
                    <a:pt x="50425" y="0"/>
                  </a:cubicBezTo>
                  <a:lnTo>
                    <a:pt x="1957665" y="0"/>
                  </a:lnTo>
                  <a:cubicBezTo>
                    <a:pt x="1985514" y="0"/>
                    <a:pt x="2008090" y="22576"/>
                    <a:pt x="2008090" y="50425"/>
                  </a:cubicBezTo>
                  <a:lnTo>
                    <a:pt x="2008090" y="453828"/>
                  </a:lnTo>
                  <a:cubicBezTo>
                    <a:pt x="2008090" y="481677"/>
                    <a:pt x="1985514" y="504253"/>
                    <a:pt x="1957665" y="504253"/>
                  </a:cubicBezTo>
                  <a:lnTo>
                    <a:pt x="50425" y="504253"/>
                  </a:lnTo>
                  <a:cubicBezTo>
                    <a:pt x="22576" y="504253"/>
                    <a:pt x="0" y="481677"/>
                    <a:pt x="0" y="453828"/>
                  </a:cubicBezTo>
                  <a:lnTo>
                    <a:pt x="0" y="5042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49" tIns="35089" rIns="45249" bIns="3508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A1 - Préparation</a:t>
              </a: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F0DFEF0C-67C7-4F0A-BE94-E934AA02378E}"/>
                </a:ext>
              </a:extLst>
            </p:cNvPr>
            <p:cNvSpPr/>
            <p:nvPr/>
          </p:nvSpPr>
          <p:spPr>
            <a:xfrm>
              <a:off x="1080000" y="2180912"/>
              <a:ext cx="2086949" cy="540000"/>
            </a:xfrm>
            <a:custGeom>
              <a:avLst/>
              <a:gdLst>
                <a:gd name="connsiteX0" fmla="*/ 0 w 2086949"/>
                <a:gd name="connsiteY0" fmla="*/ 60937 h 609365"/>
                <a:gd name="connsiteX1" fmla="*/ 60937 w 2086949"/>
                <a:gd name="connsiteY1" fmla="*/ 0 h 609365"/>
                <a:gd name="connsiteX2" fmla="*/ 2026013 w 2086949"/>
                <a:gd name="connsiteY2" fmla="*/ 0 h 609365"/>
                <a:gd name="connsiteX3" fmla="*/ 2086950 w 2086949"/>
                <a:gd name="connsiteY3" fmla="*/ 60937 h 609365"/>
                <a:gd name="connsiteX4" fmla="*/ 2086949 w 2086949"/>
                <a:gd name="connsiteY4" fmla="*/ 548429 h 609365"/>
                <a:gd name="connsiteX5" fmla="*/ 2026012 w 2086949"/>
                <a:gd name="connsiteY5" fmla="*/ 609366 h 609365"/>
                <a:gd name="connsiteX6" fmla="*/ 60937 w 2086949"/>
                <a:gd name="connsiteY6" fmla="*/ 609365 h 609365"/>
                <a:gd name="connsiteX7" fmla="*/ 0 w 2086949"/>
                <a:gd name="connsiteY7" fmla="*/ 548428 h 609365"/>
                <a:gd name="connsiteX8" fmla="*/ 0 w 2086949"/>
                <a:gd name="connsiteY8" fmla="*/ 60937 h 60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6949" h="609365">
                  <a:moveTo>
                    <a:pt x="0" y="60937"/>
                  </a:moveTo>
                  <a:cubicBezTo>
                    <a:pt x="0" y="27282"/>
                    <a:pt x="27282" y="0"/>
                    <a:pt x="60937" y="0"/>
                  </a:cubicBezTo>
                  <a:lnTo>
                    <a:pt x="2026013" y="0"/>
                  </a:lnTo>
                  <a:cubicBezTo>
                    <a:pt x="2059668" y="0"/>
                    <a:pt x="2086950" y="27282"/>
                    <a:pt x="2086950" y="60937"/>
                  </a:cubicBezTo>
                  <a:cubicBezTo>
                    <a:pt x="2086950" y="223434"/>
                    <a:pt x="2086949" y="385932"/>
                    <a:pt x="2086949" y="548429"/>
                  </a:cubicBezTo>
                  <a:cubicBezTo>
                    <a:pt x="2086949" y="582084"/>
                    <a:pt x="2059667" y="609366"/>
                    <a:pt x="2026012" y="609366"/>
                  </a:cubicBezTo>
                  <a:lnTo>
                    <a:pt x="60937" y="609365"/>
                  </a:lnTo>
                  <a:cubicBezTo>
                    <a:pt x="27282" y="609365"/>
                    <a:pt x="0" y="582083"/>
                    <a:pt x="0" y="548428"/>
                  </a:cubicBezTo>
                  <a:lnTo>
                    <a:pt x="0" y="6093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518" tIns="35628" rIns="44518" bIns="35628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/>
                <a:t>A1.1 - Étude de l’ouvrage à réaliser </a:t>
              </a: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3D3E2820-31E0-493B-9ED3-0DC0D29D8C6A}"/>
                </a:ext>
              </a:extLst>
            </p:cNvPr>
            <p:cNvSpPr/>
            <p:nvPr/>
          </p:nvSpPr>
          <p:spPr>
            <a:xfrm>
              <a:off x="2952000" y="1352132"/>
              <a:ext cx="902043" cy="463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RAP</a:t>
              </a:r>
            </a:p>
          </p:txBody>
        </p:sp>
      </p:grp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2A6CC08D-8A63-4074-B35C-9E42EE276F59}"/>
              </a:ext>
            </a:extLst>
          </p:cNvPr>
          <p:cNvSpPr/>
          <p:nvPr/>
        </p:nvSpPr>
        <p:spPr>
          <a:xfrm>
            <a:off x="3460750" y="1417150"/>
            <a:ext cx="2836069" cy="968496"/>
          </a:xfrm>
          <a:custGeom>
            <a:avLst/>
            <a:gdLst>
              <a:gd name="connsiteX0" fmla="*/ 0 w 2889250"/>
              <a:gd name="connsiteY0" fmla="*/ 1581150 h 1581150"/>
              <a:gd name="connsiteX1" fmla="*/ 927100 w 2889250"/>
              <a:gd name="connsiteY1" fmla="*/ 1136650 h 1581150"/>
              <a:gd name="connsiteX2" fmla="*/ 1028700 w 2889250"/>
              <a:gd name="connsiteY2" fmla="*/ 647700 h 1581150"/>
              <a:gd name="connsiteX3" fmla="*/ 2889250 w 2889250"/>
              <a:gd name="connsiteY3" fmla="*/ 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250" h="1581150">
                <a:moveTo>
                  <a:pt x="0" y="1581150"/>
                </a:moveTo>
                <a:cubicBezTo>
                  <a:pt x="377825" y="1436687"/>
                  <a:pt x="755650" y="1292225"/>
                  <a:pt x="927100" y="1136650"/>
                </a:cubicBezTo>
                <a:cubicBezTo>
                  <a:pt x="1098550" y="981075"/>
                  <a:pt x="701675" y="837142"/>
                  <a:pt x="1028700" y="647700"/>
                </a:cubicBezTo>
                <a:cubicBezTo>
                  <a:pt x="1355725" y="458258"/>
                  <a:pt x="2581275" y="141817"/>
                  <a:pt x="288925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8532F0-D489-41E9-98BD-EF9C572CC5AE}"/>
              </a:ext>
            </a:extLst>
          </p:cNvPr>
          <p:cNvSpPr/>
          <p:nvPr/>
        </p:nvSpPr>
        <p:spPr>
          <a:xfrm>
            <a:off x="626136" y="146011"/>
            <a:ext cx="4569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Référentiel de Certification (RC)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Compétences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547760B-676B-49E2-946A-4F2987987D8E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02C6AD02-E0B1-4EAA-AA34-B8636F8E1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437D553A-752B-4CE7-805B-298D6D59CE8F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A9049AC2-FF70-410A-9B57-76A9AF21EE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30" name="Picture 38" descr="SAGA">
                <a:extLst>
                  <a:ext uri="{FF2B5EF4-FFF2-40B4-BE49-F238E27FC236}">
                    <a16:creationId xmlns:a16="http://schemas.microsoft.com/office/drawing/2014/main" id="{B0E73AAB-D256-42CB-8AFF-9E6BD1507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3" descr="2-190-6">
                <a:extLst>
                  <a:ext uri="{FF2B5EF4-FFF2-40B4-BE49-F238E27FC236}">
                    <a16:creationId xmlns:a16="http://schemas.microsoft.com/office/drawing/2014/main" id="{B3CF58ED-D7F5-48DD-AA12-F9FC40E80D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7B0FC752-B2B4-4D25-A202-D9F0D1E9BB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0D1D2C91-FA7A-4845-9F31-870EF32DA9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8" descr="P1000035">
                <a:extLst>
                  <a:ext uri="{FF2B5EF4-FFF2-40B4-BE49-F238E27FC236}">
                    <a16:creationId xmlns:a16="http://schemas.microsoft.com/office/drawing/2014/main" id="{0BAEFC36-4A27-47D2-9E7C-113E903F5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847611A0-B1C4-46AF-9651-E5569035FC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9" name="Ellipse 48">
            <a:extLst>
              <a:ext uri="{FF2B5EF4-FFF2-40B4-BE49-F238E27FC236}">
                <a16:creationId xmlns:a16="http://schemas.microsoft.com/office/drawing/2014/main" id="{B1B2FDE8-3CE1-4E17-AAFE-C452605C6AA0}"/>
              </a:ext>
            </a:extLst>
          </p:cNvPr>
          <p:cNvSpPr/>
          <p:nvPr/>
        </p:nvSpPr>
        <p:spPr>
          <a:xfrm>
            <a:off x="5696574" y="263768"/>
            <a:ext cx="902043" cy="428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RC</a:t>
            </a:r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2984875B-068A-4AF0-863C-9CC4702A9123}"/>
              </a:ext>
            </a:extLst>
          </p:cNvPr>
          <p:cNvSpPr/>
          <p:nvPr/>
        </p:nvSpPr>
        <p:spPr>
          <a:xfrm>
            <a:off x="2222621" y="876100"/>
            <a:ext cx="3458677" cy="475109"/>
          </a:xfrm>
          <a:custGeom>
            <a:avLst/>
            <a:gdLst>
              <a:gd name="connsiteX0" fmla="*/ 0 w 3667508"/>
              <a:gd name="connsiteY0" fmla="*/ 0 h 475109"/>
              <a:gd name="connsiteX1" fmla="*/ 3667508 w 3667508"/>
              <a:gd name="connsiteY1" fmla="*/ 0 h 475109"/>
              <a:gd name="connsiteX2" fmla="*/ 3667508 w 3667508"/>
              <a:gd name="connsiteY2" fmla="*/ 475109 h 475109"/>
              <a:gd name="connsiteX3" fmla="*/ 0 w 3667508"/>
              <a:gd name="connsiteY3" fmla="*/ 475109 h 475109"/>
              <a:gd name="connsiteX4" fmla="*/ 0 w 3667508"/>
              <a:gd name="connsiteY4" fmla="*/ 0 h 4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508" h="475109">
                <a:moveTo>
                  <a:pt x="0" y="0"/>
                </a:moveTo>
                <a:lnTo>
                  <a:pt x="3667508" y="0"/>
                </a:lnTo>
                <a:lnTo>
                  <a:pt x="3667508" y="475109"/>
                </a:lnTo>
                <a:lnTo>
                  <a:pt x="0" y="475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400" b="1" i="0" u="none" kern="1200" dirty="0"/>
              <a:t>CAP Menuisier fabricant</a:t>
            </a:r>
            <a:endParaRPr lang="fr-FR" sz="2400" kern="12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43C9F64-0AD6-4780-8EC6-D83A4DCE3B42}"/>
              </a:ext>
            </a:extLst>
          </p:cNvPr>
          <p:cNvSpPr txBox="1"/>
          <p:nvPr/>
        </p:nvSpPr>
        <p:spPr>
          <a:xfrm>
            <a:off x="0" y="6452290"/>
            <a:ext cx="35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fabricant</a:t>
            </a:r>
          </a:p>
        </p:txBody>
      </p:sp>
      <p:pic>
        <p:nvPicPr>
          <p:cNvPr id="25" name="Graphique 24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6FD170BB-EED7-46E9-879A-B2DC0C60989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7531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A3DDEC69-2BCB-4454-8920-25243B2CAB8B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75304B52-ACB2-4EE8-A1F9-EA21C6C2C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3D930FA9-065A-4747-8498-8A76CA3BE71A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53A5EE65-30AA-4F7C-B4D3-B7C5DF719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50" name="Picture 38" descr="SAGA">
                <a:extLst>
                  <a:ext uri="{FF2B5EF4-FFF2-40B4-BE49-F238E27FC236}">
                    <a16:creationId xmlns:a16="http://schemas.microsoft.com/office/drawing/2014/main" id="{0CB6C674-3D18-4E78-8CC8-3A4623F646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3" descr="2-190-6">
                <a:extLst>
                  <a:ext uri="{FF2B5EF4-FFF2-40B4-BE49-F238E27FC236}">
                    <a16:creationId xmlns:a16="http://schemas.microsoft.com/office/drawing/2014/main" id="{6D6CC256-81AE-40D6-B0A5-6728B7CC45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ACE98298-4BE0-441A-8064-5672228F8B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3EEFFF7B-5CFF-49BD-A8AA-AFA2ACF3B6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8" descr="P1000035">
                <a:extLst>
                  <a:ext uri="{FF2B5EF4-FFF2-40B4-BE49-F238E27FC236}">
                    <a16:creationId xmlns:a16="http://schemas.microsoft.com/office/drawing/2014/main" id="{947AB071-9DD9-499E-92B0-00BFC5F322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5B4EDEC7-27AC-43A4-AECF-E6D2101D11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ADD22A3-4F7B-4D8C-BB26-C4D6C81CF3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99540" y="358632"/>
          <a:ext cx="5760000" cy="586951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205173015"/>
                    </a:ext>
                  </a:extLst>
                </a:gridCol>
                <a:gridCol w="4248000">
                  <a:extLst>
                    <a:ext uri="{9D8B030D-6E8A-4147-A177-3AD203B41FA5}">
                      <a16:colId xmlns:a16="http://schemas.microsoft.com/office/drawing/2014/main" val="1377687569"/>
                    </a:ext>
                  </a:extLst>
                </a:gridCol>
              </a:tblGrid>
              <a:tr h="253515"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CAPACITÉS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COMPÉTENCES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68940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C1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S’INFORMER</a:t>
                      </a: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ANALYSER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Identifier, décoder et interpréter les données de définition d’un ouvrage ou d’une partie d’ouvrage</a:t>
                      </a:r>
                      <a:endParaRPr lang="fr-FR" sz="11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2477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Analyser les contraintes de fabrication</a:t>
                      </a:r>
                      <a:endParaRPr lang="fr-FR" sz="11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21989"/>
                  </a:ext>
                </a:extLst>
              </a:tr>
              <a:tr h="324000">
                <a:tc rowSpan="4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C2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PRÉPARER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Proposer et justifier des solutions techniques de fabrication</a:t>
                      </a:r>
                      <a:endParaRPr lang="fr-FR" sz="11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9005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Traduire graphiquement une solution technique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8873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Établir un débit-matière et/ou une liste de composants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5098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Compléter des modes opératoires ou des processus de fabrication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321366"/>
                  </a:ext>
                </a:extLst>
              </a:tr>
              <a:tr h="324000">
                <a:tc rowSpan="9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C3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FABRIQUER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Organiser et sécuriser son espace de travail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44207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Contrôler la conformité des matériaux, des produits et des ouvrages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1005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Tracer et préparer les pièces à usiner, à monter, à finir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7412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Installer et régler les outils, les accessoires, les pièces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14086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 Conduire les opérations d’usinage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3122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6 - Assembler les composants constitutifs d’un ouvrage ou d’un produit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93340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7 - Réaliser les opérations de finition et de traitement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0771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8 - Conditionner, stocker les ouvrages, les matériaux et les produits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2936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9 - Maintenir les machines et les outillages en état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946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C4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COMMUNIQUER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390" indent="-36195"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- Communiquer avec les différents partenaires de l’entreprise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1164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7F8532F0-D489-41E9-98BD-EF9C572CC5AE}"/>
              </a:ext>
            </a:extLst>
          </p:cNvPr>
          <p:cNvSpPr/>
          <p:nvPr/>
        </p:nvSpPr>
        <p:spPr>
          <a:xfrm>
            <a:off x="622490" y="130439"/>
            <a:ext cx="4569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Référentiel de Certification (RC)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Compétences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10A0F4DB-6629-455E-9B82-E52632A41E2B}"/>
              </a:ext>
            </a:extLst>
          </p:cNvPr>
          <p:cNvGrpSpPr/>
          <p:nvPr/>
        </p:nvGrpSpPr>
        <p:grpSpPr>
          <a:xfrm>
            <a:off x="3460800" y="263768"/>
            <a:ext cx="3137817" cy="4588765"/>
            <a:chOff x="3467100" y="-1159765"/>
            <a:chExt cx="3137817" cy="4588765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65CDE63F-9BA0-47F3-891A-16E01CED19AD}"/>
                </a:ext>
              </a:extLst>
            </p:cNvPr>
            <p:cNvSpPr/>
            <p:nvPr/>
          </p:nvSpPr>
          <p:spPr>
            <a:xfrm>
              <a:off x="3467100" y="2619632"/>
              <a:ext cx="2832440" cy="809368"/>
            </a:xfrm>
            <a:custGeom>
              <a:avLst/>
              <a:gdLst>
                <a:gd name="connsiteX0" fmla="*/ 0 w 2889250"/>
                <a:gd name="connsiteY0" fmla="*/ 1581150 h 1581150"/>
                <a:gd name="connsiteX1" fmla="*/ 927100 w 2889250"/>
                <a:gd name="connsiteY1" fmla="*/ 1136650 h 1581150"/>
                <a:gd name="connsiteX2" fmla="*/ 1028700 w 2889250"/>
                <a:gd name="connsiteY2" fmla="*/ 647700 h 1581150"/>
                <a:gd name="connsiteX3" fmla="*/ 2889250 w 2889250"/>
                <a:gd name="connsiteY3" fmla="*/ 0 h 158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9250" h="1581150">
                  <a:moveTo>
                    <a:pt x="0" y="1581150"/>
                  </a:moveTo>
                  <a:cubicBezTo>
                    <a:pt x="377825" y="1436687"/>
                    <a:pt x="755650" y="1292225"/>
                    <a:pt x="927100" y="1136650"/>
                  </a:cubicBezTo>
                  <a:cubicBezTo>
                    <a:pt x="1098550" y="981075"/>
                    <a:pt x="701675" y="837142"/>
                    <a:pt x="1028700" y="647700"/>
                  </a:cubicBezTo>
                  <a:cubicBezTo>
                    <a:pt x="1355725" y="458258"/>
                    <a:pt x="2581275" y="141817"/>
                    <a:pt x="2889250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141F436-1E40-49F0-8E8E-8F5EC475673C}"/>
                </a:ext>
              </a:extLst>
            </p:cNvPr>
            <p:cNvSpPr/>
            <p:nvPr/>
          </p:nvSpPr>
          <p:spPr>
            <a:xfrm>
              <a:off x="5702874" y="-1159765"/>
              <a:ext cx="902043" cy="4288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RC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D1FC1E8-F15F-4778-BD2C-17C90A38CB26}"/>
              </a:ext>
            </a:extLst>
          </p:cNvPr>
          <p:cNvGrpSpPr/>
          <p:nvPr/>
        </p:nvGrpSpPr>
        <p:grpSpPr>
          <a:xfrm>
            <a:off x="576000" y="1476000"/>
            <a:ext cx="3278043" cy="4824000"/>
            <a:chOff x="601610" y="1344422"/>
            <a:chExt cx="3278043" cy="4824000"/>
          </a:xfrm>
        </p:grpSpPr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70442617-B76F-4A99-ACB3-48C32491455B}"/>
                </a:ext>
              </a:extLst>
            </p:cNvPr>
            <p:cNvSpPr/>
            <p:nvPr/>
          </p:nvSpPr>
          <p:spPr>
            <a:xfrm>
              <a:off x="601610" y="1452422"/>
              <a:ext cx="2880000" cy="4716000"/>
            </a:xfrm>
            <a:prstGeom prst="roundRect">
              <a:avLst/>
            </a:prstGeom>
            <a:solidFill>
              <a:srgbClr val="EAF2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C21441E-AFA1-47FB-8EAD-26F209B4CFA3}"/>
                </a:ext>
              </a:extLst>
            </p:cNvPr>
            <p:cNvSpPr/>
            <p:nvPr/>
          </p:nvSpPr>
          <p:spPr>
            <a:xfrm>
              <a:off x="2977610" y="1344422"/>
              <a:ext cx="902043" cy="463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RAP</a:t>
              </a: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A275014-4149-41F5-9535-54832FFE2B34}"/>
                </a:ext>
              </a:extLst>
            </p:cNvPr>
            <p:cNvSpPr/>
            <p:nvPr/>
          </p:nvSpPr>
          <p:spPr>
            <a:xfrm>
              <a:off x="817610" y="1560422"/>
              <a:ext cx="2016000" cy="504253"/>
            </a:xfrm>
            <a:custGeom>
              <a:avLst/>
              <a:gdLst>
                <a:gd name="connsiteX0" fmla="*/ 0 w 1973377"/>
                <a:gd name="connsiteY0" fmla="*/ 50425 h 504253"/>
                <a:gd name="connsiteX1" fmla="*/ 50425 w 1973377"/>
                <a:gd name="connsiteY1" fmla="*/ 0 h 504253"/>
                <a:gd name="connsiteX2" fmla="*/ 1922952 w 1973377"/>
                <a:gd name="connsiteY2" fmla="*/ 0 h 504253"/>
                <a:gd name="connsiteX3" fmla="*/ 1973377 w 1973377"/>
                <a:gd name="connsiteY3" fmla="*/ 50425 h 504253"/>
                <a:gd name="connsiteX4" fmla="*/ 1973377 w 1973377"/>
                <a:gd name="connsiteY4" fmla="*/ 453828 h 504253"/>
                <a:gd name="connsiteX5" fmla="*/ 1922952 w 1973377"/>
                <a:gd name="connsiteY5" fmla="*/ 504253 h 504253"/>
                <a:gd name="connsiteX6" fmla="*/ 50425 w 1973377"/>
                <a:gd name="connsiteY6" fmla="*/ 504253 h 504253"/>
                <a:gd name="connsiteX7" fmla="*/ 0 w 1973377"/>
                <a:gd name="connsiteY7" fmla="*/ 453828 h 504253"/>
                <a:gd name="connsiteX8" fmla="*/ 0 w 1973377"/>
                <a:gd name="connsiteY8" fmla="*/ 50425 h 50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3377" h="504253">
                  <a:moveTo>
                    <a:pt x="0" y="50425"/>
                  </a:moveTo>
                  <a:cubicBezTo>
                    <a:pt x="0" y="22576"/>
                    <a:pt x="22576" y="0"/>
                    <a:pt x="50425" y="0"/>
                  </a:cubicBezTo>
                  <a:lnTo>
                    <a:pt x="1922952" y="0"/>
                  </a:lnTo>
                  <a:cubicBezTo>
                    <a:pt x="1950801" y="0"/>
                    <a:pt x="1973377" y="22576"/>
                    <a:pt x="1973377" y="50425"/>
                  </a:cubicBezTo>
                  <a:lnTo>
                    <a:pt x="1973377" y="453828"/>
                  </a:lnTo>
                  <a:cubicBezTo>
                    <a:pt x="1973377" y="481677"/>
                    <a:pt x="1950801" y="504253"/>
                    <a:pt x="1922952" y="504253"/>
                  </a:cubicBezTo>
                  <a:lnTo>
                    <a:pt x="50425" y="504253"/>
                  </a:lnTo>
                  <a:cubicBezTo>
                    <a:pt x="22576" y="504253"/>
                    <a:pt x="0" y="481677"/>
                    <a:pt x="0" y="453828"/>
                  </a:cubicBezTo>
                  <a:lnTo>
                    <a:pt x="0" y="5042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49" tIns="35089" rIns="45249" bIns="3508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A2 - Fabrication</a:t>
              </a:r>
            </a:p>
          </p:txBody>
        </p:sp>
      </p:grp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C0D4E152-23C1-42F9-8DDD-6CB33BCD9B7F}"/>
              </a:ext>
            </a:extLst>
          </p:cNvPr>
          <p:cNvSpPr/>
          <p:nvPr/>
        </p:nvSpPr>
        <p:spPr>
          <a:xfrm>
            <a:off x="1080000" y="2304000"/>
            <a:ext cx="2088000" cy="540000"/>
          </a:xfrm>
          <a:custGeom>
            <a:avLst/>
            <a:gdLst>
              <a:gd name="connsiteX0" fmla="*/ 0 w 1877285"/>
              <a:gd name="connsiteY0" fmla="*/ 66257 h 662569"/>
              <a:gd name="connsiteX1" fmla="*/ 66257 w 1877285"/>
              <a:gd name="connsiteY1" fmla="*/ 0 h 662569"/>
              <a:gd name="connsiteX2" fmla="*/ 1811028 w 1877285"/>
              <a:gd name="connsiteY2" fmla="*/ 0 h 662569"/>
              <a:gd name="connsiteX3" fmla="*/ 1877285 w 1877285"/>
              <a:gd name="connsiteY3" fmla="*/ 66257 h 662569"/>
              <a:gd name="connsiteX4" fmla="*/ 1877285 w 1877285"/>
              <a:gd name="connsiteY4" fmla="*/ 596312 h 662569"/>
              <a:gd name="connsiteX5" fmla="*/ 1811028 w 1877285"/>
              <a:gd name="connsiteY5" fmla="*/ 662569 h 662569"/>
              <a:gd name="connsiteX6" fmla="*/ 66257 w 1877285"/>
              <a:gd name="connsiteY6" fmla="*/ 662569 h 662569"/>
              <a:gd name="connsiteX7" fmla="*/ 0 w 1877285"/>
              <a:gd name="connsiteY7" fmla="*/ 596312 h 662569"/>
              <a:gd name="connsiteX8" fmla="*/ 0 w 1877285"/>
              <a:gd name="connsiteY8" fmla="*/ 66257 h 66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7285" h="662569">
                <a:moveTo>
                  <a:pt x="0" y="66257"/>
                </a:moveTo>
                <a:cubicBezTo>
                  <a:pt x="0" y="29664"/>
                  <a:pt x="29664" y="0"/>
                  <a:pt x="66257" y="0"/>
                </a:cubicBezTo>
                <a:lnTo>
                  <a:pt x="1811028" y="0"/>
                </a:lnTo>
                <a:cubicBezTo>
                  <a:pt x="1847621" y="0"/>
                  <a:pt x="1877285" y="29664"/>
                  <a:pt x="1877285" y="66257"/>
                </a:cubicBezTo>
                <a:lnTo>
                  <a:pt x="1877285" y="596312"/>
                </a:lnTo>
                <a:cubicBezTo>
                  <a:pt x="1877285" y="632905"/>
                  <a:pt x="1847621" y="662569"/>
                  <a:pt x="1811028" y="662569"/>
                </a:cubicBezTo>
                <a:lnTo>
                  <a:pt x="66257" y="662569"/>
                </a:lnTo>
                <a:cubicBezTo>
                  <a:pt x="29664" y="662569"/>
                  <a:pt x="0" y="632905"/>
                  <a:pt x="0" y="596312"/>
                </a:cubicBezTo>
                <a:lnTo>
                  <a:pt x="0" y="6625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076" tIns="37186" rIns="46076" bIns="37186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/>
              <a:t>A2.1 - Traçage</a:t>
            </a:r>
          </a:p>
        </p:txBody>
      </p:sp>
      <p:sp>
        <p:nvSpPr>
          <p:cNvPr id="57" name="Forme libre : forme 56">
            <a:extLst>
              <a:ext uri="{FF2B5EF4-FFF2-40B4-BE49-F238E27FC236}">
                <a16:creationId xmlns:a16="http://schemas.microsoft.com/office/drawing/2014/main" id="{BC77DB56-9BCD-43A3-911C-A4471BD7D9AA}"/>
              </a:ext>
            </a:extLst>
          </p:cNvPr>
          <p:cNvSpPr/>
          <p:nvPr/>
        </p:nvSpPr>
        <p:spPr>
          <a:xfrm>
            <a:off x="1080000" y="2968405"/>
            <a:ext cx="2088000" cy="540000"/>
          </a:xfrm>
          <a:custGeom>
            <a:avLst/>
            <a:gdLst>
              <a:gd name="connsiteX0" fmla="*/ 0 w 1877285"/>
              <a:gd name="connsiteY0" fmla="*/ 42054 h 420537"/>
              <a:gd name="connsiteX1" fmla="*/ 42054 w 1877285"/>
              <a:gd name="connsiteY1" fmla="*/ 0 h 420537"/>
              <a:gd name="connsiteX2" fmla="*/ 1835231 w 1877285"/>
              <a:gd name="connsiteY2" fmla="*/ 0 h 420537"/>
              <a:gd name="connsiteX3" fmla="*/ 1877285 w 1877285"/>
              <a:gd name="connsiteY3" fmla="*/ 42054 h 420537"/>
              <a:gd name="connsiteX4" fmla="*/ 1877285 w 1877285"/>
              <a:gd name="connsiteY4" fmla="*/ 378483 h 420537"/>
              <a:gd name="connsiteX5" fmla="*/ 1835231 w 1877285"/>
              <a:gd name="connsiteY5" fmla="*/ 420537 h 420537"/>
              <a:gd name="connsiteX6" fmla="*/ 42054 w 1877285"/>
              <a:gd name="connsiteY6" fmla="*/ 420537 h 420537"/>
              <a:gd name="connsiteX7" fmla="*/ 0 w 1877285"/>
              <a:gd name="connsiteY7" fmla="*/ 378483 h 420537"/>
              <a:gd name="connsiteX8" fmla="*/ 0 w 1877285"/>
              <a:gd name="connsiteY8" fmla="*/ 42054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7285" h="420537">
                <a:moveTo>
                  <a:pt x="0" y="42054"/>
                </a:moveTo>
                <a:cubicBezTo>
                  <a:pt x="0" y="18828"/>
                  <a:pt x="18828" y="0"/>
                  <a:pt x="42054" y="0"/>
                </a:cubicBezTo>
                <a:lnTo>
                  <a:pt x="1835231" y="0"/>
                </a:lnTo>
                <a:cubicBezTo>
                  <a:pt x="1858457" y="0"/>
                  <a:pt x="1877285" y="18828"/>
                  <a:pt x="1877285" y="42054"/>
                </a:cubicBezTo>
                <a:lnTo>
                  <a:pt x="1877285" y="378483"/>
                </a:lnTo>
                <a:cubicBezTo>
                  <a:pt x="1877285" y="401709"/>
                  <a:pt x="1858457" y="420537"/>
                  <a:pt x="1835231" y="420537"/>
                </a:cubicBezTo>
                <a:lnTo>
                  <a:pt x="42054" y="420537"/>
                </a:lnTo>
                <a:cubicBezTo>
                  <a:pt x="18828" y="420537"/>
                  <a:pt x="0" y="401709"/>
                  <a:pt x="0" y="378483"/>
                </a:cubicBezTo>
                <a:lnTo>
                  <a:pt x="0" y="4205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987" tIns="30097" rIns="38987" bIns="30097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>
                <a:latin typeface="+mn-lt"/>
                <a:ea typeface="Times New Roman" panose="02020603050405020304" pitchFamily="18" charset="0"/>
              </a:rPr>
              <a:t>A2.2 - </a:t>
            </a:r>
            <a:r>
              <a:rPr lang="fr-FR" sz="1400" b="1" dirty="0">
                <a:ea typeface="Times New Roman" panose="02020603050405020304" pitchFamily="18" charset="0"/>
              </a:rPr>
              <a:t>Usin</a:t>
            </a:r>
            <a:r>
              <a:rPr lang="fr-FR" sz="1400" b="1" kern="1200" dirty="0">
                <a:latin typeface="+mn-lt"/>
                <a:ea typeface="Times New Roman" panose="02020603050405020304" pitchFamily="18" charset="0"/>
              </a:rPr>
              <a:t>age</a:t>
            </a:r>
            <a:endParaRPr lang="fr-FR" sz="1400" b="1" kern="1200" dirty="0">
              <a:latin typeface="+mn-lt"/>
            </a:endParaRPr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AE5DD0EA-C313-4661-9854-2F80288355E6}"/>
              </a:ext>
            </a:extLst>
          </p:cNvPr>
          <p:cNvSpPr/>
          <p:nvPr/>
        </p:nvSpPr>
        <p:spPr>
          <a:xfrm>
            <a:off x="1080000" y="3632246"/>
            <a:ext cx="2088000" cy="540000"/>
          </a:xfrm>
          <a:custGeom>
            <a:avLst/>
            <a:gdLst>
              <a:gd name="connsiteX0" fmla="*/ 0 w 1877285"/>
              <a:gd name="connsiteY0" fmla="*/ 46462 h 464624"/>
              <a:gd name="connsiteX1" fmla="*/ 46462 w 1877285"/>
              <a:gd name="connsiteY1" fmla="*/ 0 h 464624"/>
              <a:gd name="connsiteX2" fmla="*/ 1830823 w 1877285"/>
              <a:gd name="connsiteY2" fmla="*/ 0 h 464624"/>
              <a:gd name="connsiteX3" fmla="*/ 1877285 w 1877285"/>
              <a:gd name="connsiteY3" fmla="*/ 46462 h 464624"/>
              <a:gd name="connsiteX4" fmla="*/ 1877285 w 1877285"/>
              <a:gd name="connsiteY4" fmla="*/ 418162 h 464624"/>
              <a:gd name="connsiteX5" fmla="*/ 1830823 w 1877285"/>
              <a:gd name="connsiteY5" fmla="*/ 464624 h 464624"/>
              <a:gd name="connsiteX6" fmla="*/ 46462 w 1877285"/>
              <a:gd name="connsiteY6" fmla="*/ 464624 h 464624"/>
              <a:gd name="connsiteX7" fmla="*/ 0 w 1877285"/>
              <a:gd name="connsiteY7" fmla="*/ 418162 h 464624"/>
              <a:gd name="connsiteX8" fmla="*/ 0 w 1877285"/>
              <a:gd name="connsiteY8" fmla="*/ 46462 h 46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7285" h="464624">
                <a:moveTo>
                  <a:pt x="0" y="46462"/>
                </a:moveTo>
                <a:cubicBezTo>
                  <a:pt x="0" y="20802"/>
                  <a:pt x="20802" y="0"/>
                  <a:pt x="46462" y="0"/>
                </a:cubicBezTo>
                <a:lnTo>
                  <a:pt x="1830823" y="0"/>
                </a:lnTo>
                <a:cubicBezTo>
                  <a:pt x="1856483" y="0"/>
                  <a:pt x="1877285" y="20802"/>
                  <a:pt x="1877285" y="46462"/>
                </a:cubicBezTo>
                <a:lnTo>
                  <a:pt x="1877285" y="418162"/>
                </a:lnTo>
                <a:cubicBezTo>
                  <a:pt x="1877285" y="443822"/>
                  <a:pt x="1856483" y="464624"/>
                  <a:pt x="1830823" y="464624"/>
                </a:cubicBezTo>
                <a:lnTo>
                  <a:pt x="46462" y="464624"/>
                </a:lnTo>
                <a:cubicBezTo>
                  <a:pt x="20802" y="464624"/>
                  <a:pt x="0" y="443822"/>
                  <a:pt x="0" y="418162"/>
                </a:cubicBezTo>
                <a:lnTo>
                  <a:pt x="0" y="46462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278" tIns="31388" rIns="40278" bIns="31388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>
                <a:latin typeface="+mn-lt"/>
                <a:ea typeface="Times New Roman" panose="02020603050405020304" pitchFamily="18" charset="0"/>
              </a:rPr>
              <a:t>A2.3 - Maintenance des équipements</a:t>
            </a:r>
            <a:endParaRPr lang="fr-FR" sz="1400" b="1" kern="1200" dirty="0">
              <a:latin typeface="+mn-lt"/>
            </a:endParaRPr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1C0FC98B-43F7-4595-9EE8-C2953DF0A3F6}"/>
              </a:ext>
            </a:extLst>
          </p:cNvPr>
          <p:cNvSpPr/>
          <p:nvPr/>
        </p:nvSpPr>
        <p:spPr>
          <a:xfrm>
            <a:off x="1080000" y="4287414"/>
            <a:ext cx="2088000" cy="540000"/>
          </a:xfrm>
          <a:custGeom>
            <a:avLst/>
            <a:gdLst>
              <a:gd name="connsiteX0" fmla="*/ 0 w 1877285"/>
              <a:gd name="connsiteY0" fmla="*/ 46108 h 461084"/>
              <a:gd name="connsiteX1" fmla="*/ 46108 w 1877285"/>
              <a:gd name="connsiteY1" fmla="*/ 0 h 461084"/>
              <a:gd name="connsiteX2" fmla="*/ 1831177 w 1877285"/>
              <a:gd name="connsiteY2" fmla="*/ 0 h 461084"/>
              <a:gd name="connsiteX3" fmla="*/ 1877285 w 1877285"/>
              <a:gd name="connsiteY3" fmla="*/ 46108 h 461084"/>
              <a:gd name="connsiteX4" fmla="*/ 1877285 w 1877285"/>
              <a:gd name="connsiteY4" fmla="*/ 414976 h 461084"/>
              <a:gd name="connsiteX5" fmla="*/ 1831177 w 1877285"/>
              <a:gd name="connsiteY5" fmla="*/ 461084 h 461084"/>
              <a:gd name="connsiteX6" fmla="*/ 46108 w 1877285"/>
              <a:gd name="connsiteY6" fmla="*/ 461084 h 461084"/>
              <a:gd name="connsiteX7" fmla="*/ 0 w 1877285"/>
              <a:gd name="connsiteY7" fmla="*/ 414976 h 461084"/>
              <a:gd name="connsiteX8" fmla="*/ 0 w 1877285"/>
              <a:gd name="connsiteY8" fmla="*/ 46108 h 46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7285" h="461084">
                <a:moveTo>
                  <a:pt x="0" y="46108"/>
                </a:moveTo>
                <a:cubicBezTo>
                  <a:pt x="0" y="20643"/>
                  <a:pt x="20643" y="0"/>
                  <a:pt x="46108" y="0"/>
                </a:cubicBezTo>
                <a:lnTo>
                  <a:pt x="1831177" y="0"/>
                </a:lnTo>
                <a:cubicBezTo>
                  <a:pt x="1856642" y="0"/>
                  <a:pt x="1877285" y="20643"/>
                  <a:pt x="1877285" y="46108"/>
                </a:cubicBezTo>
                <a:lnTo>
                  <a:pt x="1877285" y="414976"/>
                </a:lnTo>
                <a:cubicBezTo>
                  <a:pt x="1877285" y="440441"/>
                  <a:pt x="1856642" y="461084"/>
                  <a:pt x="1831177" y="461084"/>
                </a:cubicBezTo>
                <a:lnTo>
                  <a:pt x="46108" y="461084"/>
                </a:lnTo>
                <a:cubicBezTo>
                  <a:pt x="20643" y="461084"/>
                  <a:pt x="0" y="440441"/>
                  <a:pt x="0" y="414976"/>
                </a:cubicBezTo>
                <a:lnTo>
                  <a:pt x="0" y="4610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175" tIns="31285" rIns="40175" bIns="31285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>
                <a:latin typeface="+mn-lt"/>
                <a:ea typeface="Times New Roman" panose="02020603050405020304" pitchFamily="18" charset="0"/>
              </a:rPr>
              <a:t>A2.4 - Assemblage, montage</a:t>
            </a:r>
            <a:endParaRPr lang="fr-FR" sz="1400" b="1" kern="1200" dirty="0">
              <a:latin typeface="+mn-lt"/>
            </a:endParaRPr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540BA454-C5EB-45D6-8F8F-13509EE01243}"/>
              </a:ext>
            </a:extLst>
          </p:cNvPr>
          <p:cNvSpPr/>
          <p:nvPr/>
        </p:nvSpPr>
        <p:spPr>
          <a:xfrm>
            <a:off x="1080000" y="4932178"/>
            <a:ext cx="2088000" cy="540000"/>
          </a:xfrm>
          <a:custGeom>
            <a:avLst/>
            <a:gdLst>
              <a:gd name="connsiteX0" fmla="*/ 0 w 1877285"/>
              <a:gd name="connsiteY0" fmla="*/ 46108 h 461084"/>
              <a:gd name="connsiteX1" fmla="*/ 46108 w 1877285"/>
              <a:gd name="connsiteY1" fmla="*/ 0 h 461084"/>
              <a:gd name="connsiteX2" fmla="*/ 1831177 w 1877285"/>
              <a:gd name="connsiteY2" fmla="*/ 0 h 461084"/>
              <a:gd name="connsiteX3" fmla="*/ 1877285 w 1877285"/>
              <a:gd name="connsiteY3" fmla="*/ 46108 h 461084"/>
              <a:gd name="connsiteX4" fmla="*/ 1877285 w 1877285"/>
              <a:gd name="connsiteY4" fmla="*/ 414976 h 461084"/>
              <a:gd name="connsiteX5" fmla="*/ 1831177 w 1877285"/>
              <a:gd name="connsiteY5" fmla="*/ 461084 h 461084"/>
              <a:gd name="connsiteX6" fmla="*/ 46108 w 1877285"/>
              <a:gd name="connsiteY6" fmla="*/ 461084 h 461084"/>
              <a:gd name="connsiteX7" fmla="*/ 0 w 1877285"/>
              <a:gd name="connsiteY7" fmla="*/ 414976 h 461084"/>
              <a:gd name="connsiteX8" fmla="*/ 0 w 1877285"/>
              <a:gd name="connsiteY8" fmla="*/ 46108 h 46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7285" h="461084">
                <a:moveTo>
                  <a:pt x="0" y="46108"/>
                </a:moveTo>
                <a:cubicBezTo>
                  <a:pt x="0" y="20643"/>
                  <a:pt x="20643" y="0"/>
                  <a:pt x="46108" y="0"/>
                </a:cubicBezTo>
                <a:lnTo>
                  <a:pt x="1831177" y="0"/>
                </a:lnTo>
                <a:cubicBezTo>
                  <a:pt x="1856642" y="0"/>
                  <a:pt x="1877285" y="20643"/>
                  <a:pt x="1877285" y="46108"/>
                </a:cubicBezTo>
                <a:lnTo>
                  <a:pt x="1877285" y="414976"/>
                </a:lnTo>
                <a:cubicBezTo>
                  <a:pt x="1877285" y="440441"/>
                  <a:pt x="1856642" y="461084"/>
                  <a:pt x="1831177" y="461084"/>
                </a:cubicBezTo>
                <a:lnTo>
                  <a:pt x="46108" y="461084"/>
                </a:lnTo>
                <a:cubicBezTo>
                  <a:pt x="20643" y="461084"/>
                  <a:pt x="0" y="440441"/>
                  <a:pt x="0" y="414976"/>
                </a:cubicBezTo>
                <a:lnTo>
                  <a:pt x="0" y="4610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175" tIns="31285" rIns="40175" bIns="31285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>
                <a:latin typeface="+mn-lt"/>
                <a:ea typeface="Times New Roman" panose="02020603050405020304" pitchFamily="18" charset="0"/>
              </a:rPr>
              <a:t>A2.5 - Finition, traitement</a:t>
            </a:r>
            <a:endParaRPr lang="fr-FR" sz="1400" b="1" kern="1200" dirty="0">
              <a:latin typeface="+mn-lt"/>
            </a:endParaRPr>
          </a:p>
        </p:txBody>
      </p:sp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id="{515270C9-CB21-4389-99AB-B0462A37E125}"/>
              </a:ext>
            </a:extLst>
          </p:cNvPr>
          <p:cNvSpPr/>
          <p:nvPr/>
        </p:nvSpPr>
        <p:spPr>
          <a:xfrm>
            <a:off x="1080000" y="5582816"/>
            <a:ext cx="2088000" cy="540000"/>
          </a:xfrm>
          <a:custGeom>
            <a:avLst/>
            <a:gdLst>
              <a:gd name="connsiteX0" fmla="*/ 0 w 1877285"/>
              <a:gd name="connsiteY0" fmla="*/ 46108 h 461084"/>
              <a:gd name="connsiteX1" fmla="*/ 46108 w 1877285"/>
              <a:gd name="connsiteY1" fmla="*/ 0 h 461084"/>
              <a:gd name="connsiteX2" fmla="*/ 1831177 w 1877285"/>
              <a:gd name="connsiteY2" fmla="*/ 0 h 461084"/>
              <a:gd name="connsiteX3" fmla="*/ 1877285 w 1877285"/>
              <a:gd name="connsiteY3" fmla="*/ 46108 h 461084"/>
              <a:gd name="connsiteX4" fmla="*/ 1877285 w 1877285"/>
              <a:gd name="connsiteY4" fmla="*/ 414976 h 461084"/>
              <a:gd name="connsiteX5" fmla="*/ 1831177 w 1877285"/>
              <a:gd name="connsiteY5" fmla="*/ 461084 h 461084"/>
              <a:gd name="connsiteX6" fmla="*/ 46108 w 1877285"/>
              <a:gd name="connsiteY6" fmla="*/ 461084 h 461084"/>
              <a:gd name="connsiteX7" fmla="*/ 0 w 1877285"/>
              <a:gd name="connsiteY7" fmla="*/ 414976 h 461084"/>
              <a:gd name="connsiteX8" fmla="*/ 0 w 1877285"/>
              <a:gd name="connsiteY8" fmla="*/ 46108 h 46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7285" h="461084">
                <a:moveTo>
                  <a:pt x="0" y="46108"/>
                </a:moveTo>
                <a:cubicBezTo>
                  <a:pt x="0" y="20643"/>
                  <a:pt x="20643" y="0"/>
                  <a:pt x="46108" y="0"/>
                </a:cubicBezTo>
                <a:lnTo>
                  <a:pt x="1831177" y="0"/>
                </a:lnTo>
                <a:cubicBezTo>
                  <a:pt x="1856642" y="0"/>
                  <a:pt x="1877285" y="20643"/>
                  <a:pt x="1877285" y="46108"/>
                </a:cubicBezTo>
                <a:lnTo>
                  <a:pt x="1877285" y="414976"/>
                </a:lnTo>
                <a:cubicBezTo>
                  <a:pt x="1877285" y="440441"/>
                  <a:pt x="1856642" y="461084"/>
                  <a:pt x="1831177" y="461084"/>
                </a:cubicBezTo>
                <a:lnTo>
                  <a:pt x="46108" y="461084"/>
                </a:lnTo>
                <a:cubicBezTo>
                  <a:pt x="20643" y="461084"/>
                  <a:pt x="0" y="440441"/>
                  <a:pt x="0" y="414976"/>
                </a:cubicBezTo>
                <a:lnTo>
                  <a:pt x="0" y="4610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175" tIns="31285" rIns="40175" bIns="31285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>
                <a:latin typeface="+mn-lt"/>
                <a:ea typeface="Times New Roman" panose="02020603050405020304" pitchFamily="18" charset="0"/>
              </a:rPr>
              <a:t>A2.6 -</a:t>
            </a:r>
            <a:r>
              <a:rPr lang="fr-FR" sz="1400" b="1" dirty="0">
                <a:ea typeface="Times New Roman" panose="02020603050405020304" pitchFamily="18" charset="0"/>
              </a:rPr>
              <a:t> Suivi de fabrication et contrôle qualité</a:t>
            </a:r>
            <a:endParaRPr lang="fr-FR" sz="1400" b="1" kern="1200" dirty="0">
              <a:latin typeface="+mn-lt"/>
            </a:endParaRPr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FC9E5151-3359-4633-93C4-94FFC792C9CA}"/>
              </a:ext>
            </a:extLst>
          </p:cNvPr>
          <p:cNvSpPr/>
          <p:nvPr/>
        </p:nvSpPr>
        <p:spPr>
          <a:xfrm>
            <a:off x="2131153" y="856891"/>
            <a:ext cx="3458677" cy="475109"/>
          </a:xfrm>
          <a:custGeom>
            <a:avLst/>
            <a:gdLst>
              <a:gd name="connsiteX0" fmla="*/ 0 w 3667508"/>
              <a:gd name="connsiteY0" fmla="*/ 0 h 475109"/>
              <a:gd name="connsiteX1" fmla="*/ 3667508 w 3667508"/>
              <a:gd name="connsiteY1" fmla="*/ 0 h 475109"/>
              <a:gd name="connsiteX2" fmla="*/ 3667508 w 3667508"/>
              <a:gd name="connsiteY2" fmla="*/ 475109 h 475109"/>
              <a:gd name="connsiteX3" fmla="*/ 0 w 3667508"/>
              <a:gd name="connsiteY3" fmla="*/ 475109 h 475109"/>
              <a:gd name="connsiteX4" fmla="*/ 0 w 3667508"/>
              <a:gd name="connsiteY4" fmla="*/ 0 h 4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508" h="475109">
                <a:moveTo>
                  <a:pt x="0" y="0"/>
                </a:moveTo>
                <a:lnTo>
                  <a:pt x="3667508" y="0"/>
                </a:lnTo>
                <a:lnTo>
                  <a:pt x="3667508" y="475109"/>
                </a:lnTo>
                <a:lnTo>
                  <a:pt x="0" y="475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400" b="1" i="0" u="none" kern="1200" dirty="0"/>
              <a:t>CAP Menuisier fabricant</a:t>
            </a:r>
            <a:endParaRPr lang="fr-FR" sz="2400" kern="12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4BF9AFB-2087-41C7-9AA7-6E7DF6C8E37F}"/>
              </a:ext>
            </a:extLst>
          </p:cNvPr>
          <p:cNvSpPr txBox="1"/>
          <p:nvPr/>
        </p:nvSpPr>
        <p:spPr>
          <a:xfrm>
            <a:off x="0" y="6452290"/>
            <a:ext cx="35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fabricant</a:t>
            </a:r>
          </a:p>
        </p:txBody>
      </p:sp>
      <p:pic>
        <p:nvPicPr>
          <p:cNvPr id="32" name="Graphique 31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573CE030-FA44-4756-86B4-EFFF39756C7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4009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A3DDEC69-2BCB-4454-8920-25243B2CAB8B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75304B52-ACB2-4EE8-A1F9-EA21C6C2C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3D930FA9-065A-4747-8498-8A76CA3BE71A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53A5EE65-30AA-4F7C-B4D3-B7C5DF719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50" name="Picture 38" descr="SAGA">
                <a:extLst>
                  <a:ext uri="{FF2B5EF4-FFF2-40B4-BE49-F238E27FC236}">
                    <a16:creationId xmlns:a16="http://schemas.microsoft.com/office/drawing/2014/main" id="{0CB6C674-3D18-4E78-8CC8-3A4623F646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3" descr="2-190-6">
                <a:extLst>
                  <a:ext uri="{FF2B5EF4-FFF2-40B4-BE49-F238E27FC236}">
                    <a16:creationId xmlns:a16="http://schemas.microsoft.com/office/drawing/2014/main" id="{6D6CC256-81AE-40D6-B0A5-6728B7CC45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ACE98298-4BE0-441A-8064-5672228F8B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3EEFFF7B-5CFF-49BD-A8AA-AFA2ACF3B6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8" descr="P1000035">
                <a:extLst>
                  <a:ext uri="{FF2B5EF4-FFF2-40B4-BE49-F238E27FC236}">
                    <a16:creationId xmlns:a16="http://schemas.microsoft.com/office/drawing/2014/main" id="{947AB071-9DD9-499E-92B0-00BFC5F322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5B4EDEC7-27AC-43A4-AECF-E6D2101D11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ADD22A3-4F7B-4D8C-BB26-C4D6C81CF3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99540" y="358632"/>
          <a:ext cx="5760000" cy="586951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205173015"/>
                    </a:ext>
                  </a:extLst>
                </a:gridCol>
                <a:gridCol w="4248000">
                  <a:extLst>
                    <a:ext uri="{9D8B030D-6E8A-4147-A177-3AD203B41FA5}">
                      <a16:colId xmlns:a16="http://schemas.microsoft.com/office/drawing/2014/main" val="1377687569"/>
                    </a:ext>
                  </a:extLst>
                </a:gridCol>
              </a:tblGrid>
              <a:tr h="253515"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CAPACITÉS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COMPÉTENCES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68940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C1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S’INFORMER</a:t>
                      </a: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ANALYSER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Identifier, décoder et interpréter les données de définition d’un ouvrage ou d’une partie d’ouvrage</a:t>
                      </a:r>
                      <a:endParaRPr lang="fr-FR" sz="11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2477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Analyser les contraintes de fabrication</a:t>
                      </a:r>
                      <a:endParaRPr lang="fr-FR" sz="11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21989"/>
                  </a:ext>
                </a:extLst>
              </a:tr>
              <a:tr h="324000">
                <a:tc rowSpan="4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C2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PRÉPARER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Proposer et justifier des solutions techniques de fabrication</a:t>
                      </a:r>
                      <a:endParaRPr lang="fr-FR" sz="11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9005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Traduire graphiquement une solution technique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8873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Établir un débit-matière et/ou une liste de composants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5098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Compléter des modes opératoires ou des processus de fabrication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321366"/>
                  </a:ext>
                </a:extLst>
              </a:tr>
              <a:tr h="324000">
                <a:tc rowSpan="9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C3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FABRIQUER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Organiser et sécuriser son espace de travail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44207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Contrôler la conformité des matériaux, des produits et des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1005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Tracer et préparer les pièces à usiner, à monter, à finir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7412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Installer et régler les outils, les accessoires, les pièces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14086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 Conduire les opérations d’usinage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3122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6 - Assembler les composants constitutifs d’un ouvrage ou d’un produit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93340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7 - Réaliser les opérations de finition et de traitement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0771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8 - Conditionner, stocker les ouvrages, les matériaux et les produits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2936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9 - Maintenir les machines et les outillages en état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946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C4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COMMUNIQUER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390" indent="-36195" algn="l"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1 - Communiquer avec les différents partenaires de l’entreprise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1164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7F8532F0-D489-41E9-98BD-EF9C572CC5AE}"/>
              </a:ext>
            </a:extLst>
          </p:cNvPr>
          <p:cNvSpPr/>
          <p:nvPr/>
        </p:nvSpPr>
        <p:spPr>
          <a:xfrm>
            <a:off x="658560" y="162526"/>
            <a:ext cx="4569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Référentiel de Certification (RC)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Compétences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D1FC1E8-F15F-4778-BD2C-17C90A38CB26}"/>
              </a:ext>
            </a:extLst>
          </p:cNvPr>
          <p:cNvGrpSpPr/>
          <p:nvPr/>
        </p:nvGrpSpPr>
        <p:grpSpPr>
          <a:xfrm>
            <a:off x="576000" y="1476000"/>
            <a:ext cx="3278043" cy="1620000"/>
            <a:chOff x="601610" y="1350284"/>
            <a:chExt cx="3278043" cy="1620000"/>
          </a:xfrm>
        </p:grpSpPr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70442617-B76F-4A99-ACB3-48C32491455B}"/>
                </a:ext>
              </a:extLst>
            </p:cNvPr>
            <p:cNvSpPr/>
            <p:nvPr/>
          </p:nvSpPr>
          <p:spPr>
            <a:xfrm>
              <a:off x="601610" y="1458284"/>
              <a:ext cx="2880000" cy="1512000"/>
            </a:xfrm>
            <a:prstGeom prst="roundRect">
              <a:avLst/>
            </a:prstGeom>
            <a:solidFill>
              <a:srgbClr val="EAF2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C21441E-AFA1-47FB-8EAD-26F209B4CFA3}"/>
                </a:ext>
              </a:extLst>
            </p:cNvPr>
            <p:cNvSpPr/>
            <p:nvPr/>
          </p:nvSpPr>
          <p:spPr>
            <a:xfrm>
              <a:off x="2977610" y="1350284"/>
              <a:ext cx="902043" cy="463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RAP</a:t>
              </a: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A275014-4149-41F5-9535-54832FFE2B34}"/>
                </a:ext>
              </a:extLst>
            </p:cNvPr>
            <p:cNvSpPr/>
            <p:nvPr/>
          </p:nvSpPr>
          <p:spPr>
            <a:xfrm>
              <a:off x="817610" y="1566284"/>
              <a:ext cx="2016000" cy="504253"/>
            </a:xfrm>
            <a:custGeom>
              <a:avLst/>
              <a:gdLst>
                <a:gd name="connsiteX0" fmla="*/ 0 w 1973377"/>
                <a:gd name="connsiteY0" fmla="*/ 50425 h 504253"/>
                <a:gd name="connsiteX1" fmla="*/ 50425 w 1973377"/>
                <a:gd name="connsiteY1" fmla="*/ 0 h 504253"/>
                <a:gd name="connsiteX2" fmla="*/ 1922952 w 1973377"/>
                <a:gd name="connsiteY2" fmla="*/ 0 h 504253"/>
                <a:gd name="connsiteX3" fmla="*/ 1973377 w 1973377"/>
                <a:gd name="connsiteY3" fmla="*/ 50425 h 504253"/>
                <a:gd name="connsiteX4" fmla="*/ 1973377 w 1973377"/>
                <a:gd name="connsiteY4" fmla="*/ 453828 h 504253"/>
                <a:gd name="connsiteX5" fmla="*/ 1922952 w 1973377"/>
                <a:gd name="connsiteY5" fmla="*/ 504253 h 504253"/>
                <a:gd name="connsiteX6" fmla="*/ 50425 w 1973377"/>
                <a:gd name="connsiteY6" fmla="*/ 504253 h 504253"/>
                <a:gd name="connsiteX7" fmla="*/ 0 w 1973377"/>
                <a:gd name="connsiteY7" fmla="*/ 453828 h 504253"/>
                <a:gd name="connsiteX8" fmla="*/ 0 w 1973377"/>
                <a:gd name="connsiteY8" fmla="*/ 50425 h 50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3377" h="504253">
                  <a:moveTo>
                    <a:pt x="0" y="50425"/>
                  </a:moveTo>
                  <a:cubicBezTo>
                    <a:pt x="0" y="22576"/>
                    <a:pt x="22576" y="0"/>
                    <a:pt x="50425" y="0"/>
                  </a:cubicBezTo>
                  <a:lnTo>
                    <a:pt x="1922952" y="0"/>
                  </a:lnTo>
                  <a:cubicBezTo>
                    <a:pt x="1950801" y="0"/>
                    <a:pt x="1973377" y="22576"/>
                    <a:pt x="1973377" y="50425"/>
                  </a:cubicBezTo>
                  <a:lnTo>
                    <a:pt x="1973377" y="453828"/>
                  </a:lnTo>
                  <a:cubicBezTo>
                    <a:pt x="1973377" y="481677"/>
                    <a:pt x="1950801" y="504253"/>
                    <a:pt x="1922952" y="504253"/>
                  </a:cubicBezTo>
                  <a:lnTo>
                    <a:pt x="50425" y="504253"/>
                  </a:lnTo>
                  <a:cubicBezTo>
                    <a:pt x="22576" y="504253"/>
                    <a:pt x="0" y="481677"/>
                    <a:pt x="0" y="453828"/>
                  </a:cubicBezTo>
                  <a:lnTo>
                    <a:pt x="0" y="5042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49" tIns="35089" rIns="45249" bIns="3508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A3 - Logistique</a:t>
              </a:r>
            </a:p>
          </p:txBody>
        </p:sp>
      </p:grp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69FB476C-63B7-4E7F-B969-E13DAD5F0D07}"/>
              </a:ext>
            </a:extLst>
          </p:cNvPr>
          <p:cNvSpPr/>
          <p:nvPr/>
        </p:nvSpPr>
        <p:spPr>
          <a:xfrm>
            <a:off x="1080000" y="2304000"/>
            <a:ext cx="2088000" cy="540000"/>
          </a:xfrm>
          <a:custGeom>
            <a:avLst/>
            <a:gdLst>
              <a:gd name="connsiteX0" fmla="*/ 0 w 2016273"/>
              <a:gd name="connsiteY0" fmla="*/ 66257 h 662569"/>
              <a:gd name="connsiteX1" fmla="*/ 66257 w 2016273"/>
              <a:gd name="connsiteY1" fmla="*/ 0 h 662569"/>
              <a:gd name="connsiteX2" fmla="*/ 1950016 w 2016273"/>
              <a:gd name="connsiteY2" fmla="*/ 0 h 662569"/>
              <a:gd name="connsiteX3" fmla="*/ 2016273 w 2016273"/>
              <a:gd name="connsiteY3" fmla="*/ 66257 h 662569"/>
              <a:gd name="connsiteX4" fmla="*/ 2016273 w 2016273"/>
              <a:gd name="connsiteY4" fmla="*/ 596312 h 662569"/>
              <a:gd name="connsiteX5" fmla="*/ 1950016 w 2016273"/>
              <a:gd name="connsiteY5" fmla="*/ 662569 h 662569"/>
              <a:gd name="connsiteX6" fmla="*/ 66257 w 2016273"/>
              <a:gd name="connsiteY6" fmla="*/ 662569 h 662569"/>
              <a:gd name="connsiteX7" fmla="*/ 0 w 2016273"/>
              <a:gd name="connsiteY7" fmla="*/ 596312 h 662569"/>
              <a:gd name="connsiteX8" fmla="*/ 0 w 2016273"/>
              <a:gd name="connsiteY8" fmla="*/ 66257 h 66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73" h="662569">
                <a:moveTo>
                  <a:pt x="0" y="66257"/>
                </a:moveTo>
                <a:cubicBezTo>
                  <a:pt x="0" y="29664"/>
                  <a:pt x="29664" y="0"/>
                  <a:pt x="66257" y="0"/>
                </a:cubicBezTo>
                <a:lnTo>
                  <a:pt x="1950016" y="0"/>
                </a:lnTo>
                <a:cubicBezTo>
                  <a:pt x="1986609" y="0"/>
                  <a:pt x="2016273" y="29664"/>
                  <a:pt x="2016273" y="66257"/>
                </a:cubicBezTo>
                <a:lnTo>
                  <a:pt x="2016273" y="596312"/>
                </a:lnTo>
                <a:cubicBezTo>
                  <a:pt x="2016273" y="632905"/>
                  <a:pt x="1986609" y="662569"/>
                  <a:pt x="1950016" y="662569"/>
                </a:cubicBezTo>
                <a:lnTo>
                  <a:pt x="66257" y="662569"/>
                </a:lnTo>
                <a:cubicBezTo>
                  <a:pt x="29664" y="662569"/>
                  <a:pt x="0" y="632905"/>
                  <a:pt x="0" y="596312"/>
                </a:cubicBezTo>
                <a:lnTo>
                  <a:pt x="0" y="6625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076" tIns="37186" rIns="46076" bIns="37186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>
                <a:latin typeface="+mn-lt"/>
                <a:ea typeface="Times New Roman" panose="02020603050405020304" pitchFamily="18" charset="0"/>
              </a:rPr>
              <a:t>A3 - </a:t>
            </a:r>
            <a:r>
              <a:rPr lang="fr-FR" sz="1400" b="1" dirty="0">
                <a:ea typeface="Times New Roman" panose="02020603050405020304" pitchFamily="18" charset="0"/>
              </a:rPr>
              <a:t>Préparation pour la mise en œuvre sur site</a:t>
            </a:r>
            <a:endParaRPr lang="fr-FR" sz="1400" b="1" kern="1200" dirty="0">
              <a:latin typeface="+mn-lt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8F2BBB1-D6CD-4B5D-800B-4FDF9B0A7891}"/>
              </a:ext>
            </a:extLst>
          </p:cNvPr>
          <p:cNvSpPr/>
          <p:nvPr/>
        </p:nvSpPr>
        <p:spPr>
          <a:xfrm>
            <a:off x="5696574" y="263768"/>
            <a:ext cx="902043" cy="428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RC</a:t>
            </a: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B1A35173-BAE7-4C71-9A1C-F1F132F03D18}"/>
              </a:ext>
            </a:extLst>
          </p:cNvPr>
          <p:cNvSpPr/>
          <p:nvPr/>
        </p:nvSpPr>
        <p:spPr>
          <a:xfrm>
            <a:off x="2237897" y="874143"/>
            <a:ext cx="3458677" cy="475109"/>
          </a:xfrm>
          <a:custGeom>
            <a:avLst/>
            <a:gdLst>
              <a:gd name="connsiteX0" fmla="*/ 0 w 3667508"/>
              <a:gd name="connsiteY0" fmla="*/ 0 h 475109"/>
              <a:gd name="connsiteX1" fmla="*/ 3667508 w 3667508"/>
              <a:gd name="connsiteY1" fmla="*/ 0 h 475109"/>
              <a:gd name="connsiteX2" fmla="*/ 3667508 w 3667508"/>
              <a:gd name="connsiteY2" fmla="*/ 475109 h 475109"/>
              <a:gd name="connsiteX3" fmla="*/ 0 w 3667508"/>
              <a:gd name="connsiteY3" fmla="*/ 475109 h 475109"/>
              <a:gd name="connsiteX4" fmla="*/ 0 w 3667508"/>
              <a:gd name="connsiteY4" fmla="*/ 0 h 4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508" h="475109">
                <a:moveTo>
                  <a:pt x="0" y="0"/>
                </a:moveTo>
                <a:lnTo>
                  <a:pt x="3667508" y="0"/>
                </a:lnTo>
                <a:lnTo>
                  <a:pt x="3667508" y="475109"/>
                </a:lnTo>
                <a:lnTo>
                  <a:pt x="0" y="475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400" b="1" i="0" u="none" kern="1200" dirty="0"/>
              <a:t>CAP Menuisier fabricant</a:t>
            </a:r>
            <a:endParaRPr lang="fr-FR" sz="2400" kern="1200" dirty="0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97BA4B4A-075D-4949-81B2-DA8CC1544D31}"/>
              </a:ext>
            </a:extLst>
          </p:cNvPr>
          <p:cNvSpPr/>
          <p:nvPr/>
        </p:nvSpPr>
        <p:spPr>
          <a:xfrm>
            <a:off x="3461657" y="2234315"/>
            <a:ext cx="4351446" cy="3116611"/>
          </a:xfrm>
          <a:custGeom>
            <a:avLst/>
            <a:gdLst>
              <a:gd name="connsiteX0" fmla="*/ 0 w 2830286"/>
              <a:gd name="connsiteY0" fmla="*/ 13585 h 3922827"/>
              <a:gd name="connsiteX1" fmla="*/ 1072243 w 2830286"/>
              <a:gd name="connsiteY1" fmla="*/ 530656 h 3922827"/>
              <a:gd name="connsiteX2" fmla="*/ 1240972 w 2830286"/>
              <a:gd name="connsiteY2" fmla="*/ 3480685 h 3922827"/>
              <a:gd name="connsiteX3" fmla="*/ 2830286 w 2830286"/>
              <a:gd name="connsiteY3" fmla="*/ 3856242 h 392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0286" h="3922827">
                <a:moveTo>
                  <a:pt x="0" y="13585"/>
                </a:moveTo>
                <a:cubicBezTo>
                  <a:pt x="432707" y="-16805"/>
                  <a:pt x="865414" y="-47194"/>
                  <a:pt x="1072243" y="530656"/>
                </a:cubicBezTo>
                <a:cubicBezTo>
                  <a:pt x="1279072" y="1108506"/>
                  <a:pt x="947965" y="2926421"/>
                  <a:pt x="1240972" y="3480685"/>
                </a:cubicBezTo>
                <a:cubicBezTo>
                  <a:pt x="1533979" y="4034949"/>
                  <a:pt x="2182132" y="3945595"/>
                  <a:pt x="2830286" y="385624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87032B3-6F32-47B9-981A-0DB259E55B3C}"/>
              </a:ext>
            </a:extLst>
          </p:cNvPr>
          <p:cNvSpPr txBox="1"/>
          <p:nvPr/>
        </p:nvSpPr>
        <p:spPr>
          <a:xfrm>
            <a:off x="0" y="6452290"/>
            <a:ext cx="35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fabricant</a:t>
            </a:r>
          </a:p>
        </p:txBody>
      </p:sp>
      <p:pic>
        <p:nvPicPr>
          <p:cNvPr id="25" name="Graphique 24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CDDEAE2E-E862-44B3-895B-3CE24317AB5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55958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17A313D5-BDD8-42CC-9101-AA141546872D}"/>
              </a:ext>
            </a:extLst>
          </p:cNvPr>
          <p:cNvGrpSpPr/>
          <p:nvPr/>
        </p:nvGrpSpPr>
        <p:grpSpPr>
          <a:xfrm>
            <a:off x="576000" y="1476000"/>
            <a:ext cx="3278043" cy="1620000"/>
            <a:chOff x="576000" y="1470138"/>
            <a:chExt cx="3278043" cy="1620000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AD92E406-560D-42F0-931C-FB1C46242332}"/>
                </a:ext>
              </a:extLst>
            </p:cNvPr>
            <p:cNvSpPr/>
            <p:nvPr/>
          </p:nvSpPr>
          <p:spPr>
            <a:xfrm>
              <a:off x="576000" y="1578138"/>
              <a:ext cx="2880000" cy="1512000"/>
            </a:xfrm>
            <a:prstGeom prst="roundRect">
              <a:avLst/>
            </a:prstGeom>
            <a:solidFill>
              <a:srgbClr val="EAF2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3D3E2820-31E0-493B-9ED3-0DC0D29D8C6A}"/>
                </a:ext>
              </a:extLst>
            </p:cNvPr>
            <p:cNvSpPr/>
            <p:nvPr/>
          </p:nvSpPr>
          <p:spPr>
            <a:xfrm>
              <a:off x="2952000" y="1470138"/>
              <a:ext cx="902043" cy="46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RAP</a:t>
              </a: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88C21337-4CCC-4311-B75F-CFE3A34D9C1C}"/>
                </a:ext>
              </a:extLst>
            </p:cNvPr>
            <p:cNvSpPr/>
            <p:nvPr/>
          </p:nvSpPr>
          <p:spPr>
            <a:xfrm>
              <a:off x="792000" y="1686138"/>
              <a:ext cx="2016000" cy="504253"/>
            </a:xfrm>
            <a:custGeom>
              <a:avLst/>
              <a:gdLst>
                <a:gd name="connsiteX0" fmla="*/ 0 w 1904980"/>
                <a:gd name="connsiteY0" fmla="*/ 50425 h 504253"/>
                <a:gd name="connsiteX1" fmla="*/ 50425 w 1904980"/>
                <a:gd name="connsiteY1" fmla="*/ 0 h 504253"/>
                <a:gd name="connsiteX2" fmla="*/ 1854555 w 1904980"/>
                <a:gd name="connsiteY2" fmla="*/ 0 h 504253"/>
                <a:gd name="connsiteX3" fmla="*/ 1904980 w 1904980"/>
                <a:gd name="connsiteY3" fmla="*/ 50425 h 504253"/>
                <a:gd name="connsiteX4" fmla="*/ 1904980 w 1904980"/>
                <a:gd name="connsiteY4" fmla="*/ 453828 h 504253"/>
                <a:gd name="connsiteX5" fmla="*/ 1854555 w 1904980"/>
                <a:gd name="connsiteY5" fmla="*/ 504253 h 504253"/>
                <a:gd name="connsiteX6" fmla="*/ 50425 w 1904980"/>
                <a:gd name="connsiteY6" fmla="*/ 504253 h 504253"/>
                <a:gd name="connsiteX7" fmla="*/ 0 w 1904980"/>
                <a:gd name="connsiteY7" fmla="*/ 453828 h 504253"/>
                <a:gd name="connsiteX8" fmla="*/ 0 w 1904980"/>
                <a:gd name="connsiteY8" fmla="*/ 50425 h 50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4980" h="504253">
                  <a:moveTo>
                    <a:pt x="0" y="50425"/>
                  </a:moveTo>
                  <a:cubicBezTo>
                    <a:pt x="0" y="22576"/>
                    <a:pt x="22576" y="0"/>
                    <a:pt x="50425" y="0"/>
                  </a:cubicBezTo>
                  <a:lnTo>
                    <a:pt x="1854555" y="0"/>
                  </a:lnTo>
                  <a:cubicBezTo>
                    <a:pt x="1882404" y="0"/>
                    <a:pt x="1904980" y="22576"/>
                    <a:pt x="1904980" y="50425"/>
                  </a:cubicBezTo>
                  <a:lnTo>
                    <a:pt x="1904980" y="453828"/>
                  </a:lnTo>
                  <a:cubicBezTo>
                    <a:pt x="1904980" y="481677"/>
                    <a:pt x="1882404" y="504253"/>
                    <a:pt x="1854555" y="504253"/>
                  </a:cubicBezTo>
                  <a:lnTo>
                    <a:pt x="50425" y="504253"/>
                  </a:lnTo>
                  <a:cubicBezTo>
                    <a:pt x="22576" y="504253"/>
                    <a:pt x="0" y="481677"/>
                    <a:pt x="0" y="453828"/>
                  </a:cubicBezTo>
                  <a:lnTo>
                    <a:pt x="0" y="5042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49" tIns="35089" rIns="45249" bIns="3508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A4 - Communication</a:t>
              </a: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67730BF-31B1-43A6-961D-FDF65A0D4A91}"/>
                </a:ext>
              </a:extLst>
            </p:cNvPr>
            <p:cNvSpPr/>
            <p:nvPr/>
          </p:nvSpPr>
          <p:spPr>
            <a:xfrm>
              <a:off x="1080000" y="2298138"/>
              <a:ext cx="2088000" cy="540000"/>
            </a:xfrm>
            <a:custGeom>
              <a:avLst/>
              <a:gdLst>
                <a:gd name="connsiteX0" fmla="*/ 0 w 1759660"/>
                <a:gd name="connsiteY0" fmla="*/ 66712 h 667122"/>
                <a:gd name="connsiteX1" fmla="*/ 66712 w 1759660"/>
                <a:gd name="connsiteY1" fmla="*/ 0 h 667122"/>
                <a:gd name="connsiteX2" fmla="*/ 1692948 w 1759660"/>
                <a:gd name="connsiteY2" fmla="*/ 0 h 667122"/>
                <a:gd name="connsiteX3" fmla="*/ 1759660 w 1759660"/>
                <a:gd name="connsiteY3" fmla="*/ 66712 h 667122"/>
                <a:gd name="connsiteX4" fmla="*/ 1759660 w 1759660"/>
                <a:gd name="connsiteY4" fmla="*/ 600410 h 667122"/>
                <a:gd name="connsiteX5" fmla="*/ 1692948 w 1759660"/>
                <a:gd name="connsiteY5" fmla="*/ 667122 h 667122"/>
                <a:gd name="connsiteX6" fmla="*/ 66712 w 1759660"/>
                <a:gd name="connsiteY6" fmla="*/ 667122 h 667122"/>
                <a:gd name="connsiteX7" fmla="*/ 0 w 1759660"/>
                <a:gd name="connsiteY7" fmla="*/ 600410 h 667122"/>
                <a:gd name="connsiteX8" fmla="*/ 0 w 1759660"/>
                <a:gd name="connsiteY8" fmla="*/ 66712 h 66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9660" h="667122">
                  <a:moveTo>
                    <a:pt x="0" y="66712"/>
                  </a:moveTo>
                  <a:cubicBezTo>
                    <a:pt x="0" y="29868"/>
                    <a:pt x="29868" y="0"/>
                    <a:pt x="66712" y="0"/>
                  </a:cubicBezTo>
                  <a:lnTo>
                    <a:pt x="1692948" y="0"/>
                  </a:lnTo>
                  <a:cubicBezTo>
                    <a:pt x="1729792" y="0"/>
                    <a:pt x="1759660" y="29868"/>
                    <a:pt x="1759660" y="66712"/>
                  </a:cubicBezTo>
                  <a:lnTo>
                    <a:pt x="1759660" y="600410"/>
                  </a:lnTo>
                  <a:cubicBezTo>
                    <a:pt x="1759660" y="637254"/>
                    <a:pt x="1729792" y="667122"/>
                    <a:pt x="1692948" y="667122"/>
                  </a:cubicBezTo>
                  <a:lnTo>
                    <a:pt x="66712" y="667122"/>
                  </a:lnTo>
                  <a:cubicBezTo>
                    <a:pt x="29868" y="667122"/>
                    <a:pt x="0" y="637254"/>
                    <a:pt x="0" y="600410"/>
                  </a:cubicBezTo>
                  <a:lnTo>
                    <a:pt x="0" y="6671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09" tIns="37319" rIns="46209" bIns="37319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latin typeface="+mn-lt"/>
                </a:rPr>
                <a:t>A4 - Communication</a:t>
              </a:r>
            </a:p>
          </p:txBody>
        </p:sp>
      </p:grp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FC916474-6F4E-4441-9EC9-0EA4268DBB01}"/>
              </a:ext>
            </a:extLst>
          </p:cNvPr>
          <p:cNvSpPr/>
          <p:nvPr/>
        </p:nvSpPr>
        <p:spPr>
          <a:xfrm>
            <a:off x="3461657" y="2234315"/>
            <a:ext cx="2830286" cy="3922827"/>
          </a:xfrm>
          <a:custGeom>
            <a:avLst/>
            <a:gdLst>
              <a:gd name="connsiteX0" fmla="*/ 0 w 2830286"/>
              <a:gd name="connsiteY0" fmla="*/ 13585 h 3922827"/>
              <a:gd name="connsiteX1" fmla="*/ 1072243 w 2830286"/>
              <a:gd name="connsiteY1" fmla="*/ 530656 h 3922827"/>
              <a:gd name="connsiteX2" fmla="*/ 1240972 w 2830286"/>
              <a:gd name="connsiteY2" fmla="*/ 3480685 h 3922827"/>
              <a:gd name="connsiteX3" fmla="*/ 2830286 w 2830286"/>
              <a:gd name="connsiteY3" fmla="*/ 3856242 h 392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0286" h="3922827">
                <a:moveTo>
                  <a:pt x="0" y="13585"/>
                </a:moveTo>
                <a:cubicBezTo>
                  <a:pt x="432707" y="-16805"/>
                  <a:pt x="865414" y="-47194"/>
                  <a:pt x="1072243" y="530656"/>
                </a:cubicBezTo>
                <a:cubicBezTo>
                  <a:pt x="1279072" y="1108506"/>
                  <a:pt x="947965" y="2926421"/>
                  <a:pt x="1240972" y="3480685"/>
                </a:cubicBezTo>
                <a:cubicBezTo>
                  <a:pt x="1533979" y="4034949"/>
                  <a:pt x="2182132" y="3945595"/>
                  <a:pt x="2830286" y="385624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7FAB9B-D938-43E7-82FC-FD4E874CE8F0}"/>
              </a:ext>
            </a:extLst>
          </p:cNvPr>
          <p:cNvSpPr/>
          <p:nvPr/>
        </p:nvSpPr>
        <p:spPr>
          <a:xfrm>
            <a:off x="658560" y="147960"/>
            <a:ext cx="4569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Référentiel de Certification (RC)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Compétences</a:t>
            </a:r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9AD57F92-637D-491E-B545-B557813A05D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99540" y="358632"/>
          <a:ext cx="5760000" cy="586951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205173015"/>
                    </a:ext>
                  </a:extLst>
                </a:gridCol>
                <a:gridCol w="4248000">
                  <a:extLst>
                    <a:ext uri="{9D8B030D-6E8A-4147-A177-3AD203B41FA5}">
                      <a16:colId xmlns:a16="http://schemas.microsoft.com/office/drawing/2014/main" val="1377687569"/>
                    </a:ext>
                  </a:extLst>
                </a:gridCol>
              </a:tblGrid>
              <a:tr h="253515"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CAPACITÉS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COMPÉTENCES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68940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C1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S’INFORMER</a:t>
                      </a: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ANALYSER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Identifier, décoder et interpréter les données de définition d’un ouvrage ou d’une partie d’ouvrage</a:t>
                      </a:r>
                      <a:endParaRPr lang="fr-FR" sz="11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2477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Analyser les contraintes de fabrication</a:t>
                      </a:r>
                      <a:endParaRPr lang="fr-FR" sz="11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21989"/>
                  </a:ext>
                </a:extLst>
              </a:tr>
              <a:tr h="324000">
                <a:tc rowSpan="4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C2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PRÉPARER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Proposer et justifier des solutions techniques de fabrication</a:t>
                      </a:r>
                      <a:endParaRPr lang="fr-FR" sz="11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9005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Traduire graphiquement une solution technique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8873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Établir un débit-matière et/ou une liste de composants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5098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Compléter des modes opératoires ou des processus de fabrication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321366"/>
                  </a:ext>
                </a:extLst>
              </a:tr>
              <a:tr h="324000">
                <a:tc rowSpan="9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C3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FABRIQUER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Organiser et sécuriser son espace de travail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44207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Contrôler la conformité des matériaux, des produits et des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1005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Tracer et préparer les pièces à usiner, à monter, à finir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7412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Installer et régler les outils, les accessoires, les pièces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14086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 Conduire les opérations d’usinage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3122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6 - Assembler les composants constitutifs d’un ouvrage ou d’un produit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93340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7 - Réaliser les opérations de finition et de traitement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0771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8 - Conditionner, stocker les ouvrages, les matériaux et les produits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2936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158115" indent="-215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9 - Maintenir les machines et les outillages en état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946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C4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COMMUNIQUER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72390" indent="-36195"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1 - Communiquer avec les différents partenaires de l’entreprise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1164"/>
                  </a:ext>
                </a:extLst>
              </a:tr>
            </a:tbl>
          </a:graphicData>
        </a:graphic>
      </p:graphicFrame>
      <p:sp>
        <p:nvSpPr>
          <p:cNvPr id="24" name="Ellipse 23">
            <a:extLst>
              <a:ext uri="{FF2B5EF4-FFF2-40B4-BE49-F238E27FC236}">
                <a16:creationId xmlns:a16="http://schemas.microsoft.com/office/drawing/2014/main" id="{B17A840A-4E61-4CED-80EB-328B4E06DDA0}"/>
              </a:ext>
            </a:extLst>
          </p:cNvPr>
          <p:cNvSpPr/>
          <p:nvPr/>
        </p:nvSpPr>
        <p:spPr>
          <a:xfrm>
            <a:off x="5696574" y="263768"/>
            <a:ext cx="902043" cy="428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RC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7F5F7FC-4215-49A3-8695-B52B987BBA60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4A17DDB6-16E5-4DE1-AE32-95C9BB9F0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BF600790-534C-4B65-848E-DB58417B7A19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EF7B351F-580A-4F60-9EE6-FA712A66A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31" name="Picture 38" descr="SAGA">
                <a:extLst>
                  <a:ext uri="{FF2B5EF4-FFF2-40B4-BE49-F238E27FC236}">
                    <a16:creationId xmlns:a16="http://schemas.microsoft.com/office/drawing/2014/main" id="{238AAD96-509A-4712-9BD7-6A0A88FE1A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3" descr="2-190-6">
                <a:extLst>
                  <a:ext uri="{FF2B5EF4-FFF2-40B4-BE49-F238E27FC236}">
                    <a16:creationId xmlns:a16="http://schemas.microsoft.com/office/drawing/2014/main" id="{A986EEA9-9285-46D3-B54A-964598166A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4D3327D0-231D-444B-83B2-AD5CD2A89E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567F061C-B855-4AA8-A1BD-8D30EED3B5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18" descr="P1000035">
                <a:extLst>
                  <a:ext uri="{FF2B5EF4-FFF2-40B4-BE49-F238E27FC236}">
                    <a16:creationId xmlns:a16="http://schemas.microsoft.com/office/drawing/2014/main" id="{AC901962-4606-48EC-BBB6-2433C55AF7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ECF1C8AA-9FF4-444A-9736-6C5B371587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F93862C6-3FC7-4FB0-B3D1-C85E3803E480}"/>
              </a:ext>
            </a:extLst>
          </p:cNvPr>
          <p:cNvSpPr/>
          <p:nvPr/>
        </p:nvSpPr>
        <p:spPr>
          <a:xfrm>
            <a:off x="2124000" y="913400"/>
            <a:ext cx="3458677" cy="475109"/>
          </a:xfrm>
          <a:custGeom>
            <a:avLst/>
            <a:gdLst>
              <a:gd name="connsiteX0" fmla="*/ 0 w 3667508"/>
              <a:gd name="connsiteY0" fmla="*/ 0 h 475109"/>
              <a:gd name="connsiteX1" fmla="*/ 3667508 w 3667508"/>
              <a:gd name="connsiteY1" fmla="*/ 0 h 475109"/>
              <a:gd name="connsiteX2" fmla="*/ 3667508 w 3667508"/>
              <a:gd name="connsiteY2" fmla="*/ 475109 h 475109"/>
              <a:gd name="connsiteX3" fmla="*/ 0 w 3667508"/>
              <a:gd name="connsiteY3" fmla="*/ 475109 h 475109"/>
              <a:gd name="connsiteX4" fmla="*/ 0 w 3667508"/>
              <a:gd name="connsiteY4" fmla="*/ 0 h 4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508" h="475109">
                <a:moveTo>
                  <a:pt x="0" y="0"/>
                </a:moveTo>
                <a:lnTo>
                  <a:pt x="3667508" y="0"/>
                </a:lnTo>
                <a:lnTo>
                  <a:pt x="3667508" y="475109"/>
                </a:lnTo>
                <a:lnTo>
                  <a:pt x="0" y="475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400" b="1" i="0" u="none" kern="1200" dirty="0"/>
              <a:t>CAP Menuisier fabricant</a:t>
            </a:r>
            <a:endParaRPr lang="fr-FR" sz="2400" kern="12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6448497-A06D-4CAB-96D7-FDD7F012A5DF}"/>
              </a:ext>
            </a:extLst>
          </p:cNvPr>
          <p:cNvSpPr txBox="1"/>
          <p:nvPr/>
        </p:nvSpPr>
        <p:spPr>
          <a:xfrm>
            <a:off x="0" y="6452290"/>
            <a:ext cx="35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fabricant</a:t>
            </a:r>
          </a:p>
        </p:txBody>
      </p:sp>
      <p:pic>
        <p:nvPicPr>
          <p:cNvPr id="37" name="Graphique 36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C18FA402-7E64-4233-AB81-960AB8366EB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3331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ADD22A3-4F7B-4D8C-BB26-C4D6C81CF3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99540" y="358632"/>
          <a:ext cx="5760000" cy="601351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205173015"/>
                    </a:ext>
                  </a:extLst>
                </a:gridCol>
                <a:gridCol w="4248000">
                  <a:extLst>
                    <a:ext uri="{9D8B030D-6E8A-4147-A177-3AD203B41FA5}">
                      <a16:colId xmlns:a16="http://schemas.microsoft.com/office/drawing/2014/main" val="1377687569"/>
                    </a:ext>
                  </a:extLst>
                </a:gridCol>
              </a:tblGrid>
              <a:tr h="253515"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CAPACITÉS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COMPÉTENCES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6894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effectLst/>
                        </a:rPr>
                        <a:t>C1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S’INFORMER</a:t>
                      </a: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ANALYSER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3619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1 - Identifier, décoder et interpréter les données de définition d’un ouvrage ou d’une partie d’ouvrage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2477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2095" marR="3619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2 - Analyser les contraintes de réalisation et une situation de chantier 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21989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effectLst/>
                        </a:rPr>
                        <a:t>C2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PRÉPARER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1 - Proposer et justifier des solutions techniques de mise en œuvre 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9005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Traduire graphiquement une solution technique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8873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Établir les quantitatifs de matière, de produits et de composants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5098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Compléter les modes opératoires d’installation et/ou pose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321366"/>
                  </a:ext>
                </a:extLst>
              </a:tr>
              <a:tr h="360000">
                <a:tc rowSpan="12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C3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METTRE EN ŒUVRE     SUR CHANTIER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3619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Conditionner, stocker, charger, décharger les matériaux, produits et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4420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Organiser et sécuriser son espace de travail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1005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Vérifier la conformité des supports et des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7412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Réaliser la dépose des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14086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 Implanter et répartir les ouvrages sur le chantier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3122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2095" marR="3619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6 - Réaliser des adaptations avec les machines portatives et l’outillage manuel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93340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7 - Poser les menuiseries extérieures et les fermetures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0771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8 - Poser les aménagements intérieurs et les agencements 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982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9 - Poser les revêtements muraux et plafonds, les parquets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80955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10 - Mettre en œuvre les produits d’étanchéité et d’isolation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84534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11 - Maintenir les matériels et les outillages en état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2936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12 - Assurer la maintenance des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946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C4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COMMUNIQUER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390" indent="0"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- Communiquer avec les différents partenaires 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1164"/>
                  </a:ext>
                </a:extLst>
              </a:tr>
            </a:tbl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2422B28F-4B92-4D79-95BE-F0819CC4942B}"/>
              </a:ext>
            </a:extLst>
          </p:cNvPr>
          <p:cNvGrpSpPr/>
          <p:nvPr/>
        </p:nvGrpSpPr>
        <p:grpSpPr>
          <a:xfrm>
            <a:off x="576000" y="1475220"/>
            <a:ext cx="3278043" cy="1620780"/>
            <a:chOff x="576000" y="1352132"/>
            <a:chExt cx="3278043" cy="1620780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AD92E406-560D-42F0-931C-FB1C46242332}"/>
                </a:ext>
              </a:extLst>
            </p:cNvPr>
            <p:cNvSpPr/>
            <p:nvPr/>
          </p:nvSpPr>
          <p:spPr>
            <a:xfrm>
              <a:off x="576000" y="1460912"/>
              <a:ext cx="2880000" cy="1512000"/>
            </a:xfrm>
            <a:prstGeom prst="roundRect">
              <a:avLst/>
            </a:prstGeom>
            <a:solidFill>
              <a:srgbClr val="EAF2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EBA610B9-2400-4412-804F-C5646A054333}"/>
                </a:ext>
              </a:extLst>
            </p:cNvPr>
            <p:cNvSpPr/>
            <p:nvPr/>
          </p:nvSpPr>
          <p:spPr>
            <a:xfrm>
              <a:off x="792000" y="1568912"/>
              <a:ext cx="2016000" cy="504253"/>
            </a:xfrm>
            <a:custGeom>
              <a:avLst/>
              <a:gdLst>
                <a:gd name="connsiteX0" fmla="*/ 0 w 2008090"/>
                <a:gd name="connsiteY0" fmla="*/ 50425 h 504253"/>
                <a:gd name="connsiteX1" fmla="*/ 50425 w 2008090"/>
                <a:gd name="connsiteY1" fmla="*/ 0 h 504253"/>
                <a:gd name="connsiteX2" fmla="*/ 1957665 w 2008090"/>
                <a:gd name="connsiteY2" fmla="*/ 0 h 504253"/>
                <a:gd name="connsiteX3" fmla="*/ 2008090 w 2008090"/>
                <a:gd name="connsiteY3" fmla="*/ 50425 h 504253"/>
                <a:gd name="connsiteX4" fmla="*/ 2008090 w 2008090"/>
                <a:gd name="connsiteY4" fmla="*/ 453828 h 504253"/>
                <a:gd name="connsiteX5" fmla="*/ 1957665 w 2008090"/>
                <a:gd name="connsiteY5" fmla="*/ 504253 h 504253"/>
                <a:gd name="connsiteX6" fmla="*/ 50425 w 2008090"/>
                <a:gd name="connsiteY6" fmla="*/ 504253 h 504253"/>
                <a:gd name="connsiteX7" fmla="*/ 0 w 2008090"/>
                <a:gd name="connsiteY7" fmla="*/ 453828 h 504253"/>
                <a:gd name="connsiteX8" fmla="*/ 0 w 2008090"/>
                <a:gd name="connsiteY8" fmla="*/ 50425 h 50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090" h="504253">
                  <a:moveTo>
                    <a:pt x="0" y="50425"/>
                  </a:moveTo>
                  <a:cubicBezTo>
                    <a:pt x="0" y="22576"/>
                    <a:pt x="22576" y="0"/>
                    <a:pt x="50425" y="0"/>
                  </a:cubicBezTo>
                  <a:lnTo>
                    <a:pt x="1957665" y="0"/>
                  </a:lnTo>
                  <a:cubicBezTo>
                    <a:pt x="1985514" y="0"/>
                    <a:pt x="2008090" y="22576"/>
                    <a:pt x="2008090" y="50425"/>
                  </a:cubicBezTo>
                  <a:lnTo>
                    <a:pt x="2008090" y="453828"/>
                  </a:lnTo>
                  <a:cubicBezTo>
                    <a:pt x="2008090" y="481677"/>
                    <a:pt x="1985514" y="504253"/>
                    <a:pt x="1957665" y="504253"/>
                  </a:cubicBezTo>
                  <a:lnTo>
                    <a:pt x="50425" y="504253"/>
                  </a:lnTo>
                  <a:cubicBezTo>
                    <a:pt x="22576" y="504253"/>
                    <a:pt x="0" y="481677"/>
                    <a:pt x="0" y="453828"/>
                  </a:cubicBezTo>
                  <a:lnTo>
                    <a:pt x="0" y="5042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49" tIns="35089" rIns="45249" bIns="3508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A1 - Préparation</a:t>
              </a: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F0DFEF0C-67C7-4F0A-BE94-E934AA02378E}"/>
                </a:ext>
              </a:extLst>
            </p:cNvPr>
            <p:cNvSpPr/>
            <p:nvPr/>
          </p:nvSpPr>
          <p:spPr>
            <a:xfrm>
              <a:off x="1080000" y="2180912"/>
              <a:ext cx="2086949" cy="540000"/>
            </a:xfrm>
            <a:custGeom>
              <a:avLst/>
              <a:gdLst>
                <a:gd name="connsiteX0" fmla="*/ 0 w 2086949"/>
                <a:gd name="connsiteY0" fmla="*/ 60937 h 609365"/>
                <a:gd name="connsiteX1" fmla="*/ 60937 w 2086949"/>
                <a:gd name="connsiteY1" fmla="*/ 0 h 609365"/>
                <a:gd name="connsiteX2" fmla="*/ 2026013 w 2086949"/>
                <a:gd name="connsiteY2" fmla="*/ 0 h 609365"/>
                <a:gd name="connsiteX3" fmla="*/ 2086950 w 2086949"/>
                <a:gd name="connsiteY3" fmla="*/ 60937 h 609365"/>
                <a:gd name="connsiteX4" fmla="*/ 2086949 w 2086949"/>
                <a:gd name="connsiteY4" fmla="*/ 548429 h 609365"/>
                <a:gd name="connsiteX5" fmla="*/ 2026012 w 2086949"/>
                <a:gd name="connsiteY5" fmla="*/ 609366 h 609365"/>
                <a:gd name="connsiteX6" fmla="*/ 60937 w 2086949"/>
                <a:gd name="connsiteY6" fmla="*/ 609365 h 609365"/>
                <a:gd name="connsiteX7" fmla="*/ 0 w 2086949"/>
                <a:gd name="connsiteY7" fmla="*/ 548428 h 609365"/>
                <a:gd name="connsiteX8" fmla="*/ 0 w 2086949"/>
                <a:gd name="connsiteY8" fmla="*/ 60937 h 60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6949" h="609365">
                  <a:moveTo>
                    <a:pt x="0" y="60937"/>
                  </a:moveTo>
                  <a:cubicBezTo>
                    <a:pt x="0" y="27282"/>
                    <a:pt x="27282" y="0"/>
                    <a:pt x="60937" y="0"/>
                  </a:cubicBezTo>
                  <a:lnTo>
                    <a:pt x="2026013" y="0"/>
                  </a:lnTo>
                  <a:cubicBezTo>
                    <a:pt x="2059668" y="0"/>
                    <a:pt x="2086950" y="27282"/>
                    <a:pt x="2086950" y="60937"/>
                  </a:cubicBezTo>
                  <a:cubicBezTo>
                    <a:pt x="2086950" y="223434"/>
                    <a:pt x="2086949" y="385932"/>
                    <a:pt x="2086949" y="548429"/>
                  </a:cubicBezTo>
                  <a:cubicBezTo>
                    <a:pt x="2086949" y="582084"/>
                    <a:pt x="2059667" y="609366"/>
                    <a:pt x="2026012" y="609366"/>
                  </a:cubicBezTo>
                  <a:lnTo>
                    <a:pt x="60937" y="609365"/>
                  </a:lnTo>
                  <a:cubicBezTo>
                    <a:pt x="27282" y="609365"/>
                    <a:pt x="0" y="582083"/>
                    <a:pt x="0" y="548428"/>
                  </a:cubicBezTo>
                  <a:lnTo>
                    <a:pt x="0" y="6093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518" tIns="35628" rIns="44518" bIns="35628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A1.1 - Étude de l’ouvrage à installer </a:t>
              </a: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3D3E2820-31E0-493B-9ED3-0DC0D29D8C6A}"/>
                </a:ext>
              </a:extLst>
            </p:cNvPr>
            <p:cNvSpPr/>
            <p:nvPr/>
          </p:nvSpPr>
          <p:spPr>
            <a:xfrm>
              <a:off x="2952000" y="1352132"/>
              <a:ext cx="902043" cy="463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RAP</a:t>
              </a:r>
            </a:p>
          </p:txBody>
        </p:sp>
      </p:grp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2A6CC08D-8A63-4074-B35C-9E42EE276F59}"/>
              </a:ext>
            </a:extLst>
          </p:cNvPr>
          <p:cNvSpPr/>
          <p:nvPr/>
        </p:nvSpPr>
        <p:spPr>
          <a:xfrm>
            <a:off x="3460750" y="1417150"/>
            <a:ext cx="2836069" cy="1103312"/>
          </a:xfrm>
          <a:custGeom>
            <a:avLst/>
            <a:gdLst>
              <a:gd name="connsiteX0" fmla="*/ 0 w 2889250"/>
              <a:gd name="connsiteY0" fmla="*/ 1581150 h 1581150"/>
              <a:gd name="connsiteX1" fmla="*/ 927100 w 2889250"/>
              <a:gd name="connsiteY1" fmla="*/ 1136650 h 1581150"/>
              <a:gd name="connsiteX2" fmla="*/ 1028700 w 2889250"/>
              <a:gd name="connsiteY2" fmla="*/ 647700 h 1581150"/>
              <a:gd name="connsiteX3" fmla="*/ 2889250 w 2889250"/>
              <a:gd name="connsiteY3" fmla="*/ 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250" h="1581150">
                <a:moveTo>
                  <a:pt x="0" y="1581150"/>
                </a:moveTo>
                <a:cubicBezTo>
                  <a:pt x="377825" y="1436687"/>
                  <a:pt x="755650" y="1292225"/>
                  <a:pt x="927100" y="1136650"/>
                </a:cubicBezTo>
                <a:cubicBezTo>
                  <a:pt x="1098550" y="981075"/>
                  <a:pt x="701675" y="837142"/>
                  <a:pt x="1028700" y="647700"/>
                </a:cubicBezTo>
                <a:cubicBezTo>
                  <a:pt x="1355725" y="458258"/>
                  <a:pt x="2581275" y="141817"/>
                  <a:pt x="288925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8532F0-D489-41E9-98BD-EF9C572CC5AE}"/>
              </a:ext>
            </a:extLst>
          </p:cNvPr>
          <p:cNvSpPr/>
          <p:nvPr/>
        </p:nvSpPr>
        <p:spPr>
          <a:xfrm>
            <a:off x="722450" y="145673"/>
            <a:ext cx="4569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Référentiel de Certification (RC)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Compétences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547760B-676B-49E2-946A-4F2987987D8E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02C6AD02-E0B1-4EAA-AA34-B8636F8E1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437D553A-752B-4CE7-805B-298D6D59CE8F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A9049AC2-FF70-410A-9B57-76A9AF21EE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30" name="Picture 38" descr="SAGA">
                <a:extLst>
                  <a:ext uri="{FF2B5EF4-FFF2-40B4-BE49-F238E27FC236}">
                    <a16:creationId xmlns:a16="http://schemas.microsoft.com/office/drawing/2014/main" id="{B0E73AAB-D256-42CB-8AFF-9E6BD1507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3" descr="2-190-6">
                <a:extLst>
                  <a:ext uri="{FF2B5EF4-FFF2-40B4-BE49-F238E27FC236}">
                    <a16:creationId xmlns:a16="http://schemas.microsoft.com/office/drawing/2014/main" id="{B3CF58ED-D7F5-48DD-AA12-F9FC40E80D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7B0FC752-B2B4-4D25-A202-D9F0D1E9BB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0D1D2C91-FA7A-4845-9F31-870EF32DA9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8" descr="P1000035">
                <a:extLst>
                  <a:ext uri="{FF2B5EF4-FFF2-40B4-BE49-F238E27FC236}">
                    <a16:creationId xmlns:a16="http://schemas.microsoft.com/office/drawing/2014/main" id="{0BAEFC36-4A27-47D2-9E7C-113E903F5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847611A0-B1C4-46AF-9651-E5569035FC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9" name="Ellipse 48">
            <a:extLst>
              <a:ext uri="{FF2B5EF4-FFF2-40B4-BE49-F238E27FC236}">
                <a16:creationId xmlns:a16="http://schemas.microsoft.com/office/drawing/2014/main" id="{B1B2FDE8-3CE1-4E17-AAFE-C452605C6AA0}"/>
              </a:ext>
            </a:extLst>
          </p:cNvPr>
          <p:cNvSpPr/>
          <p:nvPr/>
        </p:nvSpPr>
        <p:spPr>
          <a:xfrm>
            <a:off x="5696574" y="263768"/>
            <a:ext cx="902043" cy="428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RC</a:t>
            </a: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E9CEF92-9715-44EA-A0E7-76DFED399FBD}"/>
              </a:ext>
            </a:extLst>
          </p:cNvPr>
          <p:cNvSpPr/>
          <p:nvPr/>
        </p:nvSpPr>
        <p:spPr>
          <a:xfrm>
            <a:off x="2240574" y="894611"/>
            <a:ext cx="3456000" cy="475109"/>
          </a:xfrm>
          <a:custGeom>
            <a:avLst/>
            <a:gdLst>
              <a:gd name="connsiteX0" fmla="*/ 0 w 3936777"/>
              <a:gd name="connsiteY0" fmla="*/ 0 h 475109"/>
              <a:gd name="connsiteX1" fmla="*/ 3936777 w 3936777"/>
              <a:gd name="connsiteY1" fmla="*/ 0 h 475109"/>
              <a:gd name="connsiteX2" fmla="*/ 3936777 w 3936777"/>
              <a:gd name="connsiteY2" fmla="*/ 475109 h 475109"/>
              <a:gd name="connsiteX3" fmla="*/ 0 w 3936777"/>
              <a:gd name="connsiteY3" fmla="*/ 475109 h 475109"/>
              <a:gd name="connsiteX4" fmla="*/ 0 w 3936777"/>
              <a:gd name="connsiteY4" fmla="*/ 0 h 4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777" h="475109">
                <a:moveTo>
                  <a:pt x="0" y="0"/>
                </a:moveTo>
                <a:lnTo>
                  <a:pt x="3936777" y="0"/>
                </a:lnTo>
                <a:lnTo>
                  <a:pt x="3936777" y="475109"/>
                </a:lnTo>
                <a:lnTo>
                  <a:pt x="0" y="475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b="1" i="0" u="none" kern="1200" dirty="0"/>
              <a:t>CAP Menuisier installateur</a:t>
            </a:r>
            <a:endParaRPr lang="fr-FR" sz="2000" kern="12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C4DFA06-C607-4C0F-990D-2FB2670CCFE5}"/>
              </a:ext>
            </a:extLst>
          </p:cNvPr>
          <p:cNvSpPr txBox="1"/>
          <p:nvPr/>
        </p:nvSpPr>
        <p:spPr>
          <a:xfrm>
            <a:off x="0" y="6452290"/>
            <a:ext cx="378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installateur</a:t>
            </a:r>
          </a:p>
        </p:txBody>
      </p:sp>
      <p:pic>
        <p:nvPicPr>
          <p:cNvPr id="25" name="Graphique 24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E46D6E29-E737-4AA4-B78F-93FE92115DA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1488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9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ADD22A3-4F7B-4D8C-BB26-C4D6C81CF3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99540" y="352770"/>
          <a:ext cx="5760000" cy="601351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205173015"/>
                    </a:ext>
                  </a:extLst>
                </a:gridCol>
                <a:gridCol w="4248000">
                  <a:extLst>
                    <a:ext uri="{9D8B030D-6E8A-4147-A177-3AD203B41FA5}">
                      <a16:colId xmlns:a16="http://schemas.microsoft.com/office/drawing/2014/main" val="1377687569"/>
                    </a:ext>
                  </a:extLst>
                </a:gridCol>
              </a:tblGrid>
              <a:tr h="253515"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CAPACITÉS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COMPÉTENCES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6894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C1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S’INFORMER</a:t>
                      </a: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ANALYSER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3619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1 - Identifier, décoder et interpréter les données de définition d’un ouvrage ou d’une partie d’ouvrage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2477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2095" marR="3619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2 - Analyser les contraintes de réalisation et une situation de chantier 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21989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C2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PRÉPARER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1 - Proposer et justifier des solutions techniques de mise en œuvre 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9005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Traduire graphiquement une solution technique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8873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Établir les quantitatifs de matière, de produits et de composants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5098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Compléter les modes opératoires d’installation et/ou pose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321366"/>
                  </a:ext>
                </a:extLst>
              </a:tr>
              <a:tr h="360000">
                <a:tc rowSpan="12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C3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METTRE EN ŒUVRE     SUR CHANTIER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3619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Conditionner, stocker, charger, décharger les matériaux, produits et ouvrages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4420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Organiser et sécuriser son espace de travail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1005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Vérifier la conformité des supports et des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7412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Réaliser la dépose des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14086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 Implanter et répartir les ouvrages sur le chantier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3122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2095" marR="3619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6 - Réaliser des adaptations avec les machines portatives et l’outillage manuel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93340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7 - Poser les menuiseries extérieures et les fermetures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0771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8 - Poser les aménagements intérieurs et les agencements 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982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9 - Poser les revêtements muraux et plafonds, les parquets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80955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10 - Mettre en œuvre les produits d’étanchéité et d’isolation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84534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11 - Maintenir les matériels et les outillages en état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2936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12 - Assurer la maintenance des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946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C4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COMMUNIQUER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390" indent="0"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- Communiquer avec les différents partenaires 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1164"/>
                  </a:ext>
                </a:extLst>
              </a:tr>
            </a:tbl>
          </a:graphicData>
        </a:graphic>
      </p:graphicFrame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2A6CC08D-8A63-4074-B35C-9E42EE276F59}"/>
              </a:ext>
            </a:extLst>
          </p:cNvPr>
          <p:cNvSpPr/>
          <p:nvPr/>
        </p:nvSpPr>
        <p:spPr>
          <a:xfrm flipV="1">
            <a:off x="3437320" y="2415167"/>
            <a:ext cx="4375783" cy="216664"/>
          </a:xfrm>
          <a:custGeom>
            <a:avLst/>
            <a:gdLst>
              <a:gd name="connsiteX0" fmla="*/ 0 w 2889250"/>
              <a:gd name="connsiteY0" fmla="*/ 1581150 h 1581150"/>
              <a:gd name="connsiteX1" fmla="*/ 927100 w 2889250"/>
              <a:gd name="connsiteY1" fmla="*/ 1136650 h 1581150"/>
              <a:gd name="connsiteX2" fmla="*/ 1028700 w 2889250"/>
              <a:gd name="connsiteY2" fmla="*/ 647700 h 1581150"/>
              <a:gd name="connsiteX3" fmla="*/ 2889250 w 2889250"/>
              <a:gd name="connsiteY3" fmla="*/ 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250" h="1581150">
                <a:moveTo>
                  <a:pt x="0" y="1581150"/>
                </a:moveTo>
                <a:cubicBezTo>
                  <a:pt x="377825" y="1436687"/>
                  <a:pt x="755650" y="1292225"/>
                  <a:pt x="927100" y="1136650"/>
                </a:cubicBezTo>
                <a:cubicBezTo>
                  <a:pt x="1098550" y="981075"/>
                  <a:pt x="701675" y="837142"/>
                  <a:pt x="1028700" y="647700"/>
                </a:cubicBezTo>
                <a:cubicBezTo>
                  <a:pt x="1355725" y="458258"/>
                  <a:pt x="2581275" y="141817"/>
                  <a:pt x="288925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8532F0-D489-41E9-98BD-EF9C572CC5AE}"/>
              </a:ext>
            </a:extLst>
          </p:cNvPr>
          <p:cNvSpPr/>
          <p:nvPr/>
        </p:nvSpPr>
        <p:spPr>
          <a:xfrm>
            <a:off x="667941" y="180929"/>
            <a:ext cx="4569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Référentiel de Certification (RC)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Compétences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547760B-676B-49E2-946A-4F2987987D8E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02C6AD02-E0B1-4EAA-AA34-B8636F8E1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437D553A-752B-4CE7-805B-298D6D59CE8F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A9049AC2-FF70-410A-9B57-76A9AF21EE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30" name="Picture 38" descr="SAGA">
                <a:extLst>
                  <a:ext uri="{FF2B5EF4-FFF2-40B4-BE49-F238E27FC236}">
                    <a16:creationId xmlns:a16="http://schemas.microsoft.com/office/drawing/2014/main" id="{B0E73AAB-D256-42CB-8AFF-9E6BD1507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3" descr="2-190-6">
                <a:extLst>
                  <a:ext uri="{FF2B5EF4-FFF2-40B4-BE49-F238E27FC236}">
                    <a16:creationId xmlns:a16="http://schemas.microsoft.com/office/drawing/2014/main" id="{B3CF58ED-D7F5-48DD-AA12-F9FC40E80D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7B0FC752-B2B4-4D25-A202-D9F0D1E9BB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0D1D2C91-FA7A-4845-9F31-870EF32DA9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8" descr="P1000035">
                <a:extLst>
                  <a:ext uri="{FF2B5EF4-FFF2-40B4-BE49-F238E27FC236}">
                    <a16:creationId xmlns:a16="http://schemas.microsoft.com/office/drawing/2014/main" id="{0BAEFC36-4A27-47D2-9E7C-113E903F5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847611A0-B1C4-46AF-9651-E5569035FC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9" name="Ellipse 48">
            <a:extLst>
              <a:ext uri="{FF2B5EF4-FFF2-40B4-BE49-F238E27FC236}">
                <a16:creationId xmlns:a16="http://schemas.microsoft.com/office/drawing/2014/main" id="{B1B2FDE8-3CE1-4E17-AAFE-C452605C6AA0}"/>
              </a:ext>
            </a:extLst>
          </p:cNvPr>
          <p:cNvSpPr/>
          <p:nvPr/>
        </p:nvSpPr>
        <p:spPr>
          <a:xfrm>
            <a:off x="5696574" y="263768"/>
            <a:ext cx="902043" cy="428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RC</a:t>
            </a: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E9CEF92-9715-44EA-A0E7-76DFED399FBD}"/>
              </a:ext>
            </a:extLst>
          </p:cNvPr>
          <p:cNvSpPr/>
          <p:nvPr/>
        </p:nvSpPr>
        <p:spPr>
          <a:xfrm>
            <a:off x="2312433" y="910528"/>
            <a:ext cx="3456000" cy="475109"/>
          </a:xfrm>
          <a:custGeom>
            <a:avLst/>
            <a:gdLst>
              <a:gd name="connsiteX0" fmla="*/ 0 w 3936777"/>
              <a:gd name="connsiteY0" fmla="*/ 0 h 475109"/>
              <a:gd name="connsiteX1" fmla="*/ 3936777 w 3936777"/>
              <a:gd name="connsiteY1" fmla="*/ 0 h 475109"/>
              <a:gd name="connsiteX2" fmla="*/ 3936777 w 3936777"/>
              <a:gd name="connsiteY2" fmla="*/ 475109 h 475109"/>
              <a:gd name="connsiteX3" fmla="*/ 0 w 3936777"/>
              <a:gd name="connsiteY3" fmla="*/ 475109 h 475109"/>
              <a:gd name="connsiteX4" fmla="*/ 0 w 3936777"/>
              <a:gd name="connsiteY4" fmla="*/ 0 h 4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777" h="475109">
                <a:moveTo>
                  <a:pt x="0" y="0"/>
                </a:moveTo>
                <a:lnTo>
                  <a:pt x="3936777" y="0"/>
                </a:lnTo>
                <a:lnTo>
                  <a:pt x="3936777" y="475109"/>
                </a:lnTo>
                <a:lnTo>
                  <a:pt x="0" y="475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b="1" i="0" u="none" kern="1200" dirty="0"/>
              <a:t>CAP Menuisier installateur</a:t>
            </a:r>
            <a:endParaRPr lang="fr-FR" sz="2000" kern="1200" dirty="0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3965DAAB-70BC-4E27-93CA-95CA372A4C8A}"/>
              </a:ext>
            </a:extLst>
          </p:cNvPr>
          <p:cNvGrpSpPr/>
          <p:nvPr/>
        </p:nvGrpSpPr>
        <p:grpSpPr>
          <a:xfrm>
            <a:off x="576000" y="1476000"/>
            <a:ext cx="3278043" cy="1620000"/>
            <a:chOff x="601610" y="1350284"/>
            <a:chExt cx="3278043" cy="1620000"/>
          </a:xfrm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08AE8FE8-5D04-4462-BBAC-357280398F36}"/>
                </a:ext>
              </a:extLst>
            </p:cNvPr>
            <p:cNvSpPr/>
            <p:nvPr/>
          </p:nvSpPr>
          <p:spPr>
            <a:xfrm>
              <a:off x="601610" y="1458284"/>
              <a:ext cx="2880000" cy="1512000"/>
            </a:xfrm>
            <a:prstGeom prst="roundRect">
              <a:avLst/>
            </a:prstGeom>
            <a:solidFill>
              <a:srgbClr val="EAF2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72201641-8FC0-4100-932A-B25EC6DEB5C5}"/>
                </a:ext>
              </a:extLst>
            </p:cNvPr>
            <p:cNvSpPr/>
            <p:nvPr/>
          </p:nvSpPr>
          <p:spPr>
            <a:xfrm>
              <a:off x="2977610" y="1350284"/>
              <a:ext cx="902043" cy="463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RAP</a:t>
              </a: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C27D6DB-DA2C-4A77-89C2-12E81E36B26A}"/>
                </a:ext>
              </a:extLst>
            </p:cNvPr>
            <p:cNvSpPr/>
            <p:nvPr/>
          </p:nvSpPr>
          <p:spPr>
            <a:xfrm>
              <a:off x="817610" y="1566284"/>
              <a:ext cx="2016000" cy="504253"/>
            </a:xfrm>
            <a:custGeom>
              <a:avLst/>
              <a:gdLst>
                <a:gd name="connsiteX0" fmla="*/ 0 w 1973377"/>
                <a:gd name="connsiteY0" fmla="*/ 50425 h 504253"/>
                <a:gd name="connsiteX1" fmla="*/ 50425 w 1973377"/>
                <a:gd name="connsiteY1" fmla="*/ 0 h 504253"/>
                <a:gd name="connsiteX2" fmla="*/ 1922952 w 1973377"/>
                <a:gd name="connsiteY2" fmla="*/ 0 h 504253"/>
                <a:gd name="connsiteX3" fmla="*/ 1973377 w 1973377"/>
                <a:gd name="connsiteY3" fmla="*/ 50425 h 504253"/>
                <a:gd name="connsiteX4" fmla="*/ 1973377 w 1973377"/>
                <a:gd name="connsiteY4" fmla="*/ 453828 h 504253"/>
                <a:gd name="connsiteX5" fmla="*/ 1922952 w 1973377"/>
                <a:gd name="connsiteY5" fmla="*/ 504253 h 504253"/>
                <a:gd name="connsiteX6" fmla="*/ 50425 w 1973377"/>
                <a:gd name="connsiteY6" fmla="*/ 504253 h 504253"/>
                <a:gd name="connsiteX7" fmla="*/ 0 w 1973377"/>
                <a:gd name="connsiteY7" fmla="*/ 453828 h 504253"/>
                <a:gd name="connsiteX8" fmla="*/ 0 w 1973377"/>
                <a:gd name="connsiteY8" fmla="*/ 50425 h 50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3377" h="504253">
                  <a:moveTo>
                    <a:pt x="0" y="50425"/>
                  </a:moveTo>
                  <a:cubicBezTo>
                    <a:pt x="0" y="22576"/>
                    <a:pt x="22576" y="0"/>
                    <a:pt x="50425" y="0"/>
                  </a:cubicBezTo>
                  <a:lnTo>
                    <a:pt x="1922952" y="0"/>
                  </a:lnTo>
                  <a:cubicBezTo>
                    <a:pt x="1950801" y="0"/>
                    <a:pt x="1973377" y="22576"/>
                    <a:pt x="1973377" y="50425"/>
                  </a:cubicBezTo>
                  <a:lnTo>
                    <a:pt x="1973377" y="453828"/>
                  </a:lnTo>
                  <a:cubicBezTo>
                    <a:pt x="1973377" y="481677"/>
                    <a:pt x="1950801" y="504253"/>
                    <a:pt x="1922952" y="504253"/>
                  </a:cubicBezTo>
                  <a:lnTo>
                    <a:pt x="50425" y="504253"/>
                  </a:lnTo>
                  <a:cubicBezTo>
                    <a:pt x="22576" y="504253"/>
                    <a:pt x="0" y="481677"/>
                    <a:pt x="0" y="453828"/>
                  </a:cubicBezTo>
                  <a:lnTo>
                    <a:pt x="0" y="5042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49" tIns="35089" rIns="45249" bIns="3508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A2 - Logistique</a:t>
              </a:r>
            </a:p>
          </p:txBody>
        </p:sp>
      </p:grp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9140F13C-80EA-49AD-9D00-8B7C325B36BE}"/>
              </a:ext>
            </a:extLst>
          </p:cNvPr>
          <p:cNvSpPr/>
          <p:nvPr/>
        </p:nvSpPr>
        <p:spPr>
          <a:xfrm>
            <a:off x="1080000" y="2304000"/>
            <a:ext cx="2088000" cy="540000"/>
          </a:xfrm>
          <a:custGeom>
            <a:avLst/>
            <a:gdLst>
              <a:gd name="connsiteX0" fmla="*/ 0 w 2016273"/>
              <a:gd name="connsiteY0" fmla="*/ 66257 h 662569"/>
              <a:gd name="connsiteX1" fmla="*/ 66257 w 2016273"/>
              <a:gd name="connsiteY1" fmla="*/ 0 h 662569"/>
              <a:gd name="connsiteX2" fmla="*/ 1950016 w 2016273"/>
              <a:gd name="connsiteY2" fmla="*/ 0 h 662569"/>
              <a:gd name="connsiteX3" fmla="*/ 2016273 w 2016273"/>
              <a:gd name="connsiteY3" fmla="*/ 66257 h 662569"/>
              <a:gd name="connsiteX4" fmla="*/ 2016273 w 2016273"/>
              <a:gd name="connsiteY4" fmla="*/ 596312 h 662569"/>
              <a:gd name="connsiteX5" fmla="*/ 1950016 w 2016273"/>
              <a:gd name="connsiteY5" fmla="*/ 662569 h 662569"/>
              <a:gd name="connsiteX6" fmla="*/ 66257 w 2016273"/>
              <a:gd name="connsiteY6" fmla="*/ 662569 h 662569"/>
              <a:gd name="connsiteX7" fmla="*/ 0 w 2016273"/>
              <a:gd name="connsiteY7" fmla="*/ 596312 h 662569"/>
              <a:gd name="connsiteX8" fmla="*/ 0 w 2016273"/>
              <a:gd name="connsiteY8" fmla="*/ 66257 h 66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73" h="662569">
                <a:moveTo>
                  <a:pt x="0" y="66257"/>
                </a:moveTo>
                <a:cubicBezTo>
                  <a:pt x="0" y="29664"/>
                  <a:pt x="29664" y="0"/>
                  <a:pt x="66257" y="0"/>
                </a:cubicBezTo>
                <a:lnTo>
                  <a:pt x="1950016" y="0"/>
                </a:lnTo>
                <a:cubicBezTo>
                  <a:pt x="1986609" y="0"/>
                  <a:pt x="2016273" y="29664"/>
                  <a:pt x="2016273" y="66257"/>
                </a:cubicBezTo>
                <a:lnTo>
                  <a:pt x="2016273" y="596312"/>
                </a:lnTo>
                <a:cubicBezTo>
                  <a:pt x="2016273" y="632905"/>
                  <a:pt x="1986609" y="662569"/>
                  <a:pt x="1950016" y="662569"/>
                </a:cubicBezTo>
                <a:lnTo>
                  <a:pt x="66257" y="662569"/>
                </a:lnTo>
                <a:cubicBezTo>
                  <a:pt x="29664" y="662569"/>
                  <a:pt x="0" y="632905"/>
                  <a:pt x="0" y="596312"/>
                </a:cubicBezTo>
                <a:lnTo>
                  <a:pt x="0" y="6625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076" tIns="37186" rIns="46076" bIns="37186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>
                <a:latin typeface="+mn-lt"/>
                <a:ea typeface="Times New Roman" panose="02020603050405020304" pitchFamily="18" charset="0"/>
              </a:rPr>
              <a:t>A2 - </a:t>
            </a:r>
            <a:r>
              <a:rPr lang="fr-FR" sz="1400" b="1" dirty="0">
                <a:ea typeface="Times New Roman" panose="02020603050405020304" pitchFamily="18" charset="0"/>
              </a:rPr>
              <a:t>logistique</a:t>
            </a:r>
            <a:endParaRPr lang="fr-FR" sz="1400" b="1" kern="1200" dirty="0">
              <a:latin typeface="+mn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AB05FEF-DB4E-4D06-8422-FDD101AD4593}"/>
              </a:ext>
            </a:extLst>
          </p:cNvPr>
          <p:cNvSpPr txBox="1"/>
          <p:nvPr/>
        </p:nvSpPr>
        <p:spPr>
          <a:xfrm>
            <a:off x="0" y="6452290"/>
            <a:ext cx="378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installateur</a:t>
            </a:r>
          </a:p>
        </p:txBody>
      </p:sp>
      <p:pic>
        <p:nvPicPr>
          <p:cNvPr id="25" name="Graphique 24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89F7F47D-418B-4C2B-85FC-E05AF02EB4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68745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ADD22A3-4F7B-4D8C-BB26-C4D6C81CF3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99540" y="358632"/>
          <a:ext cx="5760000" cy="601351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205173015"/>
                    </a:ext>
                  </a:extLst>
                </a:gridCol>
                <a:gridCol w="4248000">
                  <a:extLst>
                    <a:ext uri="{9D8B030D-6E8A-4147-A177-3AD203B41FA5}">
                      <a16:colId xmlns:a16="http://schemas.microsoft.com/office/drawing/2014/main" val="1377687569"/>
                    </a:ext>
                  </a:extLst>
                </a:gridCol>
              </a:tblGrid>
              <a:tr h="253515"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CAPACITÉS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COMPÉTENCES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6894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C1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S’INFORMER</a:t>
                      </a: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ANALYSER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1 - Identifier, décoder et interpréter les données de définition d’un ouvrage ou d’une partie d’ouvrage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2477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2 - Analyser les contraintes de réalisation et une situation de chantier 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21989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C2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PRÉPARER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1 - Proposer et justifier des solutions techniques de mise en œuvre 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9005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Traduire graphiquement une solution technique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8873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Établir les quantitatifs de matière, de produits et de composants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5098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Compléter les modes opératoires d’installation et/ou pose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321366"/>
                  </a:ext>
                </a:extLst>
              </a:tr>
              <a:tr h="360000">
                <a:tc rowSpan="12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C3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METTRE EN ŒUVRE     SUR CHANTIER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Conditionner, stocker, charger, décharger les matériaux, produits et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4420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Organiser et sécuriser son espace de travail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1005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Vérifier la conformité des supports et des ouvrages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7412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Réaliser la dépose des ouvrages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14086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 Implanter et répartir les ouvrages sur le chantier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3122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6 - Réaliser des adaptations avec les machines portatives et l’outillage manuel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93340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7 - Poser les menuiseries extérieures et les fermetures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0771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8 - Poser les aménagements intérieurs et les agencements 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982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9 - Poser les revêtements muraux et plafonds, les parquets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80955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10 - Mettre en œuvre les produits d’étanchéité et d’isolation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84534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11 - Maintenir les matériels et les outillages en état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2936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12 - Assurer la maintenance des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946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C4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COMMUNIQUER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- Communiquer avec les différents partenaires 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1164"/>
                  </a:ext>
                </a:extLst>
              </a:tr>
            </a:tbl>
          </a:graphicData>
        </a:graphic>
      </p:graphicFrame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2A6CC08D-8A63-4074-B35C-9E42EE276F59}"/>
              </a:ext>
            </a:extLst>
          </p:cNvPr>
          <p:cNvSpPr/>
          <p:nvPr/>
        </p:nvSpPr>
        <p:spPr>
          <a:xfrm flipV="1">
            <a:off x="3456001" y="3287874"/>
            <a:ext cx="2843540" cy="1006882"/>
          </a:xfrm>
          <a:custGeom>
            <a:avLst/>
            <a:gdLst>
              <a:gd name="connsiteX0" fmla="*/ 0 w 2889250"/>
              <a:gd name="connsiteY0" fmla="*/ 1581150 h 1581150"/>
              <a:gd name="connsiteX1" fmla="*/ 927100 w 2889250"/>
              <a:gd name="connsiteY1" fmla="*/ 1136650 h 1581150"/>
              <a:gd name="connsiteX2" fmla="*/ 1028700 w 2889250"/>
              <a:gd name="connsiteY2" fmla="*/ 647700 h 1581150"/>
              <a:gd name="connsiteX3" fmla="*/ 2889250 w 2889250"/>
              <a:gd name="connsiteY3" fmla="*/ 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250" h="1581150">
                <a:moveTo>
                  <a:pt x="0" y="1581150"/>
                </a:moveTo>
                <a:cubicBezTo>
                  <a:pt x="377825" y="1436687"/>
                  <a:pt x="755650" y="1292225"/>
                  <a:pt x="927100" y="1136650"/>
                </a:cubicBezTo>
                <a:cubicBezTo>
                  <a:pt x="1098550" y="981075"/>
                  <a:pt x="701675" y="837142"/>
                  <a:pt x="1028700" y="647700"/>
                </a:cubicBezTo>
                <a:cubicBezTo>
                  <a:pt x="1355725" y="458258"/>
                  <a:pt x="2581275" y="141817"/>
                  <a:pt x="288925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8532F0-D489-41E9-98BD-EF9C572CC5AE}"/>
              </a:ext>
            </a:extLst>
          </p:cNvPr>
          <p:cNvSpPr/>
          <p:nvPr/>
        </p:nvSpPr>
        <p:spPr>
          <a:xfrm>
            <a:off x="722450" y="146466"/>
            <a:ext cx="4569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Référentiel de Certification (RC)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Compétences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547760B-676B-49E2-946A-4F2987987D8E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02C6AD02-E0B1-4EAA-AA34-B8636F8E1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437D553A-752B-4CE7-805B-298D6D59CE8F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A9049AC2-FF70-410A-9B57-76A9AF21EE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30" name="Picture 38" descr="SAGA">
                <a:extLst>
                  <a:ext uri="{FF2B5EF4-FFF2-40B4-BE49-F238E27FC236}">
                    <a16:creationId xmlns:a16="http://schemas.microsoft.com/office/drawing/2014/main" id="{B0E73AAB-D256-42CB-8AFF-9E6BD1507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3" descr="2-190-6">
                <a:extLst>
                  <a:ext uri="{FF2B5EF4-FFF2-40B4-BE49-F238E27FC236}">
                    <a16:creationId xmlns:a16="http://schemas.microsoft.com/office/drawing/2014/main" id="{B3CF58ED-D7F5-48DD-AA12-F9FC40E80D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7B0FC752-B2B4-4D25-A202-D9F0D1E9BB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0D1D2C91-FA7A-4845-9F31-870EF32DA9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8" descr="P1000035">
                <a:extLst>
                  <a:ext uri="{FF2B5EF4-FFF2-40B4-BE49-F238E27FC236}">
                    <a16:creationId xmlns:a16="http://schemas.microsoft.com/office/drawing/2014/main" id="{0BAEFC36-4A27-47D2-9E7C-113E903F5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847611A0-B1C4-46AF-9651-E5569035FC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9" name="Ellipse 48">
            <a:extLst>
              <a:ext uri="{FF2B5EF4-FFF2-40B4-BE49-F238E27FC236}">
                <a16:creationId xmlns:a16="http://schemas.microsoft.com/office/drawing/2014/main" id="{B1B2FDE8-3CE1-4E17-AAFE-C452605C6AA0}"/>
              </a:ext>
            </a:extLst>
          </p:cNvPr>
          <p:cNvSpPr/>
          <p:nvPr/>
        </p:nvSpPr>
        <p:spPr>
          <a:xfrm>
            <a:off x="5696574" y="263768"/>
            <a:ext cx="902043" cy="428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RC</a:t>
            </a: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E9CEF92-9715-44EA-A0E7-76DFED399FBD}"/>
              </a:ext>
            </a:extLst>
          </p:cNvPr>
          <p:cNvSpPr/>
          <p:nvPr/>
        </p:nvSpPr>
        <p:spPr>
          <a:xfrm>
            <a:off x="2339688" y="929745"/>
            <a:ext cx="3456000" cy="475109"/>
          </a:xfrm>
          <a:custGeom>
            <a:avLst/>
            <a:gdLst>
              <a:gd name="connsiteX0" fmla="*/ 0 w 3936777"/>
              <a:gd name="connsiteY0" fmla="*/ 0 h 475109"/>
              <a:gd name="connsiteX1" fmla="*/ 3936777 w 3936777"/>
              <a:gd name="connsiteY1" fmla="*/ 0 h 475109"/>
              <a:gd name="connsiteX2" fmla="*/ 3936777 w 3936777"/>
              <a:gd name="connsiteY2" fmla="*/ 475109 h 475109"/>
              <a:gd name="connsiteX3" fmla="*/ 0 w 3936777"/>
              <a:gd name="connsiteY3" fmla="*/ 475109 h 475109"/>
              <a:gd name="connsiteX4" fmla="*/ 0 w 3936777"/>
              <a:gd name="connsiteY4" fmla="*/ 0 h 4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777" h="475109">
                <a:moveTo>
                  <a:pt x="0" y="0"/>
                </a:moveTo>
                <a:lnTo>
                  <a:pt x="3936777" y="0"/>
                </a:lnTo>
                <a:lnTo>
                  <a:pt x="3936777" y="475109"/>
                </a:lnTo>
                <a:lnTo>
                  <a:pt x="0" y="475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b="1" i="0" u="none" kern="1200" dirty="0"/>
              <a:t>CAP Menuisier installateur</a:t>
            </a:r>
            <a:endParaRPr lang="fr-FR" sz="2000" kern="1200" dirty="0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3965DAAB-70BC-4E27-93CA-95CA372A4C8A}"/>
              </a:ext>
            </a:extLst>
          </p:cNvPr>
          <p:cNvGrpSpPr/>
          <p:nvPr/>
        </p:nvGrpSpPr>
        <p:grpSpPr>
          <a:xfrm>
            <a:off x="576000" y="1476000"/>
            <a:ext cx="3278043" cy="4896146"/>
            <a:chOff x="601610" y="1350284"/>
            <a:chExt cx="3278043" cy="4896146"/>
          </a:xfrm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08AE8FE8-5D04-4462-BBAC-357280398F36}"/>
                </a:ext>
              </a:extLst>
            </p:cNvPr>
            <p:cNvSpPr/>
            <p:nvPr/>
          </p:nvSpPr>
          <p:spPr>
            <a:xfrm>
              <a:off x="601610" y="1458283"/>
              <a:ext cx="2880000" cy="4788147"/>
            </a:xfrm>
            <a:prstGeom prst="roundRect">
              <a:avLst/>
            </a:prstGeom>
            <a:solidFill>
              <a:srgbClr val="EAF2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72201641-8FC0-4100-932A-B25EC6DEB5C5}"/>
                </a:ext>
              </a:extLst>
            </p:cNvPr>
            <p:cNvSpPr/>
            <p:nvPr/>
          </p:nvSpPr>
          <p:spPr>
            <a:xfrm>
              <a:off x="2977610" y="1350284"/>
              <a:ext cx="902043" cy="463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RAP</a:t>
              </a: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C27D6DB-DA2C-4A77-89C2-12E81E36B26A}"/>
                </a:ext>
              </a:extLst>
            </p:cNvPr>
            <p:cNvSpPr/>
            <p:nvPr/>
          </p:nvSpPr>
          <p:spPr>
            <a:xfrm>
              <a:off x="817610" y="1566284"/>
              <a:ext cx="2016000" cy="504253"/>
            </a:xfrm>
            <a:custGeom>
              <a:avLst/>
              <a:gdLst>
                <a:gd name="connsiteX0" fmla="*/ 0 w 1973377"/>
                <a:gd name="connsiteY0" fmla="*/ 50425 h 504253"/>
                <a:gd name="connsiteX1" fmla="*/ 50425 w 1973377"/>
                <a:gd name="connsiteY1" fmla="*/ 0 h 504253"/>
                <a:gd name="connsiteX2" fmla="*/ 1922952 w 1973377"/>
                <a:gd name="connsiteY2" fmla="*/ 0 h 504253"/>
                <a:gd name="connsiteX3" fmla="*/ 1973377 w 1973377"/>
                <a:gd name="connsiteY3" fmla="*/ 50425 h 504253"/>
                <a:gd name="connsiteX4" fmla="*/ 1973377 w 1973377"/>
                <a:gd name="connsiteY4" fmla="*/ 453828 h 504253"/>
                <a:gd name="connsiteX5" fmla="*/ 1922952 w 1973377"/>
                <a:gd name="connsiteY5" fmla="*/ 504253 h 504253"/>
                <a:gd name="connsiteX6" fmla="*/ 50425 w 1973377"/>
                <a:gd name="connsiteY6" fmla="*/ 504253 h 504253"/>
                <a:gd name="connsiteX7" fmla="*/ 0 w 1973377"/>
                <a:gd name="connsiteY7" fmla="*/ 453828 h 504253"/>
                <a:gd name="connsiteX8" fmla="*/ 0 w 1973377"/>
                <a:gd name="connsiteY8" fmla="*/ 50425 h 50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3377" h="504253">
                  <a:moveTo>
                    <a:pt x="0" y="50425"/>
                  </a:moveTo>
                  <a:cubicBezTo>
                    <a:pt x="0" y="22576"/>
                    <a:pt x="22576" y="0"/>
                    <a:pt x="50425" y="0"/>
                  </a:cubicBezTo>
                  <a:lnTo>
                    <a:pt x="1922952" y="0"/>
                  </a:lnTo>
                  <a:cubicBezTo>
                    <a:pt x="1950801" y="0"/>
                    <a:pt x="1973377" y="22576"/>
                    <a:pt x="1973377" y="50425"/>
                  </a:cubicBezTo>
                  <a:lnTo>
                    <a:pt x="1973377" y="453828"/>
                  </a:lnTo>
                  <a:cubicBezTo>
                    <a:pt x="1973377" y="481677"/>
                    <a:pt x="1950801" y="504253"/>
                    <a:pt x="1922952" y="504253"/>
                  </a:cubicBezTo>
                  <a:lnTo>
                    <a:pt x="50425" y="504253"/>
                  </a:lnTo>
                  <a:cubicBezTo>
                    <a:pt x="22576" y="504253"/>
                    <a:pt x="0" y="481677"/>
                    <a:pt x="0" y="453828"/>
                  </a:cubicBezTo>
                  <a:lnTo>
                    <a:pt x="0" y="5042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49" tIns="35089" rIns="45249" bIns="3508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A3 – Mise en œuvre </a:t>
              </a:r>
            </a:p>
          </p:txBody>
        </p:sp>
      </p:grp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ED91D389-4D92-4DD3-9EC4-A0ABAB548140}"/>
              </a:ext>
            </a:extLst>
          </p:cNvPr>
          <p:cNvSpPr/>
          <p:nvPr/>
        </p:nvSpPr>
        <p:spPr>
          <a:xfrm>
            <a:off x="1070496" y="2304000"/>
            <a:ext cx="2088000" cy="540000"/>
          </a:xfrm>
          <a:custGeom>
            <a:avLst/>
            <a:gdLst>
              <a:gd name="connsiteX0" fmla="*/ 0 w 1877285"/>
              <a:gd name="connsiteY0" fmla="*/ 66257 h 662569"/>
              <a:gd name="connsiteX1" fmla="*/ 66257 w 1877285"/>
              <a:gd name="connsiteY1" fmla="*/ 0 h 662569"/>
              <a:gd name="connsiteX2" fmla="*/ 1811028 w 1877285"/>
              <a:gd name="connsiteY2" fmla="*/ 0 h 662569"/>
              <a:gd name="connsiteX3" fmla="*/ 1877285 w 1877285"/>
              <a:gd name="connsiteY3" fmla="*/ 66257 h 662569"/>
              <a:gd name="connsiteX4" fmla="*/ 1877285 w 1877285"/>
              <a:gd name="connsiteY4" fmla="*/ 596312 h 662569"/>
              <a:gd name="connsiteX5" fmla="*/ 1811028 w 1877285"/>
              <a:gd name="connsiteY5" fmla="*/ 662569 h 662569"/>
              <a:gd name="connsiteX6" fmla="*/ 66257 w 1877285"/>
              <a:gd name="connsiteY6" fmla="*/ 662569 h 662569"/>
              <a:gd name="connsiteX7" fmla="*/ 0 w 1877285"/>
              <a:gd name="connsiteY7" fmla="*/ 596312 h 662569"/>
              <a:gd name="connsiteX8" fmla="*/ 0 w 1877285"/>
              <a:gd name="connsiteY8" fmla="*/ 66257 h 66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7285" h="662569">
                <a:moveTo>
                  <a:pt x="0" y="66257"/>
                </a:moveTo>
                <a:cubicBezTo>
                  <a:pt x="0" y="29664"/>
                  <a:pt x="29664" y="0"/>
                  <a:pt x="66257" y="0"/>
                </a:cubicBezTo>
                <a:lnTo>
                  <a:pt x="1811028" y="0"/>
                </a:lnTo>
                <a:cubicBezTo>
                  <a:pt x="1847621" y="0"/>
                  <a:pt x="1877285" y="29664"/>
                  <a:pt x="1877285" y="66257"/>
                </a:cubicBezTo>
                <a:lnTo>
                  <a:pt x="1877285" y="596312"/>
                </a:lnTo>
                <a:cubicBezTo>
                  <a:pt x="1877285" y="632905"/>
                  <a:pt x="1847621" y="662569"/>
                  <a:pt x="1811028" y="662569"/>
                </a:cubicBezTo>
                <a:lnTo>
                  <a:pt x="66257" y="662569"/>
                </a:lnTo>
                <a:cubicBezTo>
                  <a:pt x="29664" y="662569"/>
                  <a:pt x="0" y="632905"/>
                  <a:pt x="0" y="596312"/>
                </a:cubicBezTo>
                <a:lnTo>
                  <a:pt x="0" y="6625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076" tIns="37186" rIns="46076" bIns="37186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/>
              <a:t>A3.1 - Installation et mise en sécurité du chantier</a:t>
            </a:r>
            <a:endParaRPr lang="fr-FR" sz="1400" b="1" kern="1200" dirty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7193CEC-43AB-4417-A5FA-B6521B8F4E10}"/>
              </a:ext>
            </a:extLst>
          </p:cNvPr>
          <p:cNvSpPr/>
          <p:nvPr/>
        </p:nvSpPr>
        <p:spPr>
          <a:xfrm>
            <a:off x="1056244" y="2981789"/>
            <a:ext cx="2088000" cy="540000"/>
          </a:xfrm>
          <a:custGeom>
            <a:avLst/>
            <a:gdLst>
              <a:gd name="connsiteX0" fmla="*/ 0 w 1877285"/>
              <a:gd name="connsiteY0" fmla="*/ 42054 h 420537"/>
              <a:gd name="connsiteX1" fmla="*/ 42054 w 1877285"/>
              <a:gd name="connsiteY1" fmla="*/ 0 h 420537"/>
              <a:gd name="connsiteX2" fmla="*/ 1835231 w 1877285"/>
              <a:gd name="connsiteY2" fmla="*/ 0 h 420537"/>
              <a:gd name="connsiteX3" fmla="*/ 1877285 w 1877285"/>
              <a:gd name="connsiteY3" fmla="*/ 42054 h 420537"/>
              <a:gd name="connsiteX4" fmla="*/ 1877285 w 1877285"/>
              <a:gd name="connsiteY4" fmla="*/ 378483 h 420537"/>
              <a:gd name="connsiteX5" fmla="*/ 1835231 w 1877285"/>
              <a:gd name="connsiteY5" fmla="*/ 420537 h 420537"/>
              <a:gd name="connsiteX6" fmla="*/ 42054 w 1877285"/>
              <a:gd name="connsiteY6" fmla="*/ 420537 h 420537"/>
              <a:gd name="connsiteX7" fmla="*/ 0 w 1877285"/>
              <a:gd name="connsiteY7" fmla="*/ 378483 h 420537"/>
              <a:gd name="connsiteX8" fmla="*/ 0 w 1877285"/>
              <a:gd name="connsiteY8" fmla="*/ 42054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7285" h="420537">
                <a:moveTo>
                  <a:pt x="0" y="42054"/>
                </a:moveTo>
                <a:cubicBezTo>
                  <a:pt x="0" y="18828"/>
                  <a:pt x="18828" y="0"/>
                  <a:pt x="42054" y="0"/>
                </a:cubicBezTo>
                <a:lnTo>
                  <a:pt x="1835231" y="0"/>
                </a:lnTo>
                <a:cubicBezTo>
                  <a:pt x="1858457" y="0"/>
                  <a:pt x="1877285" y="18828"/>
                  <a:pt x="1877285" y="42054"/>
                </a:cubicBezTo>
                <a:lnTo>
                  <a:pt x="1877285" y="378483"/>
                </a:lnTo>
                <a:cubicBezTo>
                  <a:pt x="1877285" y="401709"/>
                  <a:pt x="1858457" y="420537"/>
                  <a:pt x="1835231" y="420537"/>
                </a:cubicBezTo>
                <a:lnTo>
                  <a:pt x="42054" y="420537"/>
                </a:lnTo>
                <a:cubicBezTo>
                  <a:pt x="18828" y="420537"/>
                  <a:pt x="0" y="401709"/>
                  <a:pt x="0" y="378483"/>
                </a:cubicBezTo>
                <a:lnTo>
                  <a:pt x="0" y="4205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987" tIns="30097" rIns="38987" bIns="30097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ea typeface="Times New Roman" panose="02020603050405020304" pitchFamily="18" charset="0"/>
              </a:rPr>
              <a:t>A3.2 - Préparation du chantier</a:t>
            </a:r>
            <a:endParaRPr lang="fr-FR" sz="1400" b="1" kern="1200" dirty="0">
              <a:latin typeface="+mn-lt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94F7D759-2D59-42FF-BF7D-1F0E8CC51128}"/>
              </a:ext>
            </a:extLst>
          </p:cNvPr>
          <p:cNvSpPr/>
          <p:nvPr/>
        </p:nvSpPr>
        <p:spPr>
          <a:xfrm>
            <a:off x="1056244" y="3645630"/>
            <a:ext cx="2088000" cy="540000"/>
          </a:xfrm>
          <a:custGeom>
            <a:avLst/>
            <a:gdLst>
              <a:gd name="connsiteX0" fmla="*/ 0 w 1877285"/>
              <a:gd name="connsiteY0" fmla="*/ 46462 h 464624"/>
              <a:gd name="connsiteX1" fmla="*/ 46462 w 1877285"/>
              <a:gd name="connsiteY1" fmla="*/ 0 h 464624"/>
              <a:gd name="connsiteX2" fmla="*/ 1830823 w 1877285"/>
              <a:gd name="connsiteY2" fmla="*/ 0 h 464624"/>
              <a:gd name="connsiteX3" fmla="*/ 1877285 w 1877285"/>
              <a:gd name="connsiteY3" fmla="*/ 46462 h 464624"/>
              <a:gd name="connsiteX4" fmla="*/ 1877285 w 1877285"/>
              <a:gd name="connsiteY4" fmla="*/ 418162 h 464624"/>
              <a:gd name="connsiteX5" fmla="*/ 1830823 w 1877285"/>
              <a:gd name="connsiteY5" fmla="*/ 464624 h 464624"/>
              <a:gd name="connsiteX6" fmla="*/ 46462 w 1877285"/>
              <a:gd name="connsiteY6" fmla="*/ 464624 h 464624"/>
              <a:gd name="connsiteX7" fmla="*/ 0 w 1877285"/>
              <a:gd name="connsiteY7" fmla="*/ 418162 h 464624"/>
              <a:gd name="connsiteX8" fmla="*/ 0 w 1877285"/>
              <a:gd name="connsiteY8" fmla="*/ 46462 h 46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7285" h="464624">
                <a:moveTo>
                  <a:pt x="0" y="46462"/>
                </a:moveTo>
                <a:cubicBezTo>
                  <a:pt x="0" y="20802"/>
                  <a:pt x="20802" y="0"/>
                  <a:pt x="46462" y="0"/>
                </a:cubicBezTo>
                <a:lnTo>
                  <a:pt x="1830823" y="0"/>
                </a:lnTo>
                <a:cubicBezTo>
                  <a:pt x="1856483" y="0"/>
                  <a:pt x="1877285" y="20802"/>
                  <a:pt x="1877285" y="46462"/>
                </a:cubicBezTo>
                <a:lnTo>
                  <a:pt x="1877285" y="418162"/>
                </a:lnTo>
                <a:cubicBezTo>
                  <a:pt x="1877285" y="443822"/>
                  <a:pt x="1856483" y="464624"/>
                  <a:pt x="1830823" y="464624"/>
                </a:cubicBezTo>
                <a:lnTo>
                  <a:pt x="46462" y="464624"/>
                </a:lnTo>
                <a:cubicBezTo>
                  <a:pt x="20802" y="464624"/>
                  <a:pt x="0" y="443822"/>
                  <a:pt x="0" y="418162"/>
                </a:cubicBezTo>
                <a:lnTo>
                  <a:pt x="0" y="46462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278" tIns="31388" rIns="40278" bIns="31388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ea typeface="Times New Roman" panose="02020603050405020304" pitchFamily="18" charset="0"/>
              </a:rPr>
              <a:t>A3.3 - Adaptation des ouvrages et des produits à installer</a:t>
            </a:r>
            <a:endParaRPr lang="fr-FR" sz="1400" b="1" kern="1200" dirty="0">
              <a:latin typeface="+mn-lt"/>
            </a:endParaRPr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554A3E6B-6631-49F1-AB22-82D8631E5842}"/>
              </a:ext>
            </a:extLst>
          </p:cNvPr>
          <p:cNvSpPr/>
          <p:nvPr/>
        </p:nvSpPr>
        <p:spPr>
          <a:xfrm>
            <a:off x="1044506" y="4299536"/>
            <a:ext cx="2088000" cy="540000"/>
          </a:xfrm>
          <a:custGeom>
            <a:avLst/>
            <a:gdLst>
              <a:gd name="connsiteX0" fmla="*/ 0 w 1877285"/>
              <a:gd name="connsiteY0" fmla="*/ 46108 h 461084"/>
              <a:gd name="connsiteX1" fmla="*/ 46108 w 1877285"/>
              <a:gd name="connsiteY1" fmla="*/ 0 h 461084"/>
              <a:gd name="connsiteX2" fmla="*/ 1831177 w 1877285"/>
              <a:gd name="connsiteY2" fmla="*/ 0 h 461084"/>
              <a:gd name="connsiteX3" fmla="*/ 1877285 w 1877285"/>
              <a:gd name="connsiteY3" fmla="*/ 46108 h 461084"/>
              <a:gd name="connsiteX4" fmla="*/ 1877285 w 1877285"/>
              <a:gd name="connsiteY4" fmla="*/ 414976 h 461084"/>
              <a:gd name="connsiteX5" fmla="*/ 1831177 w 1877285"/>
              <a:gd name="connsiteY5" fmla="*/ 461084 h 461084"/>
              <a:gd name="connsiteX6" fmla="*/ 46108 w 1877285"/>
              <a:gd name="connsiteY6" fmla="*/ 461084 h 461084"/>
              <a:gd name="connsiteX7" fmla="*/ 0 w 1877285"/>
              <a:gd name="connsiteY7" fmla="*/ 414976 h 461084"/>
              <a:gd name="connsiteX8" fmla="*/ 0 w 1877285"/>
              <a:gd name="connsiteY8" fmla="*/ 46108 h 46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7285" h="461084">
                <a:moveTo>
                  <a:pt x="0" y="46108"/>
                </a:moveTo>
                <a:cubicBezTo>
                  <a:pt x="0" y="20643"/>
                  <a:pt x="20643" y="0"/>
                  <a:pt x="46108" y="0"/>
                </a:cubicBezTo>
                <a:lnTo>
                  <a:pt x="1831177" y="0"/>
                </a:lnTo>
                <a:cubicBezTo>
                  <a:pt x="1856642" y="0"/>
                  <a:pt x="1877285" y="20643"/>
                  <a:pt x="1877285" y="46108"/>
                </a:cubicBezTo>
                <a:lnTo>
                  <a:pt x="1877285" y="414976"/>
                </a:lnTo>
                <a:cubicBezTo>
                  <a:pt x="1877285" y="440441"/>
                  <a:pt x="1856642" y="461084"/>
                  <a:pt x="1831177" y="461084"/>
                </a:cubicBezTo>
                <a:lnTo>
                  <a:pt x="46108" y="461084"/>
                </a:lnTo>
                <a:cubicBezTo>
                  <a:pt x="20643" y="461084"/>
                  <a:pt x="0" y="440441"/>
                  <a:pt x="0" y="414976"/>
                </a:cubicBezTo>
                <a:lnTo>
                  <a:pt x="0" y="4610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175" tIns="31285" rIns="40175" bIns="31285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ea typeface="Times New Roman" panose="02020603050405020304" pitchFamily="18" charset="0"/>
              </a:rPr>
              <a:t>A3.4 - Montage et installation des ouvrages</a:t>
            </a:r>
            <a:endParaRPr lang="fr-FR" sz="1400" b="1" kern="1200" dirty="0">
              <a:latin typeface="+mn-lt"/>
            </a:endParaRP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D7C6623F-1A3B-472A-8781-067276C1DB52}"/>
              </a:ext>
            </a:extLst>
          </p:cNvPr>
          <p:cNvSpPr/>
          <p:nvPr/>
        </p:nvSpPr>
        <p:spPr>
          <a:xfrm>
            <a:off x="1044512" y="4945562"/>
            <a:ext cx="2088000" cy="540000"/>
          </a:xfrm>
          <a:custGeom>
            <a:avLst/>
            <a:gdLst>
              <a:gd name="connsiteX0" fmla="*/ 0 w 1877285"/>
              <a:gd name="connsiteY0" fmla="*/ 46108 h 461084"/>
              <a:gd name="connsiteX1" fmla="*/ 46108 w 1877285"/>
              <a:gd name="connsiteY1" fmla="*/ 0 h 461084"/>
              <a:gd name="connsiteX2" fmla="*/ 1831177 w 1877285"/>
              <a:gd name="connsiteY2" fmla="*/ 0 h 461084"/>
              <a:gd name="connsiteX3" fmla="*/ 1877285 w 1877285"/>
              <a:gd name="connsiteY3" fmla="*/ 46108 h 461084"/>
              <a:gd name="connsiteX4" fmla="*/ 1877285 w 1877285"/>
              <a:gd name="connsiteY4" fmla="*/ 414976 h 461084"/>
              <a:gd name="connsiteX5" fmla="*/ 1831177 w 1877285"/>
              <a:gd name="connsiteY5" fmla="*/ 461084 h 461084"/>
              <a:gd name="connsiteX6" fmla="*/ 46108 w 1877285"/>
              <a:gd name="connsiteY6" fmla="*/ 461084 h 461084"/>
              <a:gd name="connsiteX7" fmla="*/ 0 w 1877285"/>
              <a:gd name="connsiteY7" fmla="*/ 414976 h 461084"/>
              <a:gd name="connsiteX8" fmla="*/ 0 w 1877285"/>
              <a:gd name="connsiteY8" fmla="*/ 46108 h 46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7285" h="461084">
                <a:moveTo>
                  <a:pt x="0" y="46108"/>
                </a:moveTo>
                <a:cubicBezTo>
                  <a:pt x="0" y="20643"/>
                  <a:pt x="20643" y="0"/>
                  <a:pt x="46108" y="0"/>
                </a:cubicBezTo>
                <a:lnTo>
                  <a:pt x="1831177" y="0"/>
                </a:lnTo>
                <a:cubicBezTo>
                  <a:pt x="1856642" y="0"/>
                  <a:pt x="1877285" y="20643"/>
                  <a:pt x="1877285" y="46108"/>
                </a:cubicBezTo>
                <a:lnTo>
                  <a:pt x="1877285" y="414976"/>
                </a:lnTo>
                <a:cubicBezTo>
                  <a:pt x="1877285" y="440441"/>
                  <a:pt x="1856642" y="461084"/>
                  <a:pt x="1831177" y="461084"/>
                </a:cubicBezTo>
                <a:lnTo>
                  <a:pt x="46108" y="461084"/>
                </a:lnTo>
                <a:cubicBezTo>
                  <a:pt x="20643" y="461084"/>
                  <a:pt x="0" y="440441"/>
                  <a:pt x="0" y="414976"/>
                </a:cubicBezTo>
                <a:lnTo>
                  <a:pt x="0" y="4610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175" tIns="31285" rIns="40175" bIns="31285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ea typeface="Times New Roman" panose="02020603050405020304" pitchFamily="18" charset="0"/>
              </a:rPr>
              <a:t>A3.5 - Suivi et contrôle qualité</a:t>
            </a:r>
            <a:endParaRPr lang="fr-FR" sz="1400" b="1" kern="1200" dirty="0">
              <a:latin typeface="+mn-lt"/>
            </a:endParaRP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40F8C2BF-BF25-420E-B901-DACA388E87FA}"/>
              </a:ext>
            </a:extLst>
          </p:cNvPr>
          <p:cNvSpPr/>
          <p:nvPr/>
        </p:nvSpPr>
        <p:spPr>
          <a:xfrm>
            <a:off x="1044506" y="5596200"/>
            <a:ext cx="2088000" cy="642724"/>
          </a:xfrm>
          <a:custGeom>
            <a:avLst/>
            <a:gdLst>
              <a:gd name="connsiteX0" fmla="*/ 0 w 1877285"/>
              <a:gd name="connsiteY0" fmla="*/ 46108 h 461084"/>
              <a:gd name="connsiteX1" fmla="*/ 46108 w 1877285"/>
              <a:gd name="connsiteY1" fmla="*/ 0 h 461084"/>
              <a:gd name="connsiteX2" fmla="*/ 1831177 w 1877285"/>
              <a:gd name="connsiteY2" fmla="*/ 0 h 461084"/>
              <a:gd name="connsiteX3" fmla="*/ 1877285 w 1877285"/>
              <a:gd name="connsiteY3" fmla="*/ 46108 h 461084"/>
              <a:gd name="connsiteX4" fmla="*/ 1877285 w 1877285"/>
              <a:gd name="connsiteY4" fmla="*/ 414976 h 461084"/>
              <a:gd name="connsiteX5" fmla="*/ 1831177 w 1877285"/>
              <a:gd name="connsiteY5" fmla="*/ 461084 h 461084"/>
              <a:gd name="connsiteX6" fmla="*/ 46108 w 1877285"/>
              <a:gd name="connsiteY6" fmla="*/ 461084 h 461084"/>
              <a:gd name="connsiteX7" fmla="*/ 0 w 1877285"/>
              <a:gd name="connsiteY7" fmla="*/ 414976 h 461084"/>
              <a:gd name="connsiteX8" fmla="*/ 0 w 1877285"/>
              <a:gd name="connsiteY8" fmla="*/ 46108 h 46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7285" h="461084">
                <a:moveTo>
                  <a:pt x="0" y="46108"/>
                </a:moveTo>
                <a:cubicBezTo>
                  <a:pt x="0" y="20643"/>
                  <a:pt x="20643" y="0"/>
                  <a:pt x="46108" y="0"/>
                </a:cubicBezTo>
                <a:lnTo>
                  <a:pt x="1831177" y="0"/>
                </a:lnTo>
                <a:cubicBezTo>
                  <a:pt x="1856642" y="0"/>
                  <a:pt x="1877285" y="20643"/>
                  <a:pt x="1877285" y="46108"/>
                </a:cubicBezTo>
                <a:lnTo>
                  <a:pt x="1877285" y="414976"/>
                </a:lnTo>
                <a:cubicBezTo>
                  <a:pt x="1877285" y="440441"/>
                  <a:pt x="1856642" y="461084"/>
                  <a:pt x="1831177" y="461084"/>
                </a:cubicBezTo>
                <a:lnTo>
                  <a:pt x="46108" y="461084"/>
                </a:lnTo>
                <a:cubicBezTo>
                  <a:pt x="20643" y="461084"/>
                  <a:pt x="0" y="440441"/>
                  <a:pt x="0" y="414976"/>
                </a:cubicBezTo>
                <a:lnTo>
                  <a:pt x="0" y="4610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175" tIns="31285" rIns="40175" bIns="31285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ea typeface="Times New Roman" panose="02020603050405020304" pitchFamily="18" charset="0"/>
              </a:rPr>
              <a:t>A3.6 - Désinstallation du chantier</a:t>
            </a:r>
            <a:endParaRPr lang="fr-FR" sz="1400" b="1" kern="1200" dirty="0">
              <a:latin typeface="+mn-lt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2ED8227-4C14-40F1-8E80-B515D621B20F}"/>
              </a:ext>
            </a:extLst>
          </p:cNvPr>
          <p:cNvSpPr txBox="1"/>
          <p:nvPr/>
        </p:nvSpPr>
        <p:spPr>
          <a:xfrm>
            <a:off x="0" y="6452290"/>
            <a:ext cx="378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installateur</a:t>
            </a:r>
          </a:p>
        </p:txBody>
      </p:sp>
      <p:pic>
        <p:nvPicPr>
          <p:cNvPr id="44" name="Graphique 43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E1C72A2D-8C13-4462-A067-B0A0ED18BB8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82581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ADD22A3-4F7B-4D8C-BB26-C4D6C81CF3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99540" y="358632"/>
          <a:ext cx="5760000" cy="601351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205173015"/>
                    </a:ext>
                  </a:extLst>
                </a:gridCol>
                <a:gridCol w="4248000">
                  <a:extLst>
                    <a:ext uri="{9D8B030D-6E8A-4147-A177-3AD203B41FA5}">
                      <a16:colId xmlns:a16="http://schemas.microsoft.com/office/drawing/2014/main" val="1377687569"/>
                    </a:ext>
                  </a:extLst>
                </a:gridCol>
              </a:tblGrid>
              <a:tr h="253515"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CAPACITÉS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COMPÉTENCES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6894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C1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S’INFORMER</a:t>
                      </a: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ANALYSER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1 - Identifier, décoder et interpréter les données de définition d’un ouvrage ou d’une partie d’ouvrage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2477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2 - Analyser les contraintes de réalisation et une situation de chantier 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21989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C2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PRÉPARER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1 - Proposer et justifier des solutions techniques de mise en œuvre 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9005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Traduire graphiquement une solution technique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8873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Établir les quantitatifs de matière, de produits et de composants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5098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Compléter les modes opératoires d’installation et/ou pose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321366"/>
                  </a:ext>
                </a:extLst>
              </a:tr>
              <a:tr h="360000">
                <a:tc rowSpan="12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C3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METTRE EN ŒUVRE     SUR CHANTIER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Conditionner, stocker, charger, décharger les matériaux, produits et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4420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Organiser et sécuriser son espace de travail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1005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Vérifier la conformité des supports et des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7412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Réaliser la dépose des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14086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 Implanter et répartir les ouvrages sur le chantier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3122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6 - Réaliser des adaptations avec les machines portatives et l’outillage manuel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93340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7 - Poser les menuiseries extérieures et les fermetures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0771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8 - Poser les aménagements intérieurs et les agencements 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982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9 - Poser les revêtements muraux et plafonds, les parquets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80955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10 - Mettre en œuvre les produits d’étanchéité et d’isolation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84534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11 - Maintenir les matériels et les outillages en état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2936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12 - Assurer la maintenance des ouvrages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946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C4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COMMUNIQUER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1 - Communiquer avec les différents partenaires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1164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7F8532F0-D489-41E9-98BD-EF9C572CC5AE}"/>
              </a:ext>
            </a:extLst>
          </p:cNvPr>
          <p:cNvSpPr/>
          <p:nvPr/>
        </p:nvSpPr>
        <p:spPr>
          <a:xfrm>
            <a:off x="763447" y="147321"/>
            <a:ext cx="4569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Référentiel de Certification (RC)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Compétences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547760B-676B-49E2-946A-4F2987987D8E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02C6AD02-E0B1-4EAA-AA34-B8636F8E1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437D553A-752B-4CE7-805B-298D6D59CE8F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A9049AC2-FF70-410A-9B57-76A9AF21EE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30" name="Picture 38" descr="SAGA">
                <a:extLst>
                  <a:ext uri="{FF2B5EF4-FFF2-40B4-BE49-F238E27FC236}">
                    <a16:creationId xmlns:a16="http://schemas.microsoft.com/office/drawing/2014/main" id="{B0E73AAB-D256-42CB-8AFF-9E6BD1507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3" descr="2-190-6">
                <a:extLst>
                  <a:ext uri="{FF2B5EF4-FFF2-40B4-BE49-F238E27FC236}">
                    <a16:creationId xmlns:a16="http://schemas.microsoft.com/office/drawing/2014/main" id="{B3CF58ED-D7F5-48DD-AA12-F9FC40E80D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7B0FC752-B2B4-4D25-A202-D9F0D1E9BB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0D1D2C91-FA7A-4845-9F31-870EF32DA9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8" descr="P1000035">
                <a:extLst>
                  <a:ext uri="{FF2B5EF4-FFF2-40B4-BE49-F238E27FC236}">
                    <a16:creationId xmlns:a16="http://schemas.microsoft.com/office/drawing/2014/main" id="{0BAEFC36-4A27-47D2-9E7C-113E903F5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847611A0-B1C4-46AF-9651-E5569035FC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9" name="Ellipse 48">
            <a:extLst>
              <a:ext uri="{FF2B5EF4-FFF2-40B4-BE49-F238E27FC236}">
                <a16:creationId xmlns:a16="http://schemas.microsoft.com/office/drawing/2014/main" id="{B1B2FDE8-3CE1-4E17-AAFE-C452605C6AA0}"/>
              </a:ext>
            </a:extLst>
          </p:cNvPr>
          <p:cNvSpPr/>
          <p:nvPr/>
        </p:nvSpPr>
        <p:spPr>
          <a:xfrm>
            <a:off x="5696574" y="263768"/>
            <a:ext cx="902043" cy="428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RC</a:t>
            </a: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E9CEF92-9715-44EA-A0E7-76DFED399FBD}"/>
              </a:ext>
            </a:extLst>
          </p:cNvPr>
          <p:cNvSpPr/>
          <p:nvPr/>
        </p:nvSpPr>
        <p:spPr>
          <a:xfrm>
            <a:off x="2176626" y="894611"/>
            <a:ext cx="3456000" cy="475109"/>
          </a:xfrm>
          <a:custGeom>
            <a:avLst/>
            <a:gdLst>
              <a:gd name="connsiteX0" fmla="*/ 0 w 3936777"/>
              <a:gd name="connsiteY0" fmla="*/ 0 h 475109"/>
              <a:gd name="connsiteX1" fmla="*/ 3936777 w 3936777"/>
              <a:gd name="connsiteY1" fmla="*/ 0 h 475109"/>
              <a:gd name="connsiteX2" fmla="*/ 3936777 w 3936777"/>
              <a:gd name="connsiteY2" fmla="*/ 475109 h 475109"/>
              <a:gd name="connsiteX3" fmla="*/ 0 w 3936777"/>
              <a:gd name="connsiteY3" fmla="*/ 475109 h 475109"/>
              <a:gd name="connsiteX4" fmla="*/ 0 w 3936777"/>
              <a:gd name="connsiteY4" fmla="*/ 0 h 4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777" h="475109">
                <a:moveTo>
                  <a:pt x="0" y="0"/>
                </a:moveTo>
                <a:lnTo>
                  <a:pt x="3936777" y="0"/>
                </a:lnTo>
                <a:lnTo>
                  <a:pt x="3936777" y="475109"/>
                </a:lnTo>
                <a:lnTo>
                  <a:pt x="0" y="475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b="1" i="0" u="none" kern="1200" dirty="0"/>
              <a:t>CAP Menuisier installateur</a:t>
            </a:r>
            <a:endParaRPr lang="fr-FR" sz="2000" kern="1200" dirty="0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3965DAAB-70BC-4E27-93CA-95CA372A4C8A}"/>
              </a:ext>
            </a:extLst>
          </p:cNvPr>
          <p:cNvGrpSpPr/>
          <p:nvPr/>
        </p:nvGrpSpPr>
        <p:grpSpPr>
          <a:xfrm>
            <a:off x="576000" y="1476000"/>
            <a:ext cx="3278043" cy="2273004"/>
            <a:chOff x="601610" y="1350284"/>
            <a:chExt cx="3278043" cy="2273004"/>
          </a:xfrm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08AE8FE8-5D04-4462-BBAC-357280398F36}"/>
                </a:ext>
              </a:extLst>
            </p:cNvPr>
            <p:cNvSpPr/>
            <p:nvPr/>
          </p:nvSpPr>
          <p:spPr>
            <a:xfrm>
              <a:off x="601610" y="1458284"/>
              <a:ext cx="2880000" cy="2165004"/>
            </a:xfrm>
            <a:prstGeom prst="roundRect">
              <a:avLst/>
            </a:prstGeom>
            <a:solidFill>
              <a:srgbClr val="EAF2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72201641-8FC0-4100-932A-B25EC6DEB5C5}"/>
                </a:ext>
              </a:extLst>
            </p:cNvPr>
            <p:cNvSpPr/>
            <p:nvPr/>
          </p:nvSpPr>
          <p:spPr>
            <a:xfrm>
              <a:off x="2977610" y="1350284"/>
              <a:ext cx="902043" cy="463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RAP</a:t>
              </a: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C27D6DB-DA2C-4A77-89C2-12E81E36B26A}"/>
                </a:ext>
              </a:extLst>
            </p:cNvPr>
            <p:cNvSpPr/>
            <p:nvPr/>
          </p:nvSpPr>
          <p:spPr>
            <a:xfrm>
              <a:off x="817610" y="1566284"/>
              <a:ext cx="2016000" cy="504253"/>
            </a:xfrm>
            <a:custGeom>
              <a:avLst/>
              <a:gdLst>
                <a:gd name="connsiteX0" fmla="*/ 0 w 1973377"/>
                <a:gd name="connsiteY0" fmla="*/ 50425 h 504253"/>
                <a:gd name="connsiteX1" fmla="*/ 50425 w 1973377"/>
                <a:gd name="connsiteY1" fmla="*/ 0 h 504253"/>
                <a:gd name="connsiteX2" fmla="*/ 1922952 w 1973377"/>
                <a:gd name="connsiteY2" fmla="*/ 0 h 504253"/>
                <a:gd name="connsiteX3" fmla="*/ 1973377 w 1973377"/>
                <a:gd name="connsiteY3" fmla="*/ 50425 h 504253"/>
                <a:gd name="connsiteX4" fmla="*/ 1973377 w 1973377"/>
                <a:gd name="connsiteY4" fmla="*/ 453828 h 504253"/>
                <a:gd name="connsiteX5" fmla="*/ 1922952 w 1973377"/>
                <a:gd name="connsiteY5" fmla="*/ 504253 h 504253"/>
                <a:gd name="connsiteX6" fmla="*/ 50425 w 1973377"/>
                <a:gd name="connsiteY6" fmla="*/ 504253 h 504253"/>
                <a:gd name="connsiteX7" fmla="*/ 0 w 1973377"/>
                <a:gd name="connsiteY7" fmla="*/ 453828 h 504253"/>
                <a:gd name="connsiteX8" fmla="*/ 0 w 1973377"/>
                <a:gd name="connsiteY8" fmla="*/ 50425 h 50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3377" h="504253">
                  <a:moveTo>
                    <a:pt x="0" y="50425"/>
                  </a:moveTo>
                  <a:cubicBezTo>
                    <a:pt x="0" y="22576"/>
                    <a:pt x="22576" y="0"/>
                    <a:pt x="50425" y="0"/>
                  </a:cubicBezTo>
                  <a:lnTo>
                    <a:pt x="1922952" y="0"/>
                  </a:lnTo>
                  <a:cubicBezTo>
                    <a:pt x="1950801" y="0"/>
                    <a:pt x="1973377" y="22576"/>
                    <a:pt x="1973377" y="50425"/>
                  </a:cubicBezTo>
                  <a:lnTo>
                    <a:pt x="1973377" y="453828"/>
                  </a:lnTo>
                  <a:cubicBezTo>
                    <a:pt x="1973377" y="481677"/>
                    <a:pt x="1950801" y="504253"/>
                    <a:pt x="1922952" y="504253"/>
                  </a:cubicBezTo>
                  <a:lnTo>
                    <a:pt x="50425" y="504253"/>
                  </a:lnTo>
                  <a:cubicBezTo>
                    <a:pt x="22576" y="504253"/>
                    <a:pt x="0" y="481677"/>
                    <a:pt x="0" y="453828"/>
                  </a:cubicBezTo>
                  <a:lnTo>
                    <a:pt x="0" y="5042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49" tIns="35089" rIns="45249" bIns="3508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A4 – Maintenance</a:t>
              </a:r>
            </a:p>
          </p:txBody>
        </p:sp>
      </p:grp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E5B0DF20-F932-44A6-B4F6-DB948A31CAD3}"/>
              </a:ext>
            </a:extLst>
          </p:cNvPr>
          <p:cNvSpPr/>
          <p:nvPr/>
        </p:nvSpPr>
        <p:spPr>
          <a:xfrm>
            <a:off x="1070495" y="2308779"/>
            <a:ext cx="2088000" cy="540000"/>
          </a:xfrm>
          <a:custGeom>
            <a:avLst/>
            <a:gdLst>
              <a:gd name="connsiteX0" fmla="*/ 0 w 1877285"/>
              <a:gd name="connsiteY0" fmla="*/ 66257 h 662569"/>
              <a:gd name="connsiteX1" fmla="*/ 66257 w 1877285"/>
              <a:gd name="connsiteY1" fmla="*/ 0 h 662569"/>
              <a:gd name="connsiteX2" fmla="*/ 1811028 w 1877285"/>
              <a:gd name="connsiteY2" fmla="*/ 0 h 662569"/>
              <a:gd name="connsiteX3" fmla="*/ 1877285 w 1877285"/>
              <a:gd name="connsiteY3" fmla="*/ 66257 h 662569"/>
              <a:gd name="connsiteX4" fmla="*/ 1877285 w 1877285"/>
              <a:gd name="connsiteY4" fmla="*/ 596312 h 662569"/>
              <a:gd name="connsiteX5" fmla="*/ 1811028 w 1877285"/>
              <a:gd name="connsiteY5" fmla="*/ 662569 h 662569"/>
              <a:gd name="connsiteX6" fmla="*/ 66257 w 1877285"/>
              <a:gd name="connsiteY6" fmla="*/ 662569 h 662569"/>
              <a:gd name="connsiteX7" fmla="*/ 0 w 1877285"/>
              <a:gd name="connsiteY7" fmla="*/ 596312 h 662569"/>
              <a:gd name="connsiteX8" fmla="*/ 0 w 1877285"/>
              <a:gd name="connsiteY8" fmla="*/ 66257 h 66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7285" h="662569">
                <a:moveTo>
                  <a:pt x="0" y="66257"/>
                </a:moveTo>
                <a:cubicBezTo>
                  <a:pt x="0" y="29664"/>
                  <a:pt x="29664" y="0"/>
                  <a:pt x="66257" y="0"/>
                </a:cubicBezTo>
                <a:lnTo>
                  <a:pt x="1811028" y="0"/>
                </a:lnTo>
                <a:cubicBezTo>
                  <a:pt x="1847621" y="0"/>
                  <a:pt x="1877285" y="29664"/>
                  <a:pt x="1877285" y="66257"/>
                </a:cubicBezTo>
                <a:lnTo>
                  <a:pt x="1877285" y="596312"/>
                </a:lnTo>
                <a:cubicBezTo>
                  <a:pt x="1877285" y="632905"/>
                  <a:pt x="1847621" y="662569"/>
                  <a:pt x="1811028" y="662569"/>
                </a:cubicBezTo>
                <a:lnTo>
                  <a:pt x="66257" y="662569"/>
                </a:lnTo>
                <a:cubicBezTo>
                  <a:pt x="29664" y="662569"/>
                  <a:pt x="0" y="632905"/>
                  <a:pt x="0" y="596312"/>
                </a:cubicBezTo>
                <a:lnTo>
                  <a:pt x="0" y="6625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076" tIns="37186" rIns="46076" bIns="37186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/>
              <a:t>A4.1 - Maintenance des ouvrages</a:t>
            </a:r>
            <a:endParaRPr lang="fr-FR" sz="1400" b="1" kern="1200" dirty="0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D556C0D0-D943-4B22-8234-0B0ADEFE0CE8}"/>
              </a:ext>
            </a:extLst>
          </p:cNvPr>
          <p:cNvSpPr/>
          <p:nvPr/>
        </p:nvSpPr>
        <p:spPr>
          <a:xfrm>
            <a:off x="1056243" y="2986568"/>
            <a:ext cx="2088000" cy="540000"/>
          </a:xfrm>
          <a:custGeom>
            <a:avLst/>
            <a:gdLst>
              <a:gd name="connsiteX0" fmla="*/ 0 w 1877285"/>
              <a:gd name="connsiteY0" fmla="*/ 42054 h 420537"/>
              <a:gd name="connsiteX1" fmla="*/ 42054 w 1877285"/>
              <a:gd name="connsiteY1" fmla="*/ 0 h 420537"/>
              <a:gd name="connsiteX2" fmla="*/ 1835231 w 1877285"/>
              <a:gd name="connsiteY2" fmla="*/ 0 h 420537"/>
              <a:gd name="connsiteX3" fmla="*/ 1877285 w 1877285"/>
              <a:gd name="connsiteY3" fmla="*/ 42054 h 420537"/>
              <a:gd name="connsiteX4" fmla="*/ 1877285 w 1877285"/>
              <a:gd name="connsiteY4" fmla="*/ 378483 h 420537"/>
              <a:gd name="connsiteX5" fmla="*/ 1835231 w 1877285"/>
              <a:gd name="connsiteY5" fmla="*/ 420537 h 420537"/>
              <a:gd name="connsiteX6" fmla="*/ 42054 w 1877285"/>
              <a:gd name="connsiteY6" fmla="*/ 420537 h 420537"/>
              <a:gd name="connsiteX7" fmla="*/ 0 w 1877285"/>
              <a:gd name="connsiteY7" fmla="*/ 378483 h 420537"/>
              <a:gd name="connsiteX8" fmla="*/ 0 w 1877285"/>
              <a:gd name="connsiteY8" fmla="*/ 42054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7285" h="420537">
                <a:moveTo>
                  <a:pt x="0" y="42054"/>
                </a:moveTo>
                <a:cubicBezTo>
                  <a:pt x="0" y="18828"/>
                  <a:pt x="18828" y="0"/>
                  <a:pt x="42054" y="0"/>
                </a:cubicBezTo>
                <a:lnTo>
                  <a:pt x="1835231" y="0"/>
                </a:lnTo>
                <a:cubicBezTo>
                  <a:pt x="1858457" y="0"/>
                  <a:pt x="1877285" y="18828"/>
                  <a:pt x="1877285" y="42054"/>
                </a:cubicBezTo>
                <a:lnTo>
                  <a:pt x="1877285" y="378483"/>
                </a:lnTo>
                <a:cubicBezTo>
                  <a:pt x="1877285" y="401709"/>
                  <a:pt x="1858457" y="420537"/>
                  <a:pt x="1835231" y="420537"/>
                </a:cubicBezTo>
                <a:lnTo>
                  <a:pt x="42054" y="420537"/>
                </a:lnTo>
                <a:cubicBezTo>
                  <a:pt x="18828" y="420537"/>
                  <a:pt x="0" y="401709"/>
                  <a:pt x="0" y="378483"/>
                </a:cubicBezTo>
                <a:lnTo>
                  <a:pt x="0" y="4205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987" tIns="30097" rIns="38987" bIns="30097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ea typeface="Times New Roman" panose="02020603050405020304" pitchFamily="18" charset="0"/>
              </a:rPr>
              <a:t>A4.2 - Maintenance des équipements de chantier</a:t>
            </a:r>
            <a:endParaRPr lang="fr-FR" sz="1400" b="1" kern="1200" dirty="0">
              <a:latin typeface="+mn-lt"/>
            </a:endParaRP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5DBF2832-4057-4EFB-A9AF-9257CE750852}"/>
              </a:ext>
            </a:extLst>
          </p:cNvPr>
          <p:cNvSpPr/>
          <p:nvPr/>
        </p:nvSpPr>
        <p:spPr>
          <a:xfrm>
            <a:off x="3461656" y="2731477"/>
            <a:ext cx="4341941" cy="2954215"/>
          </a:xfrm>
          <a:custGeom>
            <a:avLst/>
            <a:gdLst>
              <a:gd name="connsiteX0" fmla="*/ 0 w 2830286"/>
              <a:gd name="connsiteY0" fmla="*/ 13585 h 3922827"/>
              <a:gd name="connsiteX1" fmla="*/ 1072243 w 2830286"/>
              <a:gd name="connsiteY1" fmla="*/ 530656 h 3922827"/>
              <a:gd name="connsiteX2" fmla="*/ 1240972 w 2830286"/>
              <a:gd name="connsiteY2" fmla="*/ 3480685 h 3922827"/>
              <a:gd name="connsiteX3" fmla="*/ 2830286 w 2830286"/>
              <a:gd name="connsiteY3" fmla="*/ 3856242 h 392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0286" h="3922827">
                <a:moveTo>
                  <a:pt x="0" y="13585"/>
                </a:moveTo>
                <a:cubicBezTo>
                  <a:pt x="432707" y="-16805"/>
                  <a:pt x="865414" y="-47194"/>
                  <a:pt x="1072243" y="530656"/>
                </a:cubicBezTo>
                <a:cubicBezTo>
                  <a:pt x="1279072" y="1108506"/>
                  <a:pt x="947965" y="2926421"/>
                  <a:pt x="1240972" y="3480685"/>
                </a:cubicBezTo>
                <a:cubicBezTo>
                  <a:pt x="1533979" y="4034949"/>
                  <a:pt x="2182132" y="3945595"/>
                  <a:pt x="2830286" y="385624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C2E4978-1711-47BF-BE3E-1868589CDA1D}"/>
              </a:ext>
            </a:extLst>
          </p:cNvPr>
          <p:cNvSpPr txBox="1"/>
          <p:nvPr/>
        </p:nvSpPr>
        <p:spPr>
          <a:xfrm>
            <a:off x="0" y="6452290"/>
            <a:ext cx="378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installateur</a:t>
            </a:r>
          </a:p>
        </p:txBody>
      </p:sp>
      <p:pic>
        <p:nvPicPr>
          <p:cNvPr id="25" name="Graphique 24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53BF6DC1-0678-4303-8172-C6299FE4529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08161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E91AB313-8D8F-4163-83B7-B0CD34E565FA}"/>
              </a:ext>
            </a:extLst>
          </p:cNvPr>
          <p:cNvSpPr/>
          <p:nvPr/>
        </p:nvSpPr>
        <p:spPr>
          <a:xfrm>
            <a:off x="576000" y="1584000"/>
            <a:ext cx="2880000" cy="1512000"/>
          </a:xfrm>
          <a:prstGeom prst="roundRect">
            <a:avLst/>
          </a:prstGeom>
          <a:solidFill>
            <a:srgbClr val="EAF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ADD22A3-4F7B-4D8C-BB26-C4D6C81CF3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99540" y="358632"/>
          <a:ext cx="5760000" cy="601351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205173015"/>
                    </a:ext>
                  </a:extLst>
                </a:gridCol>
                <a:gridCol w="4248000">
                  <a:extLst>
                    <a:ext uri="{9D8B030D-6E8A-4147-A177-3AD203B41FA5}">
                      <a16:colId xmlns:a16="http://schemas.microsoft.com/office/drawing/2014/main" val="1377687569"/>
                    </a:ext>
                  </a:extLst>
                </a:gridCol>
              </a:tblGrid>
              <a:tr h="253515"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CAPACITÉS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COMPÉTENCES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6894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C1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S’INFORMER</a:t>
                      </a: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ANALYSER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1 - Identifier, décoder et interpréter les données de définition d’un ouvrage ou d’une partie d’ouvrage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2477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2 - Analyser les contraintes de réalisation et une situation de chantier 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21989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C2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PRÉPARER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1 - Proposer et justifier des solutions techniques de mise en œuvre 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9005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Traduire graphiquement une solution technique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8873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Établir les quantitatifs de matière, de produits et de composants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5098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Compléter les modes opératoires d’installation et/ou pose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321366"/>
                  </a:ext>
                </a:extLst>
              </a:tr>
              <a:tr h="360000">
                <a:tc rowSpan="12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C3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METTRE EN ŒUVRE     SUR CHANTIER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Conditionner, stocker, charger, décharger les matériaux, produits et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4420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Organiser et sécuriser son espace de travail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1005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Vérifier la conformité des supports et des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7412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Réaliser la dépose des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14086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 Implanter et répartir les ouvrages sur le chantier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3122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6 - Réaliser des adaptations avec les machines portatives et l’outillage manuel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93340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7 - Poser les menuiseries extérieures et les fermetures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0771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8 - Poser les aménagements intérieurs et les agencements 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982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9 - Poser les revêtements muraux et plafonds, les parquets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80955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10 - Mettre en œuvre les produits d’étanchéité et d’isolation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84534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11 - Maintenir les matériels et les outillages en état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2936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12 - Assurer la maintenance des ouvrages</a:t>
                      </a:r>
                    </a:p>
                  </a:txBody>
                  <a:tcPr marL="36195" marR="36195" marT="0" marB="0" anchor="ctr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946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0" lvl="0" indent="-361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C4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indent="-36195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COMMUNIQUER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1 - Communiquer avec les différents partenaires 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4" marR="784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1164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7F8532F0-D489-41E9-98BD-EF9C572CC5AE}"/>
              </a:ext>
            </a:extLst>
          </p:cNvPr>
          <p:cNvSpPr/>
          <p:nvPr/>
        </p:nvSpPr>
        <p:spPr>
          <a:xfrm>
            <a:off x="658560" y="29282"/>
            <a:ext cx="4569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Référentiel de Certification (RC)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Compétences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547760B-676B-49E2-946A-4F2987987D8E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02C6AD02-E0B1-4EAA-AA34-B8636F8E1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437D553A-752B-4CE7-805B-298D6D59CE8F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A9049AC2-FF70-410A-9B57-76A9AF21EE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30" name="Picture 38" descr="SAGA">
                <a:extLst>
                  <a:ext uri="{FF2B5EF4-FFF2-40B4-BE49-F238E27FC236}">
                    <a16:creationId xmlns:a16="http://schemas.microsoft.com/office/drawing/2014/main" id="{B0E73AAB-D256-42CB-8AFF-9E6BD1507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3" descr="2-190-6">
                <a:extLst>
                  <a:ext uri="{FF2B5EF4-FFF2-40B4-BE49-F238E27FC236}">
                    <a16:creationId xmlns:a16="http://schemas.microsoft.com/office/drawing/2014/main" id="{B3CF58ED-D7F5-48DD-AA12-F9FC40E80D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7B0FC752-B2B4-4D25-A202-D9F0D1E9BB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0D1D2C91-FA7A-4845-9F31-870EF32DA9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8" descr="P1000035">
                <a:extLst>
                  <a:ext uri="{FF2B5EF4-FFF2-40B4-BE49-F238E27FC236}">
                    <a16:creationId xmlns:a16="http://schemas.microsoft.com/office/drawing/2014/main" id="{0BAEFC36-4A27-47D2-9E7C-113E903F5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847611A0-B1C4-46AF-9651-E5569035FC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9" name="Ellipse 48">
            <a:extLst>
              <a:ext uri="{FF2B5EF4-FFF2-40B4-BE49-F238E27FC236}">
                <a16:creationId xmlns:a16="http://schemas.microsoft.com/office/drawing/2014/main" id="{B1B2FDE8-3CE1-4E17-AAFE-C452605C6AA0}"/>
              </a:ext>
            </a:extLst>
          </p:cNvPr>
          <p:cNvSpPr/>
          <p:nvPr/>
        </p:nvSpPr>
        <p:spPr>
          <a:xfrm>
            <a:off x="5696574" y="263768"/>
            <a:ext cx="902043" cy="428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RC</a:t>
            </a: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E9CEF92-9715-44EA-A0E7-76DFED399FBD}"/>
              </a:ext>
            </a:extLst>
          </p:cNvPr>
          <p:cNvSpPr/>
          <p:nvPr/>
        </p:nvSpPr>
        <p:spPr>
          <a:xfrm>
            <a:off x="2122524" y="813743"/>
            <a:ext cx="3456000" cy="475109"/>
          </a:xfrm>
          <a:custGeom>
            <a:avLst/>
            <a:gdLst>
              <a:gd name="connsiteX0" fmla="*/ 0 w 3936777"/>
              <a:gd name="connsiteY0" fmla="*/ 0 h 475109"/>
              <a:gd name="connsiteX1" fmla="*/ 3936777 w 3936777"/>
              <a:gd name="connsiteY1" fmla="*/ 0 h 475109"/>
              <a:gd name="connsiteX2" fmla="*/ 3936777 w 3936777"/>
              <a:gd name="connsiteY2" fmla="*/ 475109 h 475109"/>
              <a:gd name="connsiteX3" fmla="*/ 0 w 3936777"/>
              <a:gd name="connsiteY3" fmla="*/ 475109 h 475109"/>
              <a:gd name="connsiteX4" fmla="*/ 0 w 3936777"/>
              <a:gd name="connsiteY4" fmla="*/ 0 h 4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777" h="475109">
                <a:moveTo>
                  <a:pt x="0" y="0"/>
                </a:moveTo>
                <a:lnTo>
                  <a:pt x="3936777" y="0"/>
                </a:lnTo>
                <a:lnTo>
                  <a:pt x="3936777" y="475109"/>
                </a:lnTo>
                <a:lnTo>
                  <a:pt x="0" y="475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b="1" i="0" u="none" kern="1200" dirty="0"/>
              <a:t>CAP Menuisier installateur</a:t>
            </a:r>
            <a:endParaRPr lang="fr-FR" sz="2000" kern="120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9961EB5-BFDE-4299-976C-A6BED616D48A}"/>
              </a:ext>
            </a:extLst>
          </p:cNvPr>
          <p:cNvSpPr/>
          <p:nvPr/>
        </p:nvSpPr>
        <p:spPr>
          <a:xfrm>
            <a:off x="2952000" y="1476000"/>
            <a:ext cx="902043" cy="4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RAP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B2460855-D666-49CD-BBD9-55DD5F2EDCC2}"/>
              </a:ext>
            </a:extLst>
          </p:cNvPr>
          <p:cNvSpPr/>
          <p:nvPr/>
        </p:nvSpPr>
        <p:spPr>
          <a:xfrm>
            <a:off x="792000" y="1692000"/>
            <a:ext cx="2016000" cy="504253"/>
          </a:xfrm>
          <a:custGeom>
            <a:avLst/>
            <a:gdLst>
              <a:gd name="connsiteX0" fmla="*/ 0 w 1904980"/>
              <a:gd name="connsiteY0" fmla="*/ 50425 h 504253"/>
              <a:gd name="connsiteX1" fmla="*/ 50425 w 1904980"/>
              <a:gd name="connsiteY1" fmla="*/ 0 h 504253"/>
              <a:gd name="connsiteX2" fmla="*/ 1854555 w 1904980"/>
              <a:gd name="connsiteY2" fmla="*/ 0 h 504253"/>
              <a:gd name="connsiteX3" fmla="*/ 1904980 w 1904980"/>
              <a:gd name="connsiteY3" fmla="*/ 50425 h 504253"/>
              <a:gd name="connsiteX4" fmla="*/ 1904980 w 1904980"/>
              <a:gd name="connsiteY4" fmla="*/ 453828 h 504253"/>
              <a:gd name="connsiteX5" fmla="*/ 1854555 w 1904980"/>
              <a:gd name="connsiteY5" fmla="*/ 504253 h 504253"/>
              <a:gd name="connsiteX6" fmla="*/ 50425 w 1904980"/>
              <a:gd name="connsiteY6" fmla="*/ 504253 h 504253"/>
              <a:gd name="connsiteX7" fmla="*/ 0 w 1904980"/>
              <a:gd name="connsiteY7" fmla="*/ 453828 h 504253"/>
              <a:gd name="connsiteX8" fmla="*/ 0 w 1904980"/>
              <a:gd name="connsiteY8" fmla="*/ 50425 h 50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4980" h="504253">
                <a:moveTo>
                  <a:pt x="0" y="50425"/>
                </a:moveTo>
                <a:cubicBezTo>
                  <a:pt x="0" y="22576"/>
                  <a:pt x="22576" y="0"/>
                  <a:pt x="50425" y="0"/>
                </a:cubicBezTo>
                <a:lnTo>
                  <a:pt x="1854555" y="0"/>
                </a:lnTo>
                <a:cubicBezTo>
                  <a:pt x="1882404" y="0"/>
                  <a:pt x="1904980" y="22576"/>
                  <a:pt x="1904980" y="50425"/>
                </a:cubicBezTo>
                <a:lnTo>
                  <a:pt x="1904980" y="453828"/>
                </a:lnTo>
                <a:cubicBezTo>
                  <a:pt x="1904980" y="481677"/>
                  <a:pt x="1882404" y="504253"/>
                  <a:pt x="1854555" y="504253"/>
                </a:cubicBezTo>
                <a:lnTo>
                  <a:pt x="50425" y="504253"/>
                </a:lnTo>
                <a:cubicBezTo>
                  <a:pt x="22576" y="504253"/>
                  <a:pt x="0" y="481677"/>
                  <a:pt x="0" y="453828"/>
                </a:cubicBezTo>
                <a:lnTo>
                  <a:pt x="0" y="5042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49" tIns="35089" rIns="45249" bIns="3508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/>
              <a:t>A4 </a:t>
            </a:r>
            <a:r>
              <a:rPr lang="fr-FR" sz="1600" b="1" dirty="0"/>
              <a:t>– </a:t>
            </a:r>
            <a:r>
              <a:rPr lang="fr-FR" sz="1600" b="1" kern="1200" dirty="0"/>
              <a:t>Communication</a:t>
            </a: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8495FD1E-4FC4-4085-9493-B4DEAC56E5C0}"/>
              </a:ext>
            </a:extLst>
          </p:cNvPr>
          <p:cNvSpPr/>
          <p:nvPr/>
        </p:nvSpPr>
        <p:spPr>
          <a:xfrm>
            <a:off x="1080000" y="2304000"/>
            <a:ext cx="2088000" cy="540000"/>
          </a:xfrm>
          <a:custGeom>
            <a:avLst/>
            <a:gdLst>
              <a:gd name="connsiteX0" fmla="*/ 0 w 1759660"/>
              <a:gd name="connsiteY0" fmla="*/ 66712 h 667122"/>
              <a:gd name="connsiteX1" fmla="*/ 66712 w 1759660"/>
              <a:gd name="connsiteY1" fmla="*/ 0 h 667122"/>
              <a:gd name="connsiteX2" fmla="*/ 1692948 w 1759660"/>
              <a:gd name="connsiteY2" fmla="*/ 0 h 667122"/>
              <a:gd name="connsiteX3" fmla="*/ 1759660 w 1759660"/>
              <a:gd name="connsiteY3" fmla="*/ 66712 h 667122"/>
              <a:gd name="connsiteX4" fmla="*/ 1759660 w 1759660"/>
              <a:gd name="connsiteY4" fmla="*/ 600410 h 667122"/>
              <a:gd name="connsiteX5" fmla="*/ 1692948 w 1759660"/>
              <a:gd name="connsiteY5" fmla="*/ 667122 h 667122"/>
              <a:gd name="connsiteX6" fmla="*/ 66712 w 1759660"/>
              <a:gd name="connsiteY6" fmla="*/ 667122 h 667122"/>
              <a:gd name="connsiteX7" fmla="*/ 0 w 1759660"/>
              <a:gd name="connsiteY7" fmla="*/ 600410 h 667122"/>
              <a:gd name="connsiteX8" fmla="*/ 0 w 1759660"/>
              <a:gd name="connsiteY8" fmla="*/ 66712 h 66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9660" h="667122">
                <a:moveTo>
                  <a:pt x="0" y="66712"/>
                </a:moveTo>
                <a:cubicBezTo>
                  <a:pt x="0" y="29868"/>
                  <a:pt x="29868" y="0"/>
                  <a:pt x="66712" y="0"/>
                </a:cubicBezTo>
                <a:lnTo>
                  <a:pt x="1692948" y="0"/>
                </a:lnTo>
                <a:cubicBezTo>
                  <a:pt x="1729792" y="0"/>
                  <a:pt x="1759660" y="29868"/>
                  <a:pt x="1759660" y="66712"/>
                </a:cubicBezTo>
                <a:lnTo>
                  <a:pt x="1759660" y="600410"/>
                </a:lnTo>
                <a:cubicBezTo>
                  <a:pt x="1759660" y="637254"/>
                  <a:pt x="1729792" y="667122"/>
                  <a:pt x="1692948" y="667122"/>
                </a:cubicBezTo>
                <a:lnTo>
                  <a:pt x="66712" y="667122"/>
                </a:lnTo>
                <a:cubicBezTo>
                  <a:pt x="29868" y="667122"/>
                  <a:pt x="0" y="637254"/>
                  <a:pt x="0" y="600410"/>
                </a:cubicBezTo>
                <a:lnTo>
                  <a:pt x="0" y="66712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09" tIns="37319" rIns="46209" bIns="37319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>
                <a:latin typeface="+mn-lt"/>
              </a:rPr>
              <a:t>A4 - Communication</a:t>
            </a: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4797EA12-1E30-489C-AC41-C4449F6C7642}"/>
              </a:ext>
            </a:extLst>
          </p:cNvPr>
          <p:cNvSpPr/>
          <p:nvPr/>
        </p:nvSpPr>
        <p:spPr>
          <a:xfrm>
            <a:off x="3461657" y="2517003"/>
            <a:ext cx="2830286" cy="3640139"/>
          </a:xfrm>
          <a:custGeom>
            <a:avLst/>
            <a:gdLst>
              <a:gd name="connsiteX0" fmla="*/ 0 w 2830286"/>
              <a:gd name="connsiteY0" fmla="*/ 13585 h 3922827"/>
              <a:gd name="connsiteX1" fmla="*/ 1072243 w 2830286"/>
              <a:gd name="connsiteY1" fmla="*/ 530656 h 3922827"/>
              <a:gd name="connsiteX2" fmla="*/ 1240972 w 2830286"/>
              <a:gd name="connsiteY2" fmla="*/ 3480685 h 3922827"/>
              <a:gd name="connsiteX3" fmla="*/ 2830286 w 2830286"/>
              <a:gd name="connsiteY3" fmla="*/ 3856242 h 392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0286" h="3922827">
                <a:moveTo>
                  <a:pt x="0" y="13585"/>
                </a:moveTo>
                <a:cubicBezTo>
                  <a:pt x="432707" y="-16805"/>
                  <a:pt x="865414" y="-47194"/>
                  <a:pt x="1072243" y="530656"/>
                </a:cubicBezTo>
                <a:cubicBezTo>
                  <a:pt x="1279072" y="1108506"/>
                  <a:pt x="947965" y="2926421"/>
                  <a:pt x="1240972" y="3480685"/>
                </a:cubicBezTo>
                <a:cubicBezTo>
                  <a:pt x="1533979" y="4034949"/>
                  <a:pt x="2182132" y="3945595"/>
                  <a:pt x="2830286" y="385624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8CE852C-F7D9-4B76-933F-503B4F10D6A4}"/>
              </a:ext>
            </a:extLst>
          </p:cNvPr>
          <p:cNvSpPr txBox="1"/>
          <p:nvPr/>
        </p:nvSpPr>
        <p:spPr>
          <a:xfrm>
            <a:off x="0" y="6452290"/>
            <a:ext cx="378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installateur</a:t>
            </a:r>
          </a:p>
        </p:txBody>
      </p:sp>
      <p:pic>
        <p:nvPicPr>
          <p:cNvPr id="38" name="Graphique 37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DF7F332D-FE60-47E6-A9F7-E25375E33A9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7941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0F9F8-7C04-4986-883B-2BF013E6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06444"/>
          </a:xfrm>
        </p:spPr>
        <p:txBody>
          <a:bodyPr>
            <a:normAutofit fontScale="90000"/>
          </a:bodyPr>
          <a:lstStyle/>
          <a:p>
            <a:r>
              <a:rPr lang="fr-FR" dirty="0"/>
              <a:t>Actuel….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93A99B9E-9D0A-4985-9E31-624650D6F27F}"/>
              </a:ext>
            </a:extLst>
          </p:cNvPr>
          <p:cNvGrpSpPr/>
          <p:nvPr/>
        </p:nvGrpSpPr>
        <p:grpSpPr>
          <a:xfrm>
            <a:off x="108851" y="879724"/>
            <a:ext cx="4184283" cy="5316606"/>
            <a:chOff x="262066" y="865119"/>
            <a:chExt cx="4184283" cy="5316606"/>
          </a:xfrm>
        </p:grpSpPr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200E0D49-A55F-4D3A-9029-E07F5297C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38" y="4796276"/>
              <a:ext cx="1695593" cy="1055674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FontTx/>
                <a:buNone/>
              </a:pPr>
              <a:r>
                <a:rPr lang="fr-FR" altLang="fr-FR" sz="1600" b="1" dirty="0">
                  <a:latin typeface="+mn-lt"/>
                </a:rPr>
                <a:t> </a:t>
              </a:r>
              <a:r>
                <a:rPr lang="fr-FR" altLang="fr-FR" sz="1400" b="1" dirty="0">
                  <a:latin typeface="+mn-lt"/>
                </a:rPr>
                <a:t>CAP </a:t>
              </a:r>
              <a:endParaRPr lang="fr-FR" altLang="fr-FR" sz="1600" b="1" dirty="0">
                <a:latin typeface="+mn-lt"/>
              </a:endParaRPr>
            </a:p>
            <a:p>
              <a:pPr algn="ctr" defTabSz="914400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Conducteur opérateur de scierie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fr-FR" altLang="fr-FR" sz="900" dirty="0">
                  <a:latin typeface="+mn-lt"/>
                </a:rPr>
                <a:t>(A. 16/02/2004)</a:t>
              </a:r>
            </a:p>
            <a:p>
              <a:pPr algn="ctr" defTabSz="914400">
                <a:buFontTx/>
                <a:buNone/>
              </a:pPr>
              <a:endParaRPr lang="fr-FR" altLang="fr-FR" sz="800" dirty="0">
                <a:latin typeface="+mn-lt"/>
              </a:endParaRPr>
            </a:p>
          </p:txBody>
        </p:sp>
        <p:sp>
          <p:nvSpPr>
            <p:cNvPr id="23" name="Text Box 4">
              <a:extLst>
                <a:ext uri="{FF2B5EF4-FFF2-40B4-BE49-F238E27FC236}">
                  <a16:creationId xmlns:a16="http://schemas.microsoft.com/office/drawing/2014/main" id="{FC45F021-B727-40DA-8F40-E208C5177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475" y="4796276"/>
              <a:ext cx="2194132" cy="1323439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 CAP  </a:t>
              </a:r>
            </a:p>
            <a:p>
              <a:pPr algn="ctr" defTabSz="914400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Menuisier fabricant de menuiserie, mobilier et agencement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fr-FR" altLang="fr-FR" sz="1000" dirty="0">
                  <a:latin typeface="+mn-lt"/>
                </a:rPr>
                <a:t>(A. 17/07/2003)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fr-FR" sz="1400" b="1" dirty="0">
                  <a:solidFill>
                    <a:srgbClr val="FF0000"/>
                  </a:solidFill>
                </a:rPr>
                <a:t>Dernière session 2022</a:t>
              </a:r>
              <a:endParaRPr lang="fr-FR" altLang="fr-FR" sz="8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7" name="Text Box 5">
              <a:extLst>
                <a:ext uri="{FF2B5EF4-FFF2-40B4-BE49-F238E27FC236}">
                  <a16:creationId xmlns:a16="http://schemas.microsoft.com/office/drawing/2014/main" id="{DA2D4E10-BE09-4FAF-B25C-AE8530402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52" y="3284131"/>
              <a:ext cx="1695593" cy="984885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marL="457200"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fr-FR" altLang="fr-FR" sz="1400" b="1" dirty="0">
                  <a:latin typeface="+mn-lt"/>
                </a:rPr>
                <a:t>Bac Pro </a:t>
              </a:r>
            </a:p>
            <a:p>
              <a:pPr marL="0" indent="0" algn="ctr">
                <a:spcBef>
                  <a:spcPct val="0"/>
                </a:spcBef>
                <a:buNone/>
              </a:pPr>
              <a:r>
                <a:rPr lang="fr-FR" altLang="fr-FR" sz="1400" b="1" dirty="0">
                  <a:latin typeface="+mn-lt"/>
                </a:rPr>
                <a:t>Technicien de scierie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fr-FR" altLang="fr-FR" sz="800" dirty="0"/>
                <a:t>(A. 22/02/06)</a:t>
              </a:r>
            </a:p>
            <a:p>
              <a:pPr algn="ctr" defTabSz="914400">
                <a:spcBef>
                  <a:spcPct val="0"/>
                </a:spcBef>
                <a:buFontTx/>
                <a:buNone/>
              </a:pPr>
              <a:endParaRPr lang="fr-FR" altLang="fr-FR" sz="800" dirty="0">
                <a:latin typeface="+mn-lt"/>
              </a:endParaRPr>
            </a:p>
          </p:txBody>
        </p:sp>
        <p:sp>
          <p:nvSpPr>
            <p:cNvPr id="32" name="Text Box 9">
              <a:hlinkClick r:id="" action="ppaction://hlinkshowjump?jump=lastslide"/>
              <a:extLst>
                <a:ext uri="{FF2B5EF4-FFF2-40B4-BE49-F238E27FC236}">
                  <a16:creationId xmlns:a16="http://schemas.microsoft.com/office/drawing/2014/main" id="{833EDDD6-6358-4BD8-8D3E-61EFCD65C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345" y="3284130"/>
              <a:ext cx="2194132" cy="984885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Bac  Pro 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Technicien de fabrication bois et matériaux associés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dirty="0">
                  <a:latin typeface="+mn-lt"/>
                </a:rPr>
                <a:t>(A. 22/02/06)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endParaRPr lang="fr-FR" altLang="fr-FR" sz="800" dirty="0">
                <a:latin typeface="+mn-lt"/>
              </a:endParaRPr>
            </a:p>
          </p:txBody>
        </p:sp>
        <p:sp>
          <p:nvSpPr>
            <p:cNvPr id="38" name="Text Box 26">
              <a:extLst>
                <a:ext uri="{FF2B5EF4-FFF2-40B4-BE49-F238E27FC236}">
                  <a16:creationId xmlns:a16="http://schemas.microsoft.com/office/drawing/2014/main" id="{3348F5EB-FC4C-44C2-AD40-0D247C41A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52" y="1849738"/>
              <a:ext cx="4061709" cy="67710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BTS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Développement et réalisation bois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000" dirty="0">
                  <a:latin typeface="+mn-lt"/>
                </a:rPr>
                <a:t>(A. 10/05/2010)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77E5547-4413-4D74-AD54-4D69764F1656}"/>
                </a:ext>
              </a:extLst>
            </p:cNvPr>
            <p:cNvSpPr/>
            <p:nvPr/>
          </p:nvSpPr>
          <p:spPr>
            <a:xfrm>
              <a:off x="262066" y="865119"/>
              <a:ext cx="4184283" cy="531660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b="1" dirty="0">
                  <a:solidFill>
                    <a:schemeClr val="accent1">
                      <a:lumMod val="75000"/>
                    </a:schemeClr>
                  </a:solidFill>
                </a:rPr>
                <a:t>Production</a:t>
              </a: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C7BFD9FF-5C26-4C35-BF99-02C63E620E24}"/>
                </a:ext>
              </a:extLst>
            </p:cNvPr>
            <p:cNvCxnSpPr>
              <a:stCxn id="22" idx="0"/>
              <a:endCxn id="27" idx="2"/>
            </p:cNvCxnSpPr>
            <p:nvPr/>
          </p:nvCxnSpPr>
          <p:spPr>
            <a:xfrm flipH="1" flipV="1">
              <a:off x="1171149" y="4269016"/>
              <a:ext cx="686" cy="5272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47FBA087-6918-4CB5-B328-117E1B4F7809}"/>
              </a:ext>
            </a:extLst>
          </p:cNvPr>
          <p:cNvCxnSpPr>
            <a:stCxn id="32" idx="0"/>
          </p:cNvCxnSpPr>
          <p:nvPr/>
        </p:nvCxnSpPr>
        <p:spPr>
          <a:xfrm flipV="1">
            <a:off x="3130196" y="2541451"/>
            <a:ext cx="0" cy="7572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9B0EA350-083F-4208-B3A7-B4AA9E339576}"/>
              </a:ext>
            </a:extLst>
          </p:cNvPr>
          <p:cNvCxnSpPr>
            <a:stCxn id="23" idx="0"/>
          </p:cNvCxnSpPr>
          <p:nvPr/>
        </p:nvCxnSpPr>
        <p:spPr>
          <a:xfrm flipV="1">
            <a:off x="3062326" y="4283621"/>
            <a:ext cx="0" cy="527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592E3ACD-F484-4B42-9767-D4463A09F09E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9005878" y="4053573"/>
            <a:ext cx="1" cy="7427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C9F3EDD6-5CB0-48D7-B448-F79179AFE7CD}"/>
              </a:ext>
            </a:extLst>
          </p:cNvPr>
          <p:cNvCxnSpPr/>
          <p:nvPr/>
        </p:nvCxnSpPr>
        <p:spPr>
          <a:xfrm flipV="1">
            <a:off x="10839693" y="4269014"/>
            <a:ext cx="0" cy="527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E0C1890B-9E3F-4AF5-BAD5-0AB0D1EBC9A5}"/>
              </a:ext>
            </a:extLst>
          </p:cNvPr>
          <p:cNvCxnSpPr>
            <a:cxnSpLocks/>
            <a:stCxn id="98" idx="3"/>
          </p:cNvCxnSpPr>
          <p:nvPr/>
        </p:nvCxnSpPr>
        <p:spPr>
          <a:xfrm flipV="1">
            <a:off x="1060300" y="2984017"/>
            <a:ext cx="8930708" cy="136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25CAF55D-860E-4042-A626-40D803DAE6B1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9972919" y="2526846"/>
            <a:ext cx="0" cy="473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3B85C74B-5DCA-43F3-A0EF-F606050EF5B4}"/>
              </a:ext>
            </a:extLst>
          </p:cNvPr>
          <p:cNvCxnSpPr>
            <a:cxnSpLocks/>
          </p:cNvCxnSpPr>
          <p:nvPr/>
        </p:nvCxnSpPr>
        <p:spPr>
          <a:xfrm flipV="1">
            <a:off x="6096000" y="2537680"/>
            <a:ext cx="0" cy="462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0CFA6EB5-4EF5-4F6C-9F63-2FC753C05971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2200992" y="2541451"/>
            <a:ext cx="0" cy="472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8" name="ZoneTexte 97">
            <a:extLst>
              <a:ext uri="{FF2B5EF4-FFF2-40B4-BE49-F238E27FC236}">
                <a16:creationId xmlns:a16="http://schemas.microsoft.com/office/drawing/2014/main" id="{86B4C679-BC2C-44CA-9766-E0B723C378EB}"/>
              </a:ext>
            </a:extLst>
          </p:cNvPr>
          <p:cNvSpPr txBox="1"/>
          <p:nvPr/>
        </p:nvSpPr>
        <p:spPr>
          <a:xfrm>
            <a:off x="73867" y="2736028"/>
            <a:ext cx="98643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BAC STI 2D et général</a:t>
            </a:r>
            <a:endParaRPr lang="fr-FR" b="1" dirty="0"/>
          </a:p>
        </p:txBody>
      </p: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92DECF07-7BB8-42B4-B99E-3293489420A8}"/>
              </a:ext>
            </a:extLst>
          </p:cNvPr>
          <p:cNvGrpSpPr/>
          <p:nvPr/>
        </p:nvGrpSpPr>
        <p:grpSpPr>
          <a:xfrm>
            <a:off x="8184664" y="865119"/>
            <a:ext cx="3552824" cy="5316606"/>
            <a:chOff x="8184664" y="865119"/>
            <a:chExt cx="3552824" cy="5316606"/>
          </a:xfrm>
        </p:grpSpPr>
        <p:sp>
          <p:nvSpPr>
            <p:cNvPr id="24" name="Text Box 4">
              <a:extLst>
                <a:ext uri="{FF2B5EF4-FFF2-40B4-BE49-F238E27FC236}">
                  <a16:creationId xmlns:a16="http://schemas.microsoft.com/office/drawing/2014/main" id="{BE61B65D-4EF9-42B5-85EC-CC804DFB4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0666" y="4796276"/>
              <a:ext cx="1432879" cy="1341906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fr-FR" altLang="fr-FR" sz="1400" b="1" dirty="0"/>
                <a:t>CAP</a:t>
              </a:r>
              <a:r>
                <a:rPr lang="fr-FR" altLang="fr-FR" sz="1600" b="1" dirty="0"/>
                <a:t> 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fr-FR" altLang="fr-FR" sz="1400" b="1" dirty="0"/>
                <a:t>Charpentier bois</a:t>
              </a:r>
            </a:p>
            <a:p>
              <a:pPr algn="ctr">
                <a:buNone/>
              </a:pPr>
              <a:r>
                <a:rPr lang="fr-FR" altLang="fr-FR" sz="900" dirty="0"/>
                <a:t>(A. 15/07/2003 )</a:t>
              </a:r>
            </a:p>
            <a:p>
              <a:pPr algn="ctr">
                <a:buNone/>
              </a:pPr>
              <a:r>
                <a:rPr lang="fr-FR" sz="1400" b="1" dirty="0">
                  <a:solidFill>
                    <a:srgbClr val="FF0000"/>
                  </a:solidFill>
                </a:rPr>
                <a:t>Dernière session 2021</a:t>
              </a:r>
              <a:endParaRPr lang="fr-FR" altLang="fr-FR" sz="1400" b="1" dirty="0">
                <a:solidFill>
                  <a:srgbClr val="FF0000"/>
                </a:solidFill>
              </a:endParaRPr>
            </a:p>
            <a:p>
              <a:pPr algn="ctr" defTabSz="914400">
                <a:buFontTx/>
                <a:buNone/>
              </a:pPr>
              <a:endParaRPr lang="fr-FR" altLang="fr-FR" sz="800" dirty="0">
                <a:latin typeface="+mn-lt"/>
              </a:endParaRPr>
            </a:p>
          </p:txBody>
        </p:sp>
        <p:sp>
          <p:nvSpPr>
            <p:cNvPr id="25" name="Text Box 4">
              <a:extLst>
                <a:ext uri="{FF2B5EF4-FFF2-40B4-BE49-F238E27FC236}">
                  <a16:creationId xmlns:a16="http://schemas.microsoft.com/office/drawing/2014/main" id="{AA7D9739-A687-4855-8D33-9129052F7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2989" y="4796276"/>
              <a:ext cx="1633409" cy="1194173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fr-FR" altLang="fr-FR" sz="1400" b="1" dirty="0"/>
                <a:t> CAP</a:t>
              </a:r>
              <a:r>
                <a:rPr lang="fr-FR" altLang="fr-FR" sz="1600" b="1" dirty="0"/>
                <a:t> 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fr-FR" altLang="fr-FR" sz="1400" b="1" dirty="0"/>
                <a:t>Constructeur bois</a:t>
              </a:r>
            </a:p>
            <a:p>
              <a:pPr algn="ctr">
                <a:buNone/>
              </a:pPr>
              <a:r>
                <a:rPr lang="fr-FR" altLang="fr-FR" sz="900" dirty="0">
                  <a:solidFill>
                    <a:srgbClr val="FF0000"/>
                  </a:solidFill>
                </a:rPr>
                <a:t>(A. 15/03/2003)</a:t>
              </a:r>
            </a:p>
            <a:p>
              <a:pPr algn="ctr" defTabSz="914400">
                <a:buFontTx/>
                <a:buNone/>
              </a:pPr>
              <a:r>
                <a:rPr lang="fr-FR" altLang="fr-FR" sz="1400" b="1" dirty="0">
                  <a:solidFill>
                    <a:srgbClr val="FF0000"/>
                  </a:solidFill>
                </a:rPr>
                <a:t>Abrogé et dernière session 2022</a:t>
              </a:r>
            </a:p>
          </p:txBody>
        </p:sp>
        <p:sp>
          <p:nvSpPr>
            <p:cNvPr id="34" name="Text Box 9">
              <a:hlinkClick r:id="" action="ppaction://hlinkshowjump?jump=lastslide"/>
              <a:extLst>
                <a:ext uri="{FF2B5EF4-FFF2-40B4-BE49-F238E27FC236}">
                  <a16:creationId xmlns:a16="http://schemas.microsoft.com/office/drawing/2014/main" id="{B4572AD5-BD36-4D61-BC9C-E1348BEDF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2989" y="3284130"/>
              <a:ext cx="1633409" cy="984885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Bac  Pro 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Technicien constructeur bois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dirty="0">
                  <a:latin typeface="+mn-lt"/>
                </a:rPr>
                <a:t>(A. 11/07/05)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endParaRPr lang="fr-FR" altLang="fr-FR" sz="800" dirty="0">
                <a:latin typeface="+mn-lt"/>
              </a:endParaRPr>
            </a:p>
          </p:txBody>
        </p:sp>
        <p:sp>
          <p:nvSpPr>
            <p:cNvPr id="36" name="Text Box 9">
              <a:hlinkClick r:id="" action="ppaction://hlinkshowjump?jump=lastslide"/>
              <a:extLst>
                <a:ext uri="{FF2B5EF4-FFF2-40B4-BE49-F238E27FC236}">
                  <a16:creationId xmlns:a16="http://schemas.microsoft.com/office/drawing/2014/main" id="{3515B513-03EE-40D4-931B-BC9B81B38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9439" y="3284132"/>
              <a:ext cx="1432879" cy="769441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BP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Charpentier bois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dirty="0">
                  <a:latin typeface="+mn-lt"/>
                </a:rPr>
                <a:t>(A. 03/02/14)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endParaRPr lang="fr-FR" altLang="fr-FR" sz="800" dirty="0">
                <a:latin typeface="+mn-lt"/>
              </a:endParaRPr>
            </a:p>
          </p:txBody>
        </p:sp>
        <p:sp>
          <p:nvSpPr>
            <p:cNvPr id="40" name="Text Box 26">
              <a:extLst>
                <a:ext uri="{FF2B5EF4-FFF2-40B4-BE49-F238E27FC236}">
                  <a16:creationId xmlns:a16="http://schemas.microsoft.com/office/drawing/2014/main" id="{FF0AE849-6118-4AAE-9E46-ACD76FA89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9439" y="1849738"/>
              <a:ext cx="3366959" cy="67710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BTS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Systèmes constructifs bois et habitat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000" dirty="0">
                  <a:latin typeface="+mn-lt"/>
                </a:rPr>
                <a:t>(A. 10/02/2014)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CB3B29E-B8FF-44BD-899E-D2CDA2AAE18D}"/>
                </a:ext>
              </a:extLst>
            </p:cNvPr>
            <p:cNvSpPr/>
            <p:nvPr/>
          </p:nvSpPr>
          <p:spPr>
            <a:xfrm>
              <a:off x="8184664" y="865119"/>
              <a:ext cx="3552824" cy="531660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b="1" dirty="0">
                  <a:solidFill>
                    <a:schemeClr val="accent1">
                      <a:lumMod val="75000"/>
                    </a:schemeClr>
                  </a:solidFill>
                </a:rPr>
                <a:t>Construction bois</a:t>
              </a:r>
            </a:p>
          </p:txBody>
        </p:sp>
        <p:cxnSp>
          <p:nvCxnSpPr>
            <p:cNvPr id="74" name="Connecteur droit avec flèche 73">
              <a:extLst>
                <a:ext uri="{FF2B5EF4-FFF2-40B4-BE49-F238E27FC236}">
                  <a16:creationId xmlns:a16="http://schemas.microsoft.com/office/drawing/2014/main" id="{A00A0BEF-A8CF-4723-B27A-0DF3375E800C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H="1" flipV="1">
              <a:off x="10827086" y="2526848"/>
              <a:ext cx="12608" cy="7572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avec flèche 74">
              <a:extLst>
                <a:ext uri="{FF2B5EF4-FFF2-40B4-BE49-F238E27FC236}">
                  <a16:creationId xmlns:a16="http://schemas.microsoft.com/office/drawing/2014/main" id="{4991F6F0-9A73-45B0-8C3C-AA634C6D0188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V="1">
              <a:off x="9005879" y="2526848"/>
              <a:ext cx="0" cy="7572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3C601FC9-91B0-4D27-BA32-80B188C4BF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5879" y="4531768"/>
              <a:ext cx="15859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avec flèche 111">
              <a:extLst>
                <a:ext uri="{FF2B5EF4-FFF2-40B4-BE49-F238E27FC236}">
                  <a16:creationId xmlns:a16="http://schemas.microsoft.com/office/drawing/2014/main" id="{8A5D7701-10B7-41E5-BE0F-0CC619112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82518" y="4268138"/>
              <a:ext cx="0" cy="2636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Box 4">
            <a:extLst>
              <a:ext uri="{FF2B5EF4-FFF2-40B4-BE49-F238E27FC236}">
                <a16:creationId xmlns:a16="http://schemas.microsoft.com/office/drawing/2014/main" id="{877087E3-E1FE-4708-99BD-CCDB616B2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56" y="4796275"/>
            <a:ext cx="2089150" cy="1095685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400" b="1" dirty="0"/>
              <a:t>CAP 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1400" b="1" dirty="0"/>
              <a:t>Menuisier installateur</a:t>
            </a:r>
          </a:p>
          <a:p>
            <a:pPr algn="ctr">
              <a:buNone/>
            </a:pPr>
            <a:r>
              <a:rPr lang="fr-FR" altLang="fr-FR" sz="900" dirty="0"/>
              <a:t>(A. 15/07/2003 )</a:t>
            </a:r>
          </a:p>
          <a:p>
            <a:pPr algn="ctr">
              <a:buNone/>
            </a:pPr>
            <a:r>
              <a:rPr lang="fr-FR" sz="1400" b="1" dirty="0">
                <a:solidFill>
                  <a:srgbClr val="FF0000"/>
                </a:solidFill>
              </a:rPr>
              <a:t>Dernière session 2022</a:t>
            </a:r>
            <a:endParaRPr lang="fr-FR" altLang="fr-FR" sz="1400" b="1" dirty="0">
              <a:solidFill>
                <a:srgbClr val="FF0000"/>
              </a:solidFill>
            </a:endParaRPr>
          </a:p>
          <a:p>
            <a:pPr algn="ctr" defTabSz="914400">
              <a:buFontTx/>
              <a:buNone/>
            </a:pPr>
            <a:endParaRPr lang="fr-FR" altLang="fr-FR" sz="800" dirty="0">
              <a:latin typeface="+mn-lt"/>
            </a:endParaRP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CB544255-D944-41C0-8872-3A86C740D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140" y="3284130"/>
            <a:ext cx="1157837" cy="1200329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altLang="fr-FR" sz="1400" b="1" dirty="0">
                <a:latin typeface="+mn-lt"/>
              </a:rPr>
              <a:t>Bac Pro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fr-FR" altLang="fr-FR" sz="1400" b="1" dirty="0">
                <a:latin typeface="+mn-lt"/>
              </a:rPr>
              <a:t>Technicien menuisier agenceur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800" dirty="0"/>
              <a:t>(A. 11/07/05)</a:t>
            </a:r>
            <a:endParaRPr lang="fr-FR" altLang="fr-FR" sz="800" dirty="0">
              <a:latin typeface="+mn-lt"/>
            </a:endParaRPr>
          </a:p>
          <a:p>
            <a:pPr algn="ctr" defTabSz="914400">
              <a:spcBef>
                <a:spcPct val="0"/>
              </a:spcBef>
              <a:buFontTx/>
              <a:buNone/>
            </a:pPr>
            <a:endParaRPr lang="fr-FR" altLang="fr-FR" sz="800" dirty="0">
              <a:latin typeface="+mn-lt"/>
            </a:endParaRPr>
          </a:p>
        </p:txBody>
      </p:sp>
      <p:sp>
        <p:nvSpPr>
          <p:cNvPr id="35" name="Text Box 9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85871149-DA52-4D3A-8B80-3B6A56DB4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199" y="3271689"/>
            <a:ext cx="964179" cy="77617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+mn-lt"/>
              </a:rPr>
              <a:t>BP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+mn-lt"/>
              </a:rPr>
              <a:t>Menuisier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800" dirty="0"/>
              <a:t>(A. 03/02/14)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fr-FR" altLang="fr-FR" sz="800" dirty="0">
              <a:latin typeface="+mn-lt"/>
            </a:endParaRP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B9F5A115-6C37-45EC-AA4E-4627D2B5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003" y="1854643"/>
            <a:ext cx="3531308" cy="683037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+mn-lt"/>
              </a:rPr>
              <a:t>BTS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+mn-lt"/>
              </a:rPr>
              <a:t>Etude et réalisation d’agencement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latin typeface="+mn-lt"/>
              </a:rPr>
              <a:t>(A. 16/02/2016)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54F9B8-692A-4EB5-9E0A-FACDE9AA0A05}"/>
              </a:ext>
            </a:extLst>
          </p:cNvPr>
          <p:cNvSpPr/>
          <p:nvPr/>
        </p:nvSpPr>
        <p:spPr>
          <a:xfrm>
            <a:off x="1892412" y="841843"/>
            <a:ext cx="6246692" cy="5363157"/>
          </a:xfrm>
          <a:custGeom>
            <a:avLst/>
            <a:gdLst>
              <a:gd name="connsiteX0" fmla="*/ 0 w 3023410"/>
              <a:gd name="connsiteY0" fmla="*/ 0 h 5316606"/>
              <a:gd name="connsiteX1" fmla="*/ 3023410 w 3023410"/>
              <a:gd name="connsiteY1" fmla="*/ 0 h 5316606"/>
              <a:gd name="connsiteX2" fmla="*/ 3023410 w 3023410"/>
              <a:gd name="connsiteY2" fmla="*/ 5316606 h 5316606"/>
              <a:gd name="connsiteX3" fmla="*/ 0 w 3023410"/>
              <a:gd name="connsiteY3" fmla="*/ 5316606 h 5316606"/>
              <a:gd name="connsiteX4" fmla="*/ 0 w 3023410"/>
              <a:gd name="connsiteY4" fmla="*/ 0 h 5316606"/>
              <a:gd name="connsiteX0" fmla="*/ 2475012 w 5498422"/>
              <a:gd name="connsiteY0" fmla="*/ 0 h 5316606"/>
              <a:gd name="connsiteX1" fmla="*/ 5498422 w 5498422"/>
              <a:gd name="connsiteY1" fmla="*/ 0 h 5316606"/>
              <a:gd name="connsiteX2" fmla="*/ 5498422 w 5498422"/>
              <a:gd name="connsiteY2" fmla="*/ 5316606 h 5316606"/>
              <a:gd name="connsiteX3" fmla="*/ 2475012 w 5498422"/>
              <a:gd name="connsiteY3" fmla="*/ 5316606 h 5316606"/>
              <a:gd name="connsiteX4" fmla="*/ 0 w 5498422"/>
              <a:gd name="connsiteY4" fmla="*/ 3475590 h 5316606"/>
              <a:gd name="connsiteX5" fmla="*/ 2475012 w 5498422"/>
              <a:gd name="connsiteY5" fmla="*/ 0 h 5316606"/>
              <a:gd name="connsiteX0" fmla="*/ 2475012 w 5498422"/>
              <a:gd name="connsiteY0" fmla="*/ 0 h 5316606"/>
              <a:gd name="connsiteX1" fmla="*/ 5498422 w 5498422"/>
              <a:gd name="connsiteY1" fmla="*/ 0 h 5316606"/>
              <a:gd name="connsiteX2" fmla="*/ 5498422 w 5498422"/>
              <a:gd name="connsiteY2" fmla="*/ 5316606 h 5316606"/>
              <a:gd name="connsiteX3" fmla="*/ 52534 w 5498422"/>
              <a:gd name="connsiteY3" fmla="*/ 5309783 h 5316606"/>
              <a:gd name="connsiteX4" fmla="*/ 0 w 5498422"/>
              <a:gd name="connsiteY4" fmla="*/ 3475590 h 5316606"/>
              <a:gd name="connsiteX5" fmla="*/ 2475012 w 5498422"/>
              <a:gd name="connsiteY5" fmla="*/ 0 h 5316606"/>
              <a:gd name="connsiteX0" fmla="*/ 2475012 w 5498422"/>
              <a:gd name="connsiteY0" fmla="*/ 0 h 5316606"/>
              <a:gd name="connsiteX1" fmla="*/ 5498422 w 5498422"/>
              <a:gd name="connsiteY1" fmla="*/ 0 h 5316606"/>
              <a:gd name="connsiteX2" fmla="*/ 5498422 w 5498422"/>
              <a:gd name="connsiteY2" fmla="*/ 5316606 h 5316606"/>
              <a:gd name="connsiteX3" fmla="*/ 52534 w 5498422"/>
              <a:gd name="connsiteY3" fmla="*/ 5309783 h 5316606"/>
              <a:gd name="connsiteX4" fmla="*/ 0 w 5498422"/>
              <a:gd name="connsiteY4" fmla="*/ 3475590 h 5316606"/>
              <a:gd name="connsiteX5" fmla="*/ 2475012 w 5498422"/>
              <a:gd name="connsiteY5" fmla="*/ 0 h 5316606"/>
              <a:gd name="connsiteX0" fmla="*/ 2422910 w 5446320"/>
              <a:gd name="connsiteY0" fmla="*/ 0 h 5316606"/>
              <a:gd name="connsiteX1" fmla="*/ 5446320 w 5446320"/>
              <a:gd name="connsiteY1" fmla="*/ 0 h 5316606"/>
              <a:gd name="connsiteX2" fmla="*/ 5446320 w 5446320"/>
              <a:gd name="connsiteY2" fmla="*/ 5316606 h 5316606"/>
              <a:gd name="connsiteX3" fmla="*/ 432 w 5446320"/>
              <a:gd name="connsiteY3" fmla="*/ 5309783 h 5316606"/>
              <a:gd name="connsiteX4" fmla="*/ 16137 w 5446320"/>
              <a:gd name="connsiteY4" fmla="*/ 3482413 h 5316606"/>
              <a:gd name="connsiteX5" fmla="*/ 2422910 w 5446320"/>
              <a:gd name="connsiteY5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8414 w 5464302"/>
              <a:gd name="connsiteY3" fmla="*/ 5309783 h 5316606"/>
              <a:gd name="connsiteX4" fmla="*/ 0 w 5464302"/>
              <a:gd name="connsiteY4" fmla="*/ 3482413 h 5316606"/>
              <a:gd name="connsiteX5" fmla="*/ 2440892 w 5464302"/>
              <a:gd name="connsiteY5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1590 w 5464302"/>
              <a:gd name="connsiteY3" fmla="*/ 5309783 h 5316606"/>
              <a:gd name="connsiteX4" fmla="*/ 0 w 5464302"/>
              <a:gd name="connsiteY4" fmla="*/ 3482413 h 5316606"/>
              <a:gd name="connsiteX5" fmla="*/ 2440892 w 5464302"/>
              <a:gd name="connsiteY5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1590 w 5464302"/>
              <a:gd name="connsiteY3" fmla="*/ 5309783 h 5316606"/>
              <a:gd name="connsiteX4" fmla="*/ 0 w 5464302"/>
              <a:gd name="connsiteY4" fmla="*/ 3482413 h 5316606"/>
              <a:gd name="connsiteX5" fmla="*/ 2442949 w 5464302"/>
              <a:gd name="connsiteY5" fmla="*/ 3455118 h 5316606"/>
              <a:gd name="connsiteX6" fmla="*/ 2440892 w 5464302"/>
              <a:gd name="connsiteY6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1590 w 5464302"/>
              <a:gd name="connsiteY3" fmla="*/ 5309783 h 5316606"/>
              <a:gd name="connsiteX4" fmla="*/ 0 w 5464302"/>
              <a:gd name="connsiteY4" fmla="*/ 3482413 h 5316606"/>
              <a:gd name="connsiteX5" fmla="*/ 2442949 w 5464302"/>
              <a:gd name="connsiteY5" fmla="*/ 3489238 h 5316606"/>
              <a:gd name="connsiteX6" fmla="*/ 2440892 w 5464302"/>
              <a:gd name="connsiteY6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1590 w 5464302"/>
              <a:gd name="connsiteY3" fmla="*/ 5309783 h 5316606"/>
              <a:gd name="connsiteX4" fmla="*/ 0 w 5464302"/>
              <a:gd name="connsiteY4" fmla="*/ 3482413 h 5316606"/>
              <a:gd name="connsiteX5" fmla="*/ 2442949 w 5464302"/>
              <a:gd name="connsiteY5" fmla="*/ 3482414 h 5316606"/>
              <a:gd name="connsiteX6" fmla="*/ 2440892 w 5464302"/>
              <a:gd name="connsiteY6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1590 w 5464302"/>
              <a:gd name="connsiteY3" fmla="*/ 5309783 h 5316606"/>
              <a:gd name="connsiteX4" fmla="*/ 0 w 5464302"/>
              <a:gd name="connsiteY4" fmla="*/ 3482413 h 5316606"/>
              <a:gd name="connsiteX5" fmla="*/ 2442949 w 5464302"/>
              <a:gd name="connsiteY5" fmla="*/ 3468767 h 5316606"/>
              <a:gd name="connsiteX6" fmla="*/ 2440892 w 5464302"/>
              <a:gd name="connsiteY6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1590 w 5464302"/>
              <a:gd name="connsiteY3" fmla="*/ 5309783 h 5316606"/>
              <a:gd name="connsiteX4" fmla="*/ 0 w 5464302"/>
              <a:gd name="connsiteY4" fmla="*/ 3489237 h 5316606"/>
              <a:gd name="connsiteX5" fmla="*/ 2442949 w 5464302"/>
              <a:gd name="connsiteY5" fmla="*/ 3468767 h 5316606"/>
              <a:gd name="connsiteX6" fmla="*/ 2440892 w 5464302"/>
              <a:gd name="connsiteY6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1590 w 5464302"/>
              <a:gd name="connsiteY3" fmla="*/ 5309783 h 5316606"/>
              <a:gd name="connsiteX4" fmla="*/ 0 w 5464302"/>
              <a:gd name="connsiteY4" fmla="*/ 3489237 h 5316606"/>
              <a:gd name="connsiteX5" fmla="*/ 2442949 w 5464302"/>
              <a:gd name="connsiteY5" fmla="*/ 3468767 h 5316606"/>
              <a:gd name="connsiteX6" fmla="*/ 2440892 w 5464302"/>
              <a:gd name="connsiteY6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1590 w 5464302"/>
              <a:gd name="connsiteY3" fmla="*/ 5309783 h 5316606"/>
              <a:gd name="connsiteX4" fmla="*/ 0 w 5464302"/>
              <a:gd name="connsiteY4" fmla="*/ 3489237 h 5316606"/>
              <a:gd name="connsiteX5" fmla="*/ 2442949 w 5464302"/>
              <a:gd name="connsiteY5" fmla="*/ 3823609 h 5316606"/>
              <a:gd name="connsiteX6" fmla="*/ 2440892 w 5464302"/>
              <a:gd name="connsiteY6" fmla="*/ 0 h 5316606"/>
              <a:gd name="connsiteX0" fmla="*/ 2430224 w 5453634"/>
              <a:gd name="connsiteY0" fmla="*/ 0 h 5316606"/>
              <a:gd name="connsiteX1" fmla="*/ 5453634 w 5453634"/>
              <a:gd name="connsiteY1" fmla="*/ 0 h 5316606"/>
              <a:gd name="connsiteX2" fmla="*/ 5453634 w 5453634"/>
              <a:gd name="connsiteY2" fmla="*/ 5316606 h 5316606"/>
              <a:gd name="connsiteX3" fmla="*/ 922 w 5453634"/>
              <a:gd name="connsiteY3" fmla="*/ 5309783 h 5316606"/>
              <a:gd name="connsiteX4" fmla="*/ 2980 w 5453634"/>
              <a:gd name="connsiteY4" fmla="*/ 3850902 h 5316606"/>
              <a:gd name="connsiteX5" fmla="*/ 2432281 w 5453634"/>
              <a:gd name="connsiteY5" fmla="*/ 3823609 h 5316606"/>
              <a:gd name="connsiteX6" fmla="*/ 2430224 w 5453634"/>
              <a:gd name="connsiteY6" fmla="*/ 0 h 5316606"/>
              <a:gd name="connsiteX0" fmla="*/ 2430224 w 5453634"/>
              <a:gd name="connsiteY0" fmla="*/ 0 h 5316606"/>
              <a:gd name="connsiteX1" fmla="*/ 5453634 w 5453634"/>
              <a:gd name="connsiteY1" fmla="*/ 0 h 5316606"/>
              <a:gd name="connsiteX2" fmla="*/ 5453634 w 5453634"/>
              <a:gd name="connsiteY2" fmla="*/ 5316606 h 5316606"/>
              <a:gd name="connsiteX3" fmla="*/ 922 w 5453634"/>
              <a:gd name="connsiteY3" fmla="*/ 5309783 h 5316606"/>
              <a:gd name="connsiteX4" fmla="*/ 2980 w 5453634"/>
              <a:gd name="connsiteY4" fmla="*/ 3830431 h 5316606"/>
              <a:gd name="connsiteX5" fmla="*/ 2432281 w 5453634"/>
              <a:gd name="connsiteY5" fmla="*/ 3823609 h 5316606"/>
              <a:gd name="connsiteX6" fmla="*/ 2430224 w 5453634"/>
              <a:gd name="connsiteY6" fmla="*/ 0 h 5316606"/>
              <a:gd name="connsiteX0" fmla="*/ 2190731 w 5453634"/>
              <a:gd name="connsiteY0" fmla="*/ 10072 h 5316606"/>
              <a:gd name="connsiteX1" fmla="*/ 5453634 w 5453634"/>
              <a:gd name="connsiteY1" fmla="*/ 0 h 5316606"/>
              <a:gd name="connsiteX2" fmla="*/ 5453634 w 5453634"/>
              <a:gd name="connsiteY2" fmla="*/ 5316606 h 5316606"/>
              <a:gd name="connsiteX3" fmla="*/ 922 w 5453634"/>
              <a:gd name="connsiteY3" fmla="*/ 5309783 h 5316606"/>
              <a:gd name="connsiteX4" fmla="*/ 2980 w 5453634"/>
              <a:gd name="connsiteY4" fmla="*/ 3830431 h 5316606"/>
              <a:gd name="connsiteX5" fmla="*/ 2432281 w 5453634"/>
              <a:gd name="connsiteY5" fmla="*/ 3823609 h 5316606"/>
              <a:gd name="connsiteX6" fmla="*/ 2190731 w 5453634"/>
              <a:gd name="connsiteY6" fmla="*/ 10072 h 5316606"/>
              <a:gd name="connsiteX0" fmla="*/ 2190731 w 5453634"/>
              <a:gd name="connsiteY0" fmla="*/ 10072 h 5316606"/>
              <a:gd name="connsiteX1" fmla="*/ 5453634 w 5453634"/>
              <a:gd name="connsiteY1" fmla="*/ 0 h 5316606"/>
              <a:gd name="connsiteX2" fmla="*/ 5453634 w 5453634"/>
              <a:gd name="connsiteY2" fmla="*/ 5316606 h 5316606"/>
              <a:gd name="connsiteX3" fmla="*/ 922 w 5453634"/>
              <a:gd name="connsiteY3" fmla="*/ 5309783 h 5316606"/>
              <a:gd name="connsiteX4" fmla="*/ 2980 w 5453634"/>
              <a:gd name="connsiteY4" fmla="*/ 3830431 h 5316606"/>
              <a:gd name="connsiteX5" fmla="*/ 2210528 w 5453634"/>
              <a:gd name="connsiteY5" fmla="*/ 3823609 h 5316606"/>
              <a:gd name="connsiteX6" fmla="*/ 2190731 w 5453634"/>
              <a:gd name="connsiteY6" fmla="*/ 10072 h 53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3634" h="5316606">
                <a:moveTo>
                  <a:pt x="2190731" y="10072"/>
                </a:moveTo>
                <a:lnTo>
                  <a:pt x="5453634" y="0"/>
                </a:lnTo>
                <a:lnTo>
                  <a:pt x="5453634" y="5316606"/>
                </a:lnTo>
                <a:lnTo>
                  <a:pt x="922" y="5309783"/>
                </a:lnTo>
                <a:cubicBezTo>
                  <a:pt x="-2942" y="4714308"/>
                  <a:pt x="6844" y="4425906"/>
                  <a:pt x="2980" y="3830431"/>
                </a:cubicBezTo>
                <a:cubicBezTo>
                  <a:pt x="25726" y="3791763"/>
                  <a:pt x="2187782" y="3862277"/>
                  <a:pt x="2210528" y="3823609"/>
                </a:cubicBezTo>
                <a:cubicBezTo>
                  <a:pt x="2209842" y="2671903"/>
                  <a:pt x="2191417" y="1161778"/>
                  <a:pt x="2190731" y="10072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Menuiserie-agencement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EB3374CD-F08B-45D7-996F-48EDB5E6E502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7568289" y="4047867"/>
            <a:ext cx="0" cy="718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0804AE67-8C70-4509-9915-4B2F4CFAEC64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6287657" y="2537680"/>
            <a:ext cx="0" cy="734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5E08B871-AD6B-4B97-B7CA-617812EEFA42}"/>
              </a:ext>
            </a:extLst>
          </p:cNvPr>
          <p:cNvCxnSpPr>
            <a:cxnSpLocks/>
          </p:cNvCxnSpPr>
          <p:nvPr/>
        </p:nvCxnSpPr>
        <p:spPr>
          <a:xfrm>
            <a:off x="3062326" y="4661282"/>
            <a:ext cx="4238215" cy="5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>
            <a:extLst>
              <a:ext uri="{FF2B5EF4-FFF2-40B4-BE49-F238E27FC236}">
                <a16:creationId xmlns:a16="http://schemas.microsoft.com/office/drawing/2014/main" id="{A5601927-841A-435F-A4F4-95862E17A232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6431059" y="4484459"/>
            <a:ext cx="0" cy="2837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0FE30B84-D7BF-440B-923E-9CCBB10F07C8}"/>
              </a:ext>
            </a:extLst>
          </p:cNvPr>
          <p:cNvCxnSpPr>
            <a:cxnSpLocks/>
          </p:cNvCxnSpPr>
          <p:nvPr/>
        </p:nvCxnSpPr>
        <p:spPr>
          <a:xfrm flipV="1">
            <a:off x="7300541" y="4066502"/>
            <a:ext cx="0" cy="600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5">
            <a:extLst>
              <a:ext uri="{FF2B5EF4-FFF2-40B4-BE49-F238E27FC236}">
                <a16:creationId xmlns:a16="http://schemas.microsoft.com/office/drawing/2014/main" id="{2958CE34-4F4B-4F0E-9F2F-0EBA02AC0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905" y="3290680"/>
            <a:ext cx="1228505" cy="1200329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altLang="fr-FR" sz="1400" b="1" dirty="0">
                <a:latin typeface="+mn-lt"/>
              </a:rPr>
              <a:t>Bac Pro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fr-FR" altLang="fr-FR" sz="1400" b="1" dirty="0">
                <a:latin typeface="+mn-lt"/>
              </a:rPr>
              <a:t>Etude et réalisation d’agencement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800" dirty="0"/>
              <a:t>(A. 07/04/11)</a:t>
            </a:r>
            <a:endParaRPr lang="fr-FR" altLang="fr-FR" sz="800" dirty="0">
              <a:latin typeface="+mn-lt"/>
            </a:endParaRPr>
          </a:p>
          <a:p>
            <a:pPr algn="ctr" defTabSz="914400">
              <a:spcBef>
                <a:spcPct val="0"/>
              </a:spcBef>
              <a:buFontTx/>
              <a:buNone/>
            </a:pPr>
            <a:endParaRPr lang="fr-FR" altLang="fr-FR" sz="800" dirty="0">
              <a:latin typeface="+mn-lt"/>
            </a:endParaRP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08F6D280-B1D4-4F69-9B1E-512DDEAB2481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5160158" y="2537680"/>
            <a:ext cx="0" cy="753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60343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A054B9C4-594B-4420-9BD2-826D50E59450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FCE3BC22-F877-4466-AF79-F4E449F2F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281043B-A076-4890-895E-18D89904AC40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3E07FAFB-6CF8-4227-9B7B-FEF13AC9C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22" name="Picture 38" descr="SAGA">
                <a:extLst>
                  <a:ext uri="{FF2B5EF4-FFF2-40B4-BE49-F238E27FC236}">
                    <a16:creationId xmlns:a16="http://schemas.microsoft.com/office/drawing/2014/main" id="{10DFB7CD-6C3A-4D62-874C-4D587F3699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3" descr="2-190-6">
                <a:extLst>
                  <a:ext uri="{FF2B5EF4-FFF2-40B4-BE49-F238E27FC236}">
                    <a16:creationId xmlns:a16="http://schemas.microsoft.com/office/drawing/2014/main" id="{ED2FBF2B-40D3-460F-A353-AFEFC9116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BD738C9D-4A24-4BCB-85A6-4DBE0FDC2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E13F3A70-0F62-4729-8EDA-17059A474B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8" descr="P1000035">
                <a:extLst>
                  <a:ext uri="{FF2B5EF4-FFF2-40B4-BE49-F238E27FC236}">
                    <a16:creationId xmlns:a16="http://schemas.microsoft.com/office/drawing/2014/main" id="{D45C6EEF-64EE-4F61-9E7D-DE55FC8C40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D7A74D24-D999-456B-AA2B-519890DF4D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EB1AD-D1A4-4B58-8367-B831DAD88305}"/>
              </a:ext>
            </a:extLst>
          </p:cNvPr>
          <p:cNvSpPr/>
          <p:nvPr/>
        </p:nvSpPr>
        <p:spPr>
          <a:xfrm>
            <a:off x="743785" y="114213"/>
            <a:ext cx="588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Certification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 Règlement de l’examen</a:t>
            </a:r>
            <a:endParaRPr lang="fr-FR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au 2">
            <a:extLst>
              <a:ext uri="{FF2B5EF4-FFF2-40B4-BE49-F238E27FC236}">
                <a16:creationId xmlns:a16="http://schemas.microsoft.com/office/drawing/2014/main" id="{FAD63F13-AD80-4F90-9E64-5CBBF6D9E1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7329" y="614748"/>
          <a:ext cx="10656000" cy="2196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80000">
                  <a:extLst>
                    <a:ext uri="{9D8B030D-6E8A-4147-A177-3AD203B41FA5}">
                      <a16:colId xmlns:a16="http://schemas.microsoft.com/office/drawing/2014/main" val="21252632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2325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319385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9972710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891087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6895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181149661"/>
                    </a:ext>
                  </a:extLst>
                </a:gridCol>
              </a:tblGrid>
              <a:tr h="19080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Spécialité </a:t>
                      </a:r>
                      <a:r>
                        <a:rPr lang="fr-FR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-------------------------------------------------</a:t>
                      </a:r>
                      <a:endParaRPr lang="fr-FR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certificat d’aptitude professionnelle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Scolaires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(Établissements publics et privés sous contrat)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Apprentis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(CFA et sections  d’apprentissage habilités</a:t>
                      </a:r>
                      <a:r>
                        <a:rPr lang="fr-FR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 CCF)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Formation professionnelle continue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(Établissements publics)</a:t>
                      </a:r>
                      <a:endParaRPr lang="fr-FR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Scolaires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(Établissements privés hors contrat)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Apprentis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(CFA et sections d’apprentissage non habilités)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Formation professionnelle continue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(Établissements privés)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Enseignement à distance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Candidats individuels</a:t>
                      </a:r>
                      <a:endParaRPr lang="fr-FR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9002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Épreuves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Unités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Coeff.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Durée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Durée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873226"/>
                  </a:ext>
                </a:extLst>
              </a:tr>
            </a:tbl>
          </a:graphicData>
        </a:graphic>
      </p:graphicFrame>
      <p:graphicFrame>
        <p:nvGraphicFramePr>
          <p:cNvPr id="16" name="Tableau 2">
            <a:extLst>
              <a:ext uri="{FF2B5EF4-FFF2-40B4-BE49-F238E27FC236}">
                <a16:creationId xmlns:a16="http://schemas.microsoft.com/office/drawing/2014/main" id="{BC743935-0A5B-4784-83CF-63ADEB24A46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7329" y="2818198"/>
          <a:ext cx="10656000" cy="10866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80000">
                  <a:extLst>
                    <a:ext uri="{9D8B030D-6E8A-4147-A177-3AD203B41FA5}">
                      <a16:colId xmlns:a16="http://schemas.microsoft.com/office/drawing/2014/main" val="21252632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2325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319385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9972710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891087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6895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181149661"/>
                    </a:ext>
                  </a:extLst>
                </a:gridCol>
              </a:tblGrid>
              <a:tr h="324000">
                <a:tc gridSpan="7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UNITÉS PROFESSIONNELLES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6573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23850" indent="-323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EP1 – Préparation 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la fabrication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 écrit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heures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747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23850" indent="-323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EP2 – Fabrication d’ouvrages de menuiserie, agencement ou mobilier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 Pratique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heures                    </a:t>
                      </a:r>
                      <a:r>
                        <a:rPr lang="fr-FR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(dont 10 min d’oral)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23152"/>
                  </a:ext>
                </a:extLst>
              </a:tr>
            </a:tbl>
          </a:graphicData>
        </a:graphic>
      </p:graphicFrame>
      <p:graphicFrame>
        <p:nvGraphicFramePr>
          <p:cNvPr id="17" name="Tableau 2">
            <a:extLst>
              <a:ext uri="{FF2B5EF4-FFF2-40B4-BE49-F238E27FC236}">
                <a16:creationId xmlns:a16="http://schemas.microsoft.com/office/drawing/2014/main" id="{1DC413B5-C66C-4FD0-A16D-7E362BC2DC6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7329" y="3907705"/>
          <a:ext cx="10656000" cy="2518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80000">
                  <a:extLst>
                    <a:ext uri="{9D8B030D-6E8A-4147-A177-3AD203B41FA5}">
                      <a16:colId xmlns:a16="http://schemas.microsoft.com/office/drawing/2014/main" val="21252632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2325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319385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9972710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891087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6895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181149661"/>
                    </a:ext>
                  </a:extLst>
                </a:gridCol>
              </a:tblGrid>
              <a:tr h="324000">
                <a:tc gridSpan="7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UNITÉS D’ENSEIGNEMENT GÉNÉRAL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438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EG1 – Prévention-santé-environnement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UG1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 écrit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1h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37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EG2 – Français, histoire-géographie-enseignement moral et civique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UG2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 écrit et oral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2h25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(2h+25min)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31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EG3 – Mathématiques et physique-chimie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UG3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 écrit 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1h30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(45mn+45min)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4472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EG4 – Éducation physique et sportive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UG4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80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EG5 – Langue vivante étrangère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UG5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 écrit et oral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1h06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(1h+6min)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10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 1 – Arts appliqués et cultures artistiques </a:t>
                      </a:r>
                      <a:r>
                        <a:rPr lang="fr-FR" sz="12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UF1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 écrit et pratique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1h30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 écrit et pratique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1h30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690316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CB6376B8-630F-4AE3-BAC8-59CBEE4C7F31}"/>
              </a:ext>
            </a:extLst>
          </p:cNvPr>
          <p:cNvSpPr txBox="1"/>
          <p:nvPr/>
        </p:nvSpPr>
        <p:spPr>
          <a:xfrm>
            <a:off x="7444740" y="276178"/>
            <a:ext cx="4648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/>
              <a:t>(1) dont coef. 1 pour l’évaluation du chef d’œuvre 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2D75C647-9C4B-47C8-A3D4-52EB5812189B}"/>
              </a:ext>
            </a:extLst>
          </p:cNvPr>
          <p:cNvSpPr/>
          <p:nvPr/>
        </p:nvSpPr>
        <p:spPr>
          <a:xfrm>
            <a:off x="3306652" y="1076413"/>
            <a:ext cx="3458677" cy="475109"/>
          </a:xfrm>
          <a:custGeom>
            <a:avLst/>
            <a:gdLst>
              <a:gd name="connsiteX0" fmla="*/ 0 w 3667508"/>
              <a:gd name="connsiteY0" fmla="*/ 0 h 475109"/>
              <a:gd name="connsiteX1" fmla="*/ 3667508 w 3667508"/>
              <a:gd name="connsiteY1" fmla="*/ 0 h 475109"/>
              <a:gd name="connsiteX2" fmla="*/ 3667508 w 3667508"/>
              <a:gd name="connsiteY2" fmla="*/ 475109 h 475109"/>
              <a:gd name="connsiteX3" fmla="*/ 0 w 3667508"/>
              <a:gd name="connsiteY3" fmla="*/ 475109 h 475109"/>
              <a:gd name="connsiteX4" fmla="*/ 0 w 3667508"/>
              <a:gd name="connsiteY4" fmla="*/ 0 h 4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508" h="475109">
                <a:moveTo>
                  <a:pt x="0" y="0"/>
                </a:moveTo>
                <a:lnTo>
                  <a:pt x="3667508" y="0"/>
                </a:lnTo>
                <a:lnTo>
                  <a:pt x="3667508" y="475109"/>
                </a:lnTo>
                <a:lnTo>
                  <a:pt x="0" y="475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400" b="1" i="0" u="none" kern="1200" dirty="0"/>
              <a:t>CAP Menuisier fabricant</a:t>
            </a:r>
            <a:endParaRPr lang="fr-FR" sz="2400" kern="1200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8D1A6BD1-B742-4238-8BB6-ACAA21871DAC}"/>
              </a:ext>
            </a:extLst>
          </p:cNvPr>
          <p:cNvSpPr/>
          <p:nvPr/>
        </p:nvSpPr>
        <p:spPr>
          <a:xfrm>
            <a:off x="98671" y="986959"/>
            <a:ext cx="1270706" cy="11870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i="1" dirty="0">
                <a:solidFill>
                  <a:schemeClr val="tx1"/>
                </a:solidFill>
              </a:rPr>
              <a:t>CCF : contrôle en cours de formation</a:t>
            </a:r>
          </a:p>
        </p:txBody>
      </p:sp>
      <p:pic>
        <p:nvPicPr>
          <p:cNvPr id="30" name="Graphique 29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A65AE525-06B7-4D47-AA55-6C2C44F6FF9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7C0A3F26-778B-461B-96C5-977363EDAA7F}"/>
              </a:ext>
            </a:extLst>
          </p:cNvPr>
          <p:cNvSpPr txBox="1"/>
          <p:nvPr/>
        </p:nvSpPr>
        <p:spPr>
          <a:xfrm>
            <a:off x="0" y="6452290"/>
            <a:ext cx="35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fabricant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435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29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1B9B109-D68D-4628-B13E-0585CBF5DE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77515" y="3073345"/>
          <a:ext cx="8208000" cy="3251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6910">
                  <a:extLst>
                    <a:ext uri="{9D8B030D-6E8A-4147-A177-3AD203B41FA5}">
                      <a16:colId xmlns:a16="http://schemas.microsoft.com/office/drawing/2014/main" val="1469858821"/>
                    </a:ext>
                  </a:extLst>
                </a:gridCol>
                <a:gridCol w="1581090">
                  <a:extLst>
                    <a:ext uri="{9D8B030D-6E8A-4147-A177-3AD203B41FA5}">
                      <a16:colId xmlns:a16="http://schemas.microsoft.com/office/drawing/2014/main" val="3279607170"/>
                    </a:ext>
                  </a:extLst>
                </a:gridCol>
                <a:gridCol w="5400000">
                  <a:extLst>
                    <a:ext uri="{9D8B030D-6E8A-4147-A177-3AD203B41FA5}">
                      <a16:colId xmlns:a16="http://schemas.microsoft.com/office/drawing/2014/main" val="3566119692"/>
                    </a:ext>
                  </a:extLst>
                </a:gridCol>
              </a:tblGrid>
              <a:tr h="324000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FABRICATION </a:t>
                      </a:r>
                      <a:endParaRPr lang="fr-FR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11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A3</a:t>
                      </a:r>
                    </a:p>
                    <a:p>
                      <a:pPr algn="ctr"/>
                      <a:r>
                        <a:rPr lang="fr-FR" sz="11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LOGISTIQUE</a:t>
                      </a:r>
                      <a:endParaRPr lang="fr-FR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A2.1 - Traçage</a:t>
                      </a:r>
                    </a:p>
                    <a:p>
                      <a:pPr marL="0" marR="0" lvl="0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A2.2 - Usinage</a:t>
                      </a:r>
                    </a:p>
                    <a:p>
                      <a:pPr marL="0" marR="0" lvl="0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A2.3 - Maintenance des équipements</a:t>
                      </a:r>
                    </a:p>
                    <a:p>
                      <a:pPr marL="0" marR="0" lvl="0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A2.4 - Assemblage, montage</a:t>
                      </a:r>
                    </a:p>
                    <a:p>
                      <a:pPr marL="0" marR="0" lvl="0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A2.5 - Finition, traitement</a:t>
                      </a:r>
                    </a:p>
                    <a:p>
                      <a:pPr marL="0" marR="0" lvl="0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A2.6 - Suivi de fabrication et contrôle qualité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A3 - Préparation de la mise en œuvre sur site</a:t>
                      </a:r>
                      <a:endParaRPr lang="fr-FR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811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C3.1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Organiser et sécuriser son espace de travail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07498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0" marR="15811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C3.2 -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Contrôler la conformité des matériaux, des produits et des ouvrages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27800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0" marR="15811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C3.3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Tracer et préparer les pièces à usiner, à monter, à finir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3787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0" marR="15811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C3.4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Installer et régler les outils, les accessoires, les pièces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94708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0" marR="15811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C3.5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Conduire les opérations d’usinage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0122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0" marR="15811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C3.6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Assembler les composants constitutifs d’un ouvrage ou d’un produit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3508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0" marR="15811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C3.7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Réaliser les opérations de finition et de traitement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6301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0" marR="15811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C3.8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Conditionner, stocker les ouvrages, les matériaux et les produits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03743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0" marR="15811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C3.9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Maintenir les machines et les outillages en état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7179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1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A4 COMMUNICATI</a:t>
                      </a:r>
                      <a:r>
                        <a:rPr lang="fr-F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ON</a:t>
                      </a:r>
                    </a:p>
                  </a:txBody>
                  <a:tcPr marL="53975" marR="5397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A4 - Communication</a:t>
                      </a:r>
                    </a:p>
                  </a:txBody>
                  <a:tcPr marL="53975" marR="5397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8115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C4.1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Communiquer avec les différents partenaires de l’entreprise</a:t>
                      </a:r>
                      <a:endParaRPr lang="fr-FR" sz="12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08224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93A7B5D-EF44-4B22-9B9F-CD2A2E23EE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77515" y="975415"/>
          <a:ext cx="8208000" cy="2095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6910">
                  <a:extLst>
                    <a:ext uri="{9D8B030D-6E8A-4147-A177-3AD203B41FA5}">
                      <a16:colId xmlns:a16="http://schemas.microsoft.com/office/drawing/2014/main" val="2441510815"/>
                    </a:ext>
                  </a:extLst>
                </a:gridCol>
                <a:gridCol w="1581090">
                  <a:extLst>
                    <a:ext uri="{9D8B030D-6E8A-4147-A177-3AD203B41FA5}">
                      <a16:colId xmlns:a16="http://schemas.microsoft.com/office/drawing/2014/main" val="3637371536"/>
                    </a:ext>
                  </a:extLst>
                </a:gridCol>
                <a:gridCol w="5400000">
                  <a:extLst>
                    <a:ext uri="{9D8B030D-6E8A-4147-A177-3AD203B41FA5}">
                      <a16:colId xmlns:a16="http://schemas.microsoft.com/office/drawing/2014/main" val="3849769583"/>
                    </a:ext>
                  </a:extLst>
                </a:gridCol>
              </a:tblGrid>
              <a:tr h="264259">
                <a:tc gridSpan="2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Activités /Tâches</a:t>
                      </a:r>
                    </a:p>
                  </a:txBody>
                  <a:tcPr marL="53975" marR="53975" marT="0" marB="0"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24485" indent="-28829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Compétences</a:t>
                      </a:r>
                    </a:p>
                  </a:txBody>
                  <a:tcPr marL="53975" marR="53975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62971"/>
                  </a:ext>
                </a:extLst>
              </a:tr>
              <a:tr h="288000">
                <a:tc rowSpan="6">
                  <a:txBody>
                    <a:bodyPr/>
                    <a:lstStyle/>
                    <a:p>
                      <a:pPr marL="183515" marR="0" lvl="0" indent="-147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50870" algn="l"/>
                        </a:tabLst>
                        <a:defRPr/>
                      </a:pPr>
                      <a:r>
                        <a:rPr lang="fr-FR" sz="1100" b="1" i="1" dirty="0">
                          <a:effectLst/>
                          <a:latin typeface="+mn-lt"/>
                        </a:rPr>
                        <a:t>A1 </a:t>
                      </a:r>
                    </a:p>
                    <a:p>
                      <a:pPr marL="183515" marR="0" lvl="0" indent="-147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50870" algn="l"/>
                        </a:tabLst>
                        <a:defRPr/>
                      </a:pPr>
                      <a:r>
                        <a:rPr lang="fr-FR" sz="1100" b="1" i="1" dirty="0">
                          <a:effectLst/>
                          <a:latin typeface="+mn-lt"/>
                        </a:rPr>
                        <a:t>PRÉPARATION</a:t>
                      </a:r>
                      <a:endParaRPr lang="fr-FR" sz="11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latin typeface="+mn-lt"/>
                        </a:rPr>
                        <a:t>A1.1 - Étude de l’ouvrage à réaliser</a:t>
                      </a:r>
                      <a:endParaRPr lang="fr-FR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83515" indent="-147320" algn="l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9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C1.1</a:t>
                      </a:r>
                      <a:r>
                        <a:rPr lang="fr-FR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Identifier, décoder et interpréter les données de définition d’un ouvrage ou d’une partie d’ouvrage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3451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7143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C1.2</a:t>
                      </a:r>
                      <a:r>
                        <a:rPr lang="fr-FR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Analyser les contraintes de fabrication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82040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C2.1</a:t>
                      </a:r>
                      <a:r>
                        <a:rPr lang="fr-FR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Proposer et justifier des solutions techniques de fabrication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2298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3492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C2.2</a:t>
                      </a:r>
                      <a:r>
                        <a:rPr lang="fr-F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Traduire graphiquement une solution technique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23954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3492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C2.3</a:t>
                      </a:r>
                      <a:r>
                        <a:rPr lang="fr-F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Établir un débit-matière et/ou une liste de composants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59506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3492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C2.4</a:t>
                      </a:r>
                      <a:r>
                        <a:rPr lang="fr-F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Compléter des modes opératoires ou des processus de fabrication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68916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92042865-B0D8-42C1-BE78-E11EFACEAEA7}"/>
              </a:ext>
            </a:extLst>
          </p:cNvPr>
          <p:cNvSpPr/>
          <p:nvPr/>
        </p:nvSpPr>
        <p:spPr>
          <a:xfrm>
            <a:off x="722450" y="163384"/>
            <a:ext cx="8839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Certification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 Épreuves du domaine professionnel : EP1, EP2</a:t>
            </a:r>
            <a:endParaRPr lang="fr-FR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534965F-7AB5-46C5-BF69-A55AE9BC75EB}"/>
              </a:ext>
            </a:extLst>
          </p:cNvPr>
          <p:cNvGrpSpPr/>
          <p:nvPr/>
        </p:nvGrpSpPr>
        <p:grpSpPr>
          <a:xfrm>
            <a:off x="127259" y="1868902"/>
            <a:ext cx="3924000" cy="2316273"/>
            <a:chOff x="127321" y="1848548"/>
            <a:chExt cx="3924000" cy="1923590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57BF2EC2-7CB9-4DDF-B47D-960226C1DA6A}"/>
                </a:ext>
              </a:extLst>
            </p:cNvPr>
            <p:cNvCxnSpPr/>
            <p:nvPr/>
          </p:nvCxnSpPr>
          <p:spPr>
            <a:xfrm>
              <a:off x="127321" y="3531963"/>
              <a:ext cx="392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362A26F8-7A24-446B-8677-A8F6F06B700B}"/>
                </a:ext>
              </a:extLst>
            </p:cNvPr>
            <p:cNvCxnSpPr/>
            <p:nvPr/>
          </p:nvCxnSpPr>
          <p:spPr>
            <a:xfrm>
              <a:off x="127321" y="2082940"/>
              <a:ext cx="392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DB4D89B0-83A9-4B58-B94E-513AE9492E55}"/>
                </a:ext>
              </a:extLst>
            </p:cNvPr>
            <p:cNvSpPr/>
            <p:nvPr/>
          </p:nvSpPr>
          <p:spPr>
            <a:xfrm>
              <a:off x="384465" y="1858481"/>
              <a:ext cx="895375" cy="480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BC.1</a:t>
              </a:r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4FDC0666-AA21-4B51-9967-E8C3B0979E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0991" y="2007006"/>
              <a:ext cx="0" cy="1692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31AF44D5-74E3-4078-9139-C7B51A4EC5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3345" y="1960707"/>
              <a:ext cx="0" cy="1728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E4CED896-96ED-440A-ACE4-6FB61AF5A44B}"/>
                </a:ext>
              </a:extLst>
            </p:cNvPr>
            <p:cNvCxnSpPr>
              <a:cxnSpLocks/>
              <a:stCxn id="2" idx="4"/>
            </p:cNvCxnSpPr>
            <p:nvPr/>
          </p:nvCxnSpPr>
          <p:spPr>
            <a:xfrm flipH="1">
              <a:off x="769759" y="2338831"/>
              <a:ext cx="0" cy="1404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5ACEFE3-E266-44E4-BCAE-8142FE2DC1B2}"/>
                </a:ext>
              </a:extLst>
            </p:cNvPr>
            <p:cNvSpPr/>
            <p:nvPr/>
          </p:nvSpPr>
          <p:spPr>
            <a:xfrm>
              <a:off x="358184" y="3291788"/>
              <a:ext cx="895375" cy="480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BC.2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A298DE67-0D2B-4A7E-A47E-39D604633FB8}"/>
                </a:ext>
              </a:extLst>
            </p:cNvPr>
            <p:cNvSpPr/>
            <p:nvPr/>
          </p:nvSpPr>
          <p:spPr>
            <a:xfrm>
              <a:off x="1117022" y="3281855"/>
              <a:ext cx="895375" cy="480350"/>
            </a:xfrm>
            <a:prstGeom prst="ellipse">
              <a:avLst/>
            </a:prstGeom>
            <a:solidFill>
              <a:srgbClr val="5982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UP.2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2D9D3AA-F80D-42CF-8759-9DC81965FC83}"/>
                </a:ext>
              </a:extLst>
            </p:cNvPr>
            <p:cNvSpPr/>
            <p:nvPr/>
          </p:nvSpPr>
          <p:spPr>
            <a:xfrm>
              <a:off x="1858015" y="3281855"/>
              <a:ext cx="895375" cy="480350"/>
            </a:xfrm>
            <a:prstGeom prst="ellipse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EP.2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6C74B197-ED5D-41F7-BBA1-750CB592631B}"/>
                </a:ext>
              </a:extLst>
            </p:cNvPr>
            <p:cNvSpPr/>
            <p:nvPr/>
          </p:nvSpPr>
          <p:spPr>
            <a:xfrm>
              <a:off x="1143303" y="1848548"/>
              <a:ext cx="895375" cy="480350"/>
            </a:xfrm>
            <a:prstGeom prst="ellipse">
              <a:avLst/>
            </a:prstGeom>
            <a:solidFill>
              <a:srgbClr val="5982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UP.1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99A8ACB8-85AE-470B-AEC8-A40BCD823455}"/>
                </a:ext>
              </a:extLst>
            </p:cNvPr>
            <p:cNvSpPr/>
            <p:nvPr/>
          </p:nvSpPr>
          <p:spPr>
            <a:xfrm>
              <a:off x="1916520" y="1848548"/>
              <a:ext cx="895375" cy="480350"/>
            </a:xfrm>
            <a:prstGeom prst="ellipse">
              <a:avLst/>
            </a:prstGeom>
            <a:solidFill>
              <a:srgbClr val="DEEB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EP.1</a:t>
              </a:r>
            </a:p>
          </p:txBody>
        </p:sp>
      </p:grp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DE0717F-07B7-4E9F-A3DA-088B62154636}"/>
              </a:ext>
            </a:extLst>
          </p:cNvPr>
          <p:cNvSpPr/>
          <p:nvPr/>
        </p:nvSpPr>
        <p:spPr>
          <a:xfrm>
            <a:off x="2449593" y="2315315"/>
            <a:ext cx="1382559" cy="760456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Préparation de la fabrication</a:t>
            </a:r>
            <a:endParaRPr lang="fr-FR" sz="1200" b="1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B7EF623C-C20E-4A0D-8EBB-929E7217EE10}"/>
              </a:ext>
            </a:extLst>
          </p:cNvPr>
          <p:cNvSpPr/>
          <p:nvPr/>
        </p:nvSpPr>
        <p:spPr>
          <a:xfrm>
            <a:off x="2446011" y="3990204"/>
            <a:ext cx="1386140" cy="1261327"/>
          </a:xfrm>
          <a:prstGeom prst="roundRect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Fabrication d’ouvrages de menuiserie, agencement ou mobilier</a:t>
            </a:r>
            <a:endParaRPr lang="fr-FR" sz="1200" b="1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DCB9198-2256-4D09-A72F-17C4B26F9368}"/>
              </a:ext>
            </a:extLst>
          </p:cNvPr>
          <p:cNvGrpSpPr/>
          <p:nvPr/>
        </p:nvGrpSpPr>
        <p:grpSpPr>
          <a:xfrm>
            <a:off x="521544" y="812605"/>
            <a:ext cx="3687475" cy="684818"/>
            <a:chOff x="521544" y="812605"/>
            <a:chExt cx="3687475" cy="684818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204C4DD-4729-43E9-B51B-883576E9850F}"/>
                </a:ext>
              </a:extLst>
            </p:cNvPr>
            <p:cNvSpPr txBox="1"/>
            <p:nvPr/>
          </p:nvSpPr>
          <p:spPr>
            <a:xfrm rot="18962162">
              <a:off x="521544" y="871544"/>
              <a:ext cx="1811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Blocs de </a:t>
              </a:r>
            </a:p>
            <a:p>
              <a:r>
                <a:rPr lang="fr-FR" sz="1600" dirty="0"/>
                <a:t>Compétences (</a:t>
              </a:r>
              <a:r>
                <a:rPr lang="fr-FR" sz="1600" b="1" dirty="0"/>
                <a:t>BC</a:t>
              </a:r>
              <a:r>
                <a:rPr lang="fr-FR" sz="1600" dirty="0"/>
                <a:t>)    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BEC1536-89A0-40AC-BB89-BADD5001F4FB}"/>
                </a:ext>
              </a:extLst>
            </p:cNvPr>
            <p:cNvSpPr txBox="1"/>
            <p:nvPr/>
          </p:nvSpPr>
          <p:spPr>
            <a:xfrm rot="18962162">
              <a:off x="2291956" y="912648"/>
              <a:ext cx="19170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Epreuves </a:t>
              </a:r>
            </a:p>
            <a:p>
              <a:r>
                <a:rPr lang="fr-FR" sz="1600" dirty="0"/>
                <a:t>professionnelles (</a:t>
              </a:r>
              <a:r>
                <a:rPr lang="fr-FR" sz="1600" b="1" dirty="0"/>
                <a:t>EP</a:t>
              </a:r>
              <a:r>
                <a:rPr lang="fr-FR" sz="1600" dirty="0"/>
                <a:t>)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4FE5893-C6D7-47BE-BFD2-5DB053EC0E93}"/>
                </a:ext>
              </a:extLst>
            </p:cNvPr>
            <p:cNvSpPr txBox="1"/>
            <p:nvPr/>
          </p:nvSpPr>
          <p:spPr>
            <a:xfrm rot="18962162">
              <a:off x="1349581" y="812605"/>
              <a:ext cx="19475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Unités  </a:t>
              </a:r>
            </a:p>
            <a:p>
              <a:r>
                <a:rPr lang="fr-FR" sz="1600" dirty="0"/>
                <a:t>professionnelles (</a:t>
              </a:r>
              <a:r>
                <a:rPr lang="fr-FR" sz="1600" b="1" dirty="0"/>
                <a:t>UP</a:t>
              </a:r>
              <a:r>
                <a:rPr lang="fr-FR" sz="1600" dirty="0"/>
                <a:t>)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ED4350E-7D17-4957-AC37-ABEFEA389FF5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121142F5-3A94-4356-9D55-B115BEA4B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C46757F5-E83B-4A06-8FBF-4F154481DBD0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52" name="Image 51">
                <a:extLst>
                  <a:ext uri="{FF2B5EF4-FFF2-40B4-BE49-F238E27FC236}">
                    <a16:creationId xmlns:a16="http://schemas.microsoft.com/office/drawing/2014/main" id="{78BD2A21-8672-4479-96F5-2578F70386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53" name="Picture 38" descr="SAGA">
                <a:extLst>
                  <a:ext uri="{FF2B5EF4-FFF2-40B4-BE49-F238E27FC236}">
                    <a16:creationId xmlns:a16="http://schemas.microsoft.com/office/drawing/2014/main" id="{4FFC721D-F56F-4B35-965D-FE45152A0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3" descr="2-190-6">
                <a:extLst>
                  <a:ext uri="{FF2B5EF4-FFF2-40B4-BE49-F238E27FC236}">
                    <a16:creationId xmlns:a16="http://schemas.microsoft.com/office/drawing/2014/main" id="{C046ECA9-DAFD-4917-8559-46AE244040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7D865B14-2DDE-4567-8279-A18D3B82F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58D470EB-42A9-4084-AC38-57243A8AE6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8" descr="P1000035">
                <a:extLst>
                  <a:ext uri="{FF2B5EF4-FFF2-40B4-BE49-F238E27FC236}">
                    <a16:creationId xmlns:a16="http://schemas.microsoft.com/office/drawing/2014/main" id="{44F1EC00-9A3A-4DC6-8004-2C57B38F73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3129B674-D9CC-4B35-9DA2-44F0F97699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6" name="Graphique 35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2ADA77ED-0943-42CA-94EE-DF4D228073D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0C099746-50E4-4BA1-B92C-74D7341D6A48}"/>
              </a:ext>
            </a:extLst>
          </p:cNvPr>
          <p:cNvSpPr txBox="1"/>
          <p:nvPr/>
        </p:nvSpPr>
        <p:spPr>
          <a:xfrm>
            <a:off x="0" y="6452290"/>
            <a:ext cx="35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fabricant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753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042865-B0D8-42C1-BE78-E11EFACEAEA7}"/>
              </a:ext>
            </a:extLst>
          </p:cNvPr>
          <p:cNvSpPr/>
          <p:nvPr/>
        </p:nvSpPr>
        <p:spPr>
          <a:xfrm>
            <a:off x="714289" y="165523"/>
            <a:ext cx="11122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Certification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 Épreuve EP1</a:t>
            </a:r>
            <a:endParaRPr lang="fr-FR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77A884-1169-4A4D-AAE8-95ADBEDC1CCA}"/>
              </a:ext>
            </a:extLst>
          </p:cNvPr>
          <p:cNvSpPr/>
          <p:nvPr/>
        </p:nvSpPr>
        <p:spPr>
          <a:xfrm>
            <a:off x="5634000" y="1436274"/>
            <a:ext cx="6096000" cy="54630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fr-FR" dirty="0">
                <a:ea typeface="Times New Roman" panose="02020603050405020304" pitchFamily="18" charset="0"/>
              </a:rPr>
              <a:t>Analyse des données et contraintes de réalisation d’un projet de fabrication.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fr-FR" dirty="0">
                <a:ea typeface="Times New Roman" panose="02020603050405020304" pitchFamily="18" charset="0"/>
              </a:rPr>
              <a:t>Questionnement relatif à des </a:t>
            </a:r>
            <a:r>
              <a:rPr lang="fr-FR" b="1" dirty="0">
                <a:ea typeface="Times New Roman" panose="02020603050405020304" pitchFamily="18" charset="0"/>
              </a:rPr>
              <a:t>problématiques authentiques des domaines d</a:t>
            </a:r>
            <a:r>
              <a:rPr lang="fr-FR" b="1" dirty="0"/>
              <a:t>es domaines des menuiseries extérieures et intérieures, de l’agencement et du mobilier</a:t>
            </a:r>
            <a:r>
              <a:rPr lang="fr-FR" dirty="0"/>
              <a:t> :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r>
              <a:rPr lang="fr-FR" dirty="0"/>
              <a:t>identifier les diverses interventions prévues, 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r>
              <a:rPr lang="fr-FR" dirty="0"/>
              <a:t>énoncer les caractéristiques essentielles des ouvrages, 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r>
              <a:rPr lang="fr-FR" dirty="0"/>
              <a:t>traduire graphiquement les informations ou les solutions techniques, 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r>
              <a:rPr lang="fr-FR" dirty="0"/>
              <a:t>justifier les techniques et les moyens de fabrication,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r>
              <a:rPr lang="fr-FR" dirty="0"/>
              <a:t>lister les opérations à effectuer, 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r>
              <a:rPr lang="fr-FR" dirty="0"/>
              <a:t>compléter des modes opératoires, des fiches de débits et des quantitatifs,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r>
              <a:rPr lang="fr-FR" dirty="0"/>
              <a:t>prévoir les matériels, les outillages et les matériaux nécessaires,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r>
              <a:rPr lang="fr-FR" dirty="0"/>
              <a:t> organiser son poste de travail en adoptant une attitude éco responsable.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E68FEA-2CCB-47E2-B065-32E42DF62108}"/>
              </a:ext>
            </a:extLst>
          </p:cNvPr>
          <p:cNvSpPr/>
          <p:nvPr/>
        </p:nvSpPr>
        <p:spPr>
          <a:xfrm>
            <a:off x="5634000" y="316883"/>
            <a:ext cx="6218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Epreuve qui s'appuie </a:t>
            </a:r>
            <a:r>
              <a:rPr lang="fr-FR" dirty="0"/>
              <a:t>sur une </a:t>
            </a:r>
            <a:r>
              <a:rPr lang="fr-FR" b="1" dirty="0"/>
              <a:t>réalisation</a:t>
            </a:r>
            <a:r>
              <a:rPr lang="fr-FR" dirty="0"/>
              <a:t> d’</a:t>
            </a:r>
            <a:r>
              <a:rPr lang="fr-FR" b="1" dirty="0"/>
              <a:t>un ou de plusieurs ouvrages mentionnés</a:t>
            </a:r>
            <a:r>
              <a:rPr lang="fr-FR" dirty="0"/>
              <a:t> à l’annexe 1a - chapitre : "</a:t>
            </a:r>
            <a:r>
              <a:rPr lang="fr-FR" b="1" dirty="0"/>
              <a:t>3.2. Les ouvrages et/ou produits réalisés</a:t>
            </a:r>
            <a:r>
              <a:rPr lang="fr-FR" dirty="0"/>
              <a:t>" du référentiel des activités professionnelles.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669E2B83-09EB-4A73-8F80-D077B03A15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3022" y="648000"/>
          <a:ext cx="5141316" cy="102235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41316">
                  <a:extLst>
                    <a:ext uri="{9D8B030D-6E8A-4147-A177-3AD203B41FA5}">
                      <a16:colId xmlns:a16="http://schemas.microsoft.com/office/drawing/2014/main" val="35422402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17550" indent="-717550" algn="l">
                        <a:spcAft>
                          <a:spcPts val="0"/>
                        </a:spcAft>
                        <a:tabLst>
                          <a:tab pos="180340" algn="l"/>
                          <a:tab pos="360680" algn="l"/>
                          <a:tab pos="541020" algn="l"/>
                          <a:tab pos="721360" algn="l"/>
                          <a:tab pos="901700" algn="l"/>
                          <a:tab pos="1082040" algn="l"/>
                          <a:tab pos="1262380" algn="l"/>
                          <a:tab pos="1695450" algn="l"/>
                        </a:tabLs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EP.1 - Préparation de la fabrication</a:t>
                      </a:r>
                    </a:p>
                    <a:p>
                      <a:pPr marL="717550" indent="-717550" algn="l">
                        <a:spcAft>
                          <a:spcPts val="0"/>
                        </a:spcAft>
                        <a:tabLst>
                          <a:tab pos="180340" algn="l"/>
                          <a:tab pos="360680" algn="l"/>
                          <a:tab pos="541020" algn="l"/>
                          <a:tab pos="721360" algn="l"/>
                          <a:tab pos="901700" algn="l"/>
                          <a:tab pos="1082040" algn="l"/>
                          <a:tab pos="1262380" algn="l"/>
                          <a:tab pos="1695450" algn="l"/>
                        </a:tabLs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  <a:tab pos="360680" algn="l"/>
                          <a:tab pos="541020" algn="l"/>
                          <a:tab pos="721360" algn="l"/>
                          <a:tab pos="901700" algn="l"/>
                          <a:tab pos="1082040" algn="l"/>
                          <a:tab pos="1262380" algn="l"/>
                          <a:tab pos="1695450" algn="l"/>
                        </a:tabLs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UP.1                                                       Coefficient 4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28341"/>
                  </a:ext>
                </a:extLst>
              </a:tr>
            </a:tbl>
          </a:graphicData>
        </a:graphic>
      </p:graphicFrame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CE1807A0-5D17-4F3A-9141-64D95F1B52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3022" y="1746000"/>
          <a:ext cx="5148000" cy="2331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val="3813821173"/>
                    </a:ext>
                  </a:extLst>
                </a:gridCol>
                <a:gridCol w="3096000">
                  <a:extLst>
                    <a:ext uri="{9D8B030D-6E8A-4147-A177-3AD203B41FA5}">
                      <a16:colId xmlns:a16="http://schemas.microsoft.com/office/drawing/2014/main" val="85357203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Ponctuelle écrite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CCF 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(contrôle en cours de formation)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4456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Durée 3 heures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situation d’évaluation en établissement de formation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Durée de la situation d’évaluation similaire à la durée de l’épreuve passée sous la forme ponctuelle</a:t>
                      </a: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914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sz="1600" b="1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L’utilisation d’un environnement numérique est exigée dans une logique d’exploitation de données. </a:t>
                      </a:r>
                      <a:endParaRPr lang="fr-FR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68230"/>
                  </a:ext>
                </a:extLst>
              </a:tr>
            </a:tbl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DCB82368-653C-4797-8185-52A7ABC67078}"/>
              </a:ext>
            </a:extLst>
          </p:cNvPr>
          <p:cNvGrpSpPr/>
          <p:nvPr/>
        </p:nvGrpSpPr>
        <p:grpSpPr>
          <a:xfrm>
            <a:off x="1817490" y="2983207"/>
            <a:ext cx="4278510" cy="2877680"/>
            <a:chOff x="2800475" y="2902948"/>
            <a:chExt cx="3241589" cy="2886755"/>
          </a:xfrm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3EDF8E2E-0063-4CB4-BDB7-C5A0A79240F0}"/>
                </a:ext>
              </a:extLst>
            </p:cNvPr>
            <p:cNvSpPr/>
            <p:nvPr/>
          </p:nvSpPr>
          <p:spPr>
            <a:xfrm>
              <a:off x="2951826" y="2902948"/>
              <a:ext cx="3090238" cy="2886755"/>
            </a:xfrm>
            <a:custGeom>
              <a:avLst/>
              <a:gdLst>
                <a:gd name="connsiteX0" fmla="*/ 2667965 w 2667965"/>
                <a:gd name="connsiteY0" fmla="*/ 0 h 2861308"/>
                <a:gd name="connsiteX1" fmla="*/ 2297575 w 2667965"/>
                <a:gd name="connsiteY1" fmla="*/ 677119 h 2861308"/>
                <a:gd name="connsiteX2" fmla="*/ 2048719 w 2667965"/>
                <a:gd name="connsiteY2" fmla="*/ 2633240 h 2861308"/>
                <a:gd name="connsiteX3" fmla="*/ 0 w 2667965"/>
                <a:gd name="connsiteY3" fmla="*/ 2743200 h 286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965" h="2861308">
                  <a:moveTo>
                    <a:pt x="2667965" y="0"/>
                  </a:moveTo>
                  <a:cubicBezTo>
                    <a:pt x="2534374" y="119123"/>
                    <a:pt x="2400783" y="238246"/>
                    <a:pt x="2297575" y="677119"/>
                  </a:cubicBezTo>
                  <a:cubicBezTo>
                    <a:pt x="2194367" y="1115992"/>
                    <a:pt x="2431648" y="2288893"/>
                    <a:pt x="2048719" y="2633240"/>
                  </a:cubicBezTo>
                  <a:cubicBezTo>
                    <a:pt x="1665790" y="2977587"/>
                    <a:pt x="832895" y="2860393"/>
                    <a:pt x="0" y="2743200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969D12B-E2E4-4283-B422-C13902736FA5}"/>
                </a:ext>
              </a:extLst>
            </p:cNvPr>
            <p:cNvSpPr txBox="1"/>
            <p:nvPr/>
          </p:nvSpPr>
          <p:spPr>
            <a:xfrm>
              <a:off x="2800475" y="4907222"/>
              <a:ext cx="1915118" cy="584775"/>
            </a:xfrm>
            <a:prstGeom prst="rect">
              <a:avLst/>
            </a:prstGeom>
            <a:solidFill>
              <a:srgbClr val="DEEBF7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Sur l’ensemble de ces types d’ouvrages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730E6FC-95F4-48DB-97E3-E22EB44835DF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1B8A03AA-0475-4F7A-ADE1-C38083702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425CD1D-ADEF-49C4-B028-9ACF810F4C3F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359FAAA4-47F0-487A-9B85-C902CFCD2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27" name="Picture 38" descr="SAGA">
                <a:extLst>
                  <a:ext uri="{FF2B5EF4-FFF2-40B4-BE49-F238E27FC236}">
                    <a16:creationId xmlns:a16="http://schemas.microsoft.com/office/drawing/2014/main" id="{E16BE27C-9502-4EB2-B06A-59DBC64C08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3" descr="2-190-6">
                <a:extLst>
                  <a:ext uri="{FF2B5EF4-FFF2-40B4-BE49-F238E27FC236}">
                    <a16:creationId xmlns:a16="http://schemas.microsoft.com/office/drawing/2014/main" id="{152EB612-A73B-4C79-9762-4798861913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FD1145DA-D78F-4738-8FCF-F815F0B486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E0CA6F21-A367-4036-8894-342D0A933F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8" descr="P1000035">
                <a:extLst>
                  <a:ext uri="{FF2B5EF4-FFF2-40B4-BE49-F238E27FC236}">
                    <a16:creationId xmlns:a16="http://schemas.microsoft.com/office/drawing/2014/main" id="{F249FF9F-DC97-44EC-AA60-F46D3FA002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C3CB11E9-B86A-400B-90DD-21B026696A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BA10E7C1-527C-4A4C-BC24-B4F889E4B3F6}"/>
              </a:ext>
            </a:extLst>
          </p:cNvPr>
          <p:cNvSpPr txBox="1"/>
          <p:nvPr/>
        </p:nvSpPr>
        <p:spPr>
          <a:xfrm>
            <a:off x="0" y="6452290"/>
            <a:ext cx="35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fabricant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206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042865-B0D8-42C1-BE78-E11EFACEAEA7}"/>
              </a:ext>
            </a:extLst>
          </p:cNvPr>
          <p:cNvSpPr/>
          <p:nvPr/>
        </p:nvSpPr>
        <p:spPr>
          <a:xfrm>
            <a:off x="722450" y="148510"/>
            <a:ext cx="11122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Certification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 Épreuve EP2</a:t>
            </a:r>
            <a:endParaRPr lang="fr-FR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E68FEA-2CCB-47E2-B065-32E42DF62108}"/>
              </a:ext>
            </a:extLst>
          </p:cNvPr>
          <p:cNvSpPr/>
          <p:nvPr/>
        </p:nvSpPr>
        <p:spPr>
          <a:xfrm>
            <a:off x="5633882" y="316883"/>
            <a:ext cx="6295089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Epreuve qui s'appuie sur une réalisation </a:t>
            </a:r>
            <a:r>
              <a:rPr lang="fr-FR" dirty="0"/>
              <a:t>d’un </a:t>
            </a:r>
            <a:r>
              <a:rPr lang="fr-FR" b="1" dirty="0"/>
              <a:t>ouvrage représentatif des différents domaines d'application des menuiseries extérieures et intérieures, de l’agencement et du mobilier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d'un selon leur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niveau maximal de complexité exigé pour ce diplôme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(cf. annexe1a du référentiel - chapitre : 3.2 Les ouvrages et/ou produits réalisés).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dirty="0"/>
              <a:t>Epreuve permettant d'évaluer les compétences du candidat liées aux activités de fabrication d'un </a:t>
            </a:r>
            <a:r>
              <a:rPr lang="fr-FR" b="1" dirty="0"/>
              <a:t>ouvrage constitué obligatoirement des matériaux dits massifs et panneaux</a:t>
            </a:r>
            <a:r>
              <a:rPr lang="fr-FR" dirty="0"/>
              <a:t>.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CDD14-BD0F-4E9B-A832-0450B8833758}"/>
              </a:ext>
            </a:extLst>
          </p:cNvPr>
          <p:cNvSpPr/>
          <p:nvPr/>
        </p:nvSpPr>
        <p:spPr>
          <a:xfrm>
            <a:off x="8287018" y="6300161"/>
            <a:ext cx="318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5565" algn="just">
              <a:spcBef>
                <a:spcPts val="600"/>
              </a:spcBef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669E2B83-09EB-4A73-8F80-D077B03A15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3029" y="648000"/>
          <a:ext cx="5147171" cy="102235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47171">
                  <a:extLst>
                    <a:ext uri="{9D8B030D-6E8A-4147-A177-3AD203B41FA5}">
                      <a16:colId xmlns:a16="http://schemas.microsoft.com/office/drawing/2014/main" val="35422402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17550" indent="-717550" algn="l">
                        <a:spcAft>
                          <a:spcPts val="0"/>
                        </a:spcAft>
                        <a:tabLst>
                          <a:tab pos="180340" algn="l"/>
                          <a:tab pos="360680" algn="l"/>
                          <a:tab pos="541020" algn="l"/>
                          <a:tab pos="721360" algn="l"/>
                          <a:tab pos="901700" algn="l"/>
                          <a:tab pos="1082040" algn="l"/>
                          <a:tab pos="1262380" algn="l"/>
                          <a:tab pos="1695450" algn="l"/>
                        </a:tabLs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EP.2 - Fabrication d’un ouvrage de menuiserie, agencement ou mobilier		     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  <a:tab pos="360680" algn="l"/>
                          <a:tab pos="541020" algn="l"/>
                          <a:tab pos="721360" algn="l"/>
                          <a:tab pos="901700" algn="l"/>
                          <a:tab pos="1082040" algn="l"/>
                          <a:tab pos="1262380" algn="l"/>
                          <a:tab pos="1695450" algn="l"/>
                        </a:tabLs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UP.2                                                     Coefficient 12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28341"/>
                  </a:ext>
                </a:extLst>
              </a:tr>
            </a:tbl>
          </a:graphicData>
        </a:graphic>
      </p:graphicFrame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CE1807A0-5D17-4F3A-9141-64D95F1B52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3029" y="1746000"/>
          <a:ext cx="5148000" cy="4612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val="3813821173"/>
                    </a:ext>
                  </a:extLst>
                </a:gridCol>
                <a:gridCol w="3096000">
                  <a:extLst>
                    <a:ext uri="{9D8B030D-6E8A-4147-A177-3AD203B41FA5}">
                      <a16:colId xmlns:a16="http://schemas.microsoft.com/office/drawing/2014/main" val="85357203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Ponctuelle pratique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CCF </a:t>
                      </a:r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</a:rPr>
                        <a:t>(contrôle en cours de formation)</a:t>
                      </a:r>
                      <a:endParaRPr lang="fr-FR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4456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Durée 18 heures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situation d’évaluation en établissement de formation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Durée de la situation d’évaluation similaire à la durée de l’épreuve passée sous la forme ponctuelle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situation d'évaluation en entreprise </a:t>
                      </a: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qui se déroule </a:t>
                      </a: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atelier </a:t>
                      </a: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 un ou plusieurs </a:t>
                      </a: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ouvrages représentatifs des différents domaines d'application des menuiseries extérieures et intérieures, de l’agencement et du mobilier</a:t>
                      </a: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Durée PFMP : 14 semaines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Plusieurs séquences d'évaluation.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Dernière année de formation.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91453"/>
                  </a:ext>
                </a:extLst>
              </a:tr>
            </a:tbl>
          </a:graphicData>
        </a:graphic>
      </p:graphicFrame>
      <p:grpSp>
        <p:nvGrpSpPr>
          <p:cNvPr id="25" name="Groupe 24">
            <a:extLst>
              <a:ext uri="{FF2B5EF4-FFF2-40B4-BE49-F238E27FC236}">
                <a16:creationId xmlns:a16="http://schemas.microsoft.com/office/drawing/2014/main" id="{FAEC1BDD-AE2F-4352-869F-9C7A0B946FCB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971BF37F-FC98-482D-B35C-C7BAB223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4247E173-9266-4814-B500-8C38E6EF8F99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0CC7E916-4135-401D-AE95-EF3DDF713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29" name="Picture 38" descr="SAGA">
                <a:extLst>
                  <a:ext uri="{FF2B5EF4-FFF2-40B4-BE49-F238E27FC236}">
                    <a16:creationId xmlns:a16="http://schemas.microsoft.com/office/drawing/2014/main" id="{CB3B2A6D-588E-44C5-8C42-B1AD213D3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3" descr="2-190-6">
                <a:extLst>
                  <a:ext uri="{FF2B5EF4-FFF2-40B4-BE49-F238E27FC236}">
                    <a16:creationId xmlns:a16="http://schemas.microsoft.com/office/drawing/2014/main" id="{003F3F15-69E9-4730-9450-7457562BD8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1607CA02-2066-45BC-8B63-B72C767894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D84C3E91-E0AF-4A05-8FC4-E8E8D6A99D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8" descr="P1000035">
                <a:extLst>
                  <a:ext uri="{FF2B5EF4-FFF2-40B4-BE49-F238E27FC236}">
                    <a16:creationId xmlns:a16="http://schemas.microsoft.com/office/drawing/2014/main" id="{2FD2BC5A-242D-412E-93A1-0460EAD471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421515E7-E67F-46A6-B76B-3B4DB1B82E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B2CA368-B28F-4A3E-AB5A-FF86D523CA44}"/>
              </a:ext>
            </a:extLst>
          </p:cNvPr>
          <p:cNvSpPr/>
          <p:nvPr/>
        </p:nvSpPr>
        <p:spPr>
          <a:xfrm>
            <a:off x="5650050" y="2931576"/>
            <a:ext cx="6096000" cy="35700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Fabrication de tout ou partie d'un ouvrage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organiser et préparer son processus de fabrication,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réaliser les tracés sur les éléments, les opérations d'usinage, d'assemblage et de finition,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contrôler la qualité et la conformité des éléments et des composants réalisés,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entretenir les machines, les matériels et les outillages,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conditionner les parties d'ouvrages et préparer l'approvisionnement du chantier,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rendre compte de ses activités.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EEBC324-3EA0-4FFF-859F-DF0F835133E7}"/>
              </a:ext>
            </a:extLst>
          </p:cNvPr>
          <p:cNvSpPr/>
          <p:nvPr/>
        </p:nvSpPr>
        <p:spPr>
          <a:xfrm>
            <a:off x="882785" y="5043690"/>
            <a:ext cx="1280347" cy="11870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i="1" dirty="0">
                <a:solidFill>
                  <a:schemeClr val="tx1"/>
                </a:solidFill>
              </a:rPr>
              <a:t>PFMP : périodes de formation en milieu professionnel</a:t>
            </a:r>
          </a:p>
        </p:txBody>
      </p:sp>
      <p:pic>
        <p:nvPicPr>
          <p:cNvPr id="19" name="Graphique 18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0EFCFAC2-D821-4FEA-A808-49432438788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7A9462F-CA70-4A0D-8CFC-158F9B33C945}"/>
              </a:ext>
            </a:extLst>
          </p:cNvPr>
          <p:cNvSpPr txBox="1"/>
          <p:nvPr/>
        </p:nvSpPr>
        <p:spPr>
          <a:xfrm>
            <a:off x="0" y="6452290"/>
            <a:ext cx="35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fabricant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9542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042865-B0D8-42C1-BE78-E11EFACEAEA7}"/>
              </a:ext>
            </a:extLst>
          </p:cNvPr>
          <p:cNvSpPr/>
          <p:nvPr/>
        </p:nvSpPr>
        <p:spPr>
          <a:xfrm>
            <a:off x="743785" y="148510"/>
            <a:ext cx="11122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Certification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 Épreuve EP2</a:t>
            </a:r>
            <a:endParaRPr lang="fr-FR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CDD14-BD0F-4E9B-A832-0450B8833758}"/>
              </a:ext>
            </a:extLst>
          </p:cNvPr>
          <p:cNvSpPr/>
          <p:nvPr/>
        </p:nvSpPr>
        <p:spPr>
          <a:xfrm>
            <a:off x="8287018" y="6300161"/>
            <a:ext cx="318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5565" algn="just">
              <a:spcBef>
                <a:spcPts val="600"/>
              </a:spcBef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669E2B83-09EB-4A73-8F80-D077B03A15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3029" y="648000"/>
          <a:ext cx="5147171" cy="102235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47171">
                  <a:extLst>
                    <a:ext uri="{9D8B030D-6E8A-4147-A177-3AD203B41FA5}">
                      <a16:colId xmlns:a16="http://schemas.microsoft.com/office/drawing/2014/main" val="35422402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17550" indent="-717550" algn="l">
                        <a:spcAft>
                          <a:spcPts val="0"/>
                        </a:spcAft>
                        <a:tabLst>
                          <a:tab pos="180340" algn="l"/>
                          <a:tab pos="360680" algn="l"/>
                          <a:tab pos="541020" algn="l"/>
                          <a:tab pos="721360" algn="l"/>
                          <a:tab pos="901700" algn="l"/>
                          <a:tab pos="1082040" algn="l"/>
                          <a:tab pos="1262380" algn="l"/>
                          <a:tab pos="1695450" algn="l"/>
                        </a:tabLs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EP.2 - Fabrication d’un ouvrage de menuiserie, agencement ou mobilier		     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  <a:tab pos="360680" algn="l"/>
                          <a:tab pos="541020" algn="l"/>
                          <a:tab pos="721360" algn="l"/>
                          <a:tab pos="901700" algn="l"/>
                          <a:tab pos="1082040" algn="l"/>
                          <a:tab pos="1262380" algn="l"/>
                          <a:tab pos="1695450" algn="l"/>
                        </a:tabLs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UP.2                                                     Coefficient 12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28341"/>
                  </a:ext>
                </a:extLst>
              </a:tr>
            </a:tbl>
          </a:graphicData>
        </a:graphic>
      </p:graphicFrame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CE1807A0-5D17-4F3A-9141-64D95F1B52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3029" y="1746000"/>
          <a:ext cx="5148000" cy="4612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val="3813821173"/>
                    </a:ext>
                  </a:extLst>
                </a:gridCol>
                <a:gridCol w="3096000">
                  <a:extLst>
                    <a:ext uri="{9D8B030D-6E8A-4147-A177-3AD203B41FA5}">
                      <a16:colId xmlns:a16="http://schemas.microsoft.com/office/drawing/2014/main" val="85357203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Ponctuelle pratique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CCF </a:t>
                      </a:r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</a:rPr>
                        <a:t>(contrôle en cours de formation)</a:t>
                      </a:r>
                      <a:endParaRPr lang="fr-FR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4456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Durée 18 heures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i="0" dirty="0">
                          <a:solidFill>
                            <a:sysClr val="windowText" lastClr="000000"/>
                          </a:solidFill>
                        </a:rPr>
                        <a:t>1 situation d’évaluation en établissement de formation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Durée de la situation d’évaluation similaire à la durée de l’épreuve passée sous la forme ponctuelle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i="0" dirty="0">
                          <a:solidFill>
                            <a:sysClr val="windowText" lastClr="000000"/>
                          </a:solidFill>
                        </a:rPr>
                        <a:t>1 situation d'évaluation en entreprise </a:t>
                      </a:r>
                      <a:r>
                        <a:rPr lang="fr-FR" sz="1600" i="0" dirty="0">
                          <a:solidFill>
                            <a:sysClr val="windowText" lastClr="000000"/>
                          </a:solidFill>
                        </a:rPr>
                        <a:t>qui se déroule </a:t>
                      </a:r>
                      <a:r>
                        <a:rPr lang="fr-FR" sz="1600" b="1" i="0" dirty="0">
                          <a:solidFill>
                            <a:sysClr val="windowText" lastClr="000000"/>
                          </a:solidFill>
                        </a:rPr>
                        <a:t>en atelier </a:t>
                      </a:r>
                      <a:r>
                        <a:rPr lang="fr-FR" sz="1600" i="0" dirty="0">
                          <a:solidFill>
                            <a:sysClr val="windowText" lastClr="000000"/>
                          </a:solidFill>
                        </a:rPr>
                        <a:t>sur un ou plusieurs </a:t>
                      </a:r>
                      <a:r>
                        <a:rPr lang="fr-FR" sz="1600" b="1" i="0" dirty="0">
                          <a:solidFill>
                            <a:sysClr val="windowText" lastClr="000000"/>
                          </a:solidFill>
                        </a:rPr>
                        <a:t>ouvrages représentatifs des différents domaines d'application des menuiseries extérieures et intérieures, de l’agencement et du mobilier</a:t>
                      </a:r>
                      <a:r>
                        <a:rPr lang="fr-FR" sz="1600" b="0" i="0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dirty="0">
                          <a:solidFill>
                            <a:sysClr val="windowText" lastClr="000000"/>
                          </a:solidFill>
                        </a:rPr>
                        <a:t>Durée PFMP : 14 semaines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i="0" dirty="0">
                          <a:solidFill>
                            <a:sysClr val="windowText" lastClr="000000"/>
                          </a:solidFill>
                        </a:rPr>
                        <a:t>Plusieurs séquences d'évaluation.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i="0" dirty="0">
                          <a:solidFill>
                            <a:sysClr val="windowText" lastClr="000000"/>
                          </a:solidFill>
                        </a:rPr>
                        <a:t>Dernière année de formation.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91453"/>
                  </a:ext>
                </a:extLst>
              </a:tr>
            </a:tbl>
          </a:graphicData>
        </a:graphic>
      </p:graphicFrame>
      <p:grpSp>
        <p:nvGrpSpPr>
          <p:cNvPr id="25" name="Groupe 24">
            <a:extLst>
              <a:ext uri="{FF2B5EF4-FFF2-40B4-BE49-F238E27FC236}">
                <a16:creationId xmlns:a16="http://schemas.microsoft.com/office/drawing/2014/main" id="{FAEC1BDD-AE2F-4352-869F-9C7A0B946FCB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971BF37F-FC98-482D-B35C-C7BAB223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4247E173-9266-4814-B500-8C38E6EF8F99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0CC7E916-4135-401D-AE95-EF3DDF713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29" name="Picture 38" descr="SAGA">
                <a:extLst>
                  <a:ext uri="{FF2B5EF4-FFF2-40B4-BE49-F238E27FC236}">
                    <a16:creationId xmlns:a16="http://schemas.microsoft.com/office/drawing/2014/main" id="{CB3B2A6D-588E-44C5-8C42-B1AD213D3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3" descr="2-190-6">
                <a:extLst>
                  <a:ext uri="{FF2B5EF4-FFF2-40B4-BE49-F238E27FC236}">
                    <a16:creationId xmlns:a16="http://schemas.microsoft.com/office/drawing/2014/main" id="{003F3F15-69E9-4730-9450-7457562BD8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1607CA02-2066-45BC-8B63-B72C767894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7" descr="Image associée">
                <a:hlinkClick r:id="rId8"/>
                <a:extLst>
                  <a:ext uri="{FF2B5EF4-FFF2-40B4-BE49-F238E27FC236}">
                    <a16:creationId xmlns:a16="http://schemas.microsoft.com/office/drawing/2014/main" id="{D84C3E91-E0AF-4A05-8FC4-E8E8D6A99D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8" descr="P1000035">
                <a:extLst>
                  <a:ext uri="{FF2B5EF4-FFF2-40B4-BE49-F238E27FC236}">
                    <a16:creationId xmlns:a16="http://schemas.microsoft.com/office/drawing/2014/main" id="{2FD2BC5A-242D-412E-93A1-0460EAD471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421515E7-E67F-46A6-B76B-3B4DB1B82E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38EC7DC-2B4B-49AF-B821-C7DE06B77F2D}"/>
              </a:ext>
            </a:extLst>
          </p:cNvPr>
          <p:cNvSpPr/>
          <p:nvPr/>
        </p:nvSpPr>
        <p:spPr>
          <a:xfrm>
            <a:off x="5634000" y="2301129"/>
            <a:ext cx="6109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CCF (en établissement de formation) peut prendre la forme d’un projet collaboratif mené par plusieurs candidats qui seront évalués individuellement sur une partie distincte de l’ouvrage.</a:t>
            </a:r>
            <a:endParaRPr lang="fr-FR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87ED5A-7933-423F-854B-C4C54F1BA31E}"/>
              </a:ext>
            </a:extLst>
          </p:cNvPr>
          <p:cNvSpPr/>
          <p:nvPr/>
        </p:nvSpPr>
        <p:spPr>
          <a:xfrm>
            <a:off x="5634000" y="316800"/>
            <a:ext cx="621851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 cours, ou en fin de situation d’évaluation en CCF, ou de l’épreuve ponctuelle, le candidat est amené à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rendre compte oralement de son intervention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sous la forme d’un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entretien de 10 minutes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maximum avec un enseignant/formateur du domaine professionnel.</a:t>
            </a:r>
          </a:p>
          <a:p>
            <a:pPr algn="just">
              <a:spcAft>
                <a:spcPts val="0"/>
              </a:spcAft>
            </a:pPr>
            <a:r>
              <a:rPr lang="fr-FR" dirty="0"/>
              <a:t>La présence d’un professionnel est souhaitée.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C513907-72FF-42D6-85CE-6258F33E8B99}"/>
              </a:ext>
            </a:extLst>
          </p:cNvPr>
          <p:cNvSpPr/>
          <p:nvPr/>
        </p:nvSpPr>
        <p:spPr>
          <a:xfrm>
            <a:off x="882785" y="5043690"/>
            <a:ext cx="1280347" cy="11870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i="1" dirty="0">
                <a:solidFill>
                  <a:schemeClr val="tx1"/>
                </a:solidFill>
              </a:rPr>
              <a:t>PFMP : périodes de formation en milieu professionnel</a:t>
            </a:r>
          </a:p>
        </p:txBody>
      </p:sp>
      <p:pic>
        <p:nvPicPr>
          <p:cNvPr id="21" name="Graphique 20" descr="Liste">
            <a:hlinkClick r:id="rId12" action="ppaction://hlinksldjump"/>
            <a:extLst>
              <a:ext uri="{FF2B5EF4-FFF2-40B4-BE49-F238E27FC236}">
                <a16:creationId xmlns:a16="http://schemas.microsoft.com/office/drawing/2014/main" id="{1C901E8F-E617-4367-B839-AD78F288A12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8CFFF0BD-39CC-457C-AE35-5669231BE436}"/>
              </a:ext>
            </a:extLst>
          </p:cNvPr>
          <p:cNvSpPr txBox="1"/>
          <p:nvPr/>
        </p:nvSpPr>
        <p:spPr>
          <a:xfrm>
            <a:off x="0" y="6452290"/>
            <a:ext cx="35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fabricant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512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A054B9C4-594B-4420-9BD2-826D50E59450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FCE3BC22-F877-4466-AF79-F4E449F2F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281043B-A076-4890-895E-18D89904AC40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3E07FAFB-6CF8-4227-9B7B-FEF13AC9C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22" name="Picture 38" descr="SAGA">
                <a:extLst>
                  <a:ext uri="{FF2B5EF4-FFF2-40B4-BE49-F238E27FC236}">
                    <a16:creationId xmlns:a16="http://schemas.microsoft.com/office/drawing/2014/main" id="{10DFB7CD-6C3A-4D62-874C-4D587F3699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3" descr="2-190-6">
                <a:extLst>
                  <a:ext uri="{FF2B5EF4-FFF2-40B4-BE49-F238E27FC236}">
                    <a16:creationId xmlns:a16="http://schemas.microsoft.com/office/drawing/2014/main" id="{ED2FBF2B-40D3-460F-A353-AFEFC9116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BD738C9D-4A24-4BCB-85A6-4DBE0FDC2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E13F3A70-0F62-4729-8EDA-17059A474B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8" descr="P1000035">
                <a:extLst>
                  <a:ext uri="{FF2B5EF4-FFF2-40B4-BE49-F238E27FC236}">
                    <a16:creationId xmlns:a16="http://schemas.microsoft.com/office/drawing/2014/main" id="{D45C6EEF-64EE-4F61-9E7D-DE55FC8C40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D7A74D24-D999-456B-AA2B-519890DF4D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EB1AD-D1A4-4B58-8367-B831DAD88305}"/>
              </a:ext>
            </a:extLst>
          </p:cNvPr>
          <p:cNvSpPr/>
          <p:nvPr/>
        </p:nvSpPr>
        <p:spPr>
          <a:xfrm>
            <a:off x="810324" y="147219"/>
            <a:ext cx="588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Certification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 Règlement de l’examen</a:t>
            </a:r>
            <a:endParaRPr lang="fr-FR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au 2">
            <a:extLst>
              <a:ext uri="{FF2B5EF4-FFF2-40B4-BE49-F238E27FC236}">
                <a16:creationId xmlns:a16="http://schemas.microsoft.com/office/drawing/2014/main" id="{FAD63F13-AD80-4F90-9E64-5CBBF6D9E1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7329" y="614748"/>
          <a:ext cx="10656000" cy="2196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80000">
                  <a:extLst>
                    <a:ext uri="{9D8B030D-6E8A-4147-A177-3AD203B41FA5}">
                      <a16:colId xmlns:a16="http://schemas.microsoft.com/office/drawing/2014/main" val="21252632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2325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319385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9972710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891087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6895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181149661"/>
                    </a:ext>
                  </a:extLst>
                </a:gridCol>
              </a:tblGrid>
              <a:tr h="19080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Spécialité </a:t>
                      </a:r>
                      <a:r>
                        <a:rPr lang="fr-FR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------------------------------------------------</a:t>
                      </a:r>
                      <a:endParaRPr lang="fr-FR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certificat d’aptitude professionnelle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Scolaires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(Établissements publics et privés sous contrat)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Apprentis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(CFA et sections  d’apprentissage habilités</a:t>
                      </a:r>
                      <a:r>
                        <a:rPr lang="fr-FR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 CCF)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Formation professionnelle continue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(Établissements publics)</a:t>
                      </a:r>
                      <a:endParaRPr lang="fr-FR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Scolaires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(Établissements privés hors contrat)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Apprentis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(CFA et sections d’apprentissage non habilités)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Formation professionnelle continue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(Établissements privés)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Enseignement à distance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Candidats individuels</a:t>
                      </a:r>
                      <a:endParaRPr lang="fr-FR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9002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Épreuves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Unités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Coeff.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Durée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Durée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873226"/>
                  </a:ext>
                </a:extLst>
              </a:tr>
            </a:tbl>
          </a:graphicData>
        </a:graphic>
      </p:graphicFrame>
      <p:graphicFrame>
        <p:nvGraphicFramePr>
          <p:cNvPr id="16" name="Tableau 2">
            <a:extLst>
              <a:ext uri="{FF2B5EF4-FFF2-40B4-BE49-F238E27FC236}">
                <a16:creationId xmlns:a16="http://schemas.microsoft.com/office/drawing/2014/main" id="{BC743935-0A5B-4784-83CF-63ADEB24A46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7329" y="2818198"/>
          <a:ext cx="10656000" cy="10866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80000">
                  <a:extLst>
                    <a:ext uri="{9D8B030D-6E8A-4147-A177-3AD203B41FA5}">
                      <a16:colId xmlns:a16="http://schemas.microsoft.com/office/drawing/2014/main" val="21252632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2325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319385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9972710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891087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6895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181149661"/>
                    </a:ext>
                  </a:extLst>
                </a:gridCol>
              </a:tblGrid>
              <a:tr h="324000">
                <a:tc gridSpan="7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UNITÉS PROFESSIONNELLES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6573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23850" indent="-323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EP1 – 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Préparation de la mise en œuvre sur chantier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UP1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 écrit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heures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747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23850" indent="-323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EP2 – Mise en œuvre d’ouvrages sur chantier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 Pratique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heures                       </a:t>
                      </a:r>
                      <a:r>
                        <a:rPr lang="fr-FR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(dont 10 min d’oral)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23152"/>
                  </a:ext>
                </a:extLst>
              </a:tr>
            </a:tbl>
          </a:graphicData>
        </a:graphic>
      </p:graphicFrame>
      <p:graphicFrame>
        <p:nvGraphicFramePr>
          <p:cNvPr id="17" name="Tableau 2">
            <a:extLst>
              <a:ext uri="{FF2B5EF4-FFF2-40B4-BE49-F238E27FC236}">
                <a16:creationId xmlns:a16="http://schemas.microsoft.com/office/drawing/2014/main" id="{1DC413B5-C66C-4FD0-A16D-7E362BC2DC6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7329" y="3907705"/>
          <a:ext cx="10656000" cy="2518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80000">
                  <a:extLst>
                    <a:ext uri="{9D8B030D-6E8A-4147-A177-3AD203B41FA5}">
                      <a16:colId xmlns:a16="http://schemas.microsoft.com/office/drawing/2014/main" val="21252632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2325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319385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9972710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891087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6895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181149661"/>
                    </a:ext>
                  </a:extLst>
                </a:gridCol>
              </a:tblGrid>
              <a:tr h="324000">
                <a:tc gridSpan="7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UNITÉS D’ENSEIGNEMENT GÉNÉRAL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438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EG1 – Prévention-santé-environnement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UG1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 écrit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1h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37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EG2 – Français, histoire-géographie-enseignement moral et civique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UG2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 écrit et oral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2h25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(2h+25min)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31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EG3 – Mathématiques et physique-chimie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UG3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 écrit 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1h30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(45mn+45min)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4472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EG4 – Éducation physique et sportive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UG4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80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EG5 – Langue vivante étrangère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UG5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 écrit et oral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1h06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(1h+6min)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10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 1 – Arts appliqués et cultures artistiques </a:t>
                      </a:r>
                      <a:r>
                        <a:rPr lang="fr-FR" sz="12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UF1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 écrit et pratique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1h30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Ponctuel écrit et pratique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1h30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690316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CB6376B8-630F-4AE3-BAC8-59CBEE4C7F31}"/>
              </a:ext>
            </a:extLst>
          </p:cNvPr>
          <p:cNvSpPr txBox="1"/>
          <p:nvPr/>
        </p:nvSpPr>
        <p:spPr>
          <a:xfrm>
            <a:off x="7444740" y="276178"/>
            <a:ext cx="4648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/>
              <a:t>dont coef. 1 pour l’évaluation du chef d’œuvre </a:t>
            </a: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2F916122-3268-4531-A643-B5269547C8A3}"/>
              </a:ext>
            </a:extLst>
          </p:cNvPr>
          <p:cNvSpPr/>
          <p:nvPr/>
        </p:nvSpPr>
        <p:spPr>
          <a:xfrm>
            <a:off x="3283205" y="1074680"/>
            <a:ext cx="3715471" cy="475109"/>
          </a:xfrm>
          <a:custGeom>
            <a:avLst/>
            <a:gdLst>
              <a:gd name="connsiteX0" fmla="*/ 0 w 3936777"/>
              <a:gd name="connsiteY0" fmla="*/ 0 h 475109"/>
              <a:gd name="connsiteX1" fmla="*/ 3936777 w 3936777"/>
              <a:gd name="connsiteY1" fmla="*/ 0 h 475109"/>
              <a:gd name="connsiteX2" fmla="*/ 3936777 w 3936777"/>
              <a:gd name="connsiteY2" fmla="*/ 475109 h 475109"/>
              <a:gd name="connsiteX3" fmla="*/ 0 w 3936777"/>
              <a:gd name="connsiteY3" fmla="*/ 475109 h 475109"/>
              <a:gd name="connsiteX4" fmla="*/ 0 w 3936777"/>
              <a:gd name="connsiteY4" fmla="*/ 0 h 4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777" h="475109">
                <a:moveTo>
                  <a:pt x="0" y="0"/>
                </a:moveTo>
                <a:lnTo>
                  <a:pt x="3936777" y="0"/>
                </a:lnTo>
                <a:lnTo>
                  <a:pt x="3936777" y="475109"/>
                </a:lnTo>
                <a:lnTo>
                  <a:pt x="0" y="475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400" b="1" i="0" u="none" kern="1200" dirty="0"/>
              <a:t>CAP Menuisier installateur</a:t>
            </a:r>
            <a:endParaRPr lang="fr-FR" sz="2400" kern="1200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0FB089C8-3FE2-485C-9EEB-DF7095DB05CF}"/>
              </a:ext>
            </a:extLst>
          </p:cNvPr>
          <p:cNvSpPr/>
          <p:nvPr/>
        </p:nvSpPr>
        <p:spPr>
          <a:xfrm>
            <a:off x="89030" y="986959"/>
            <a:ext cx="1280347" cy="11870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i="1" dirty="0">
                <a:solidFill>
                  <a:schemeClr val="tx1"/>
                </a:solidFill>
              </a:rPr>
              <a:t>CCF : contrôle en cours de formation</a:t>
            </a:r>
          </a:p>
        </p:txBody>
      </p:sp>
      <p:pic>
        <p:nvPicPr>
          <p:cNvPr id="30" name="Graphique 29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0D424910-1F84-4C77-A104-9B1C928457B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8C95AEE-2BDF-4457-A944-C3368ABF719D}"/>
              </a:ext>
            </a:extLst>
          </p:cNvPr>
          <p:cNvSpPr txBox="1"/>
          <p:nvPr/>
        </p:nvSpPr>
        <p:spPr>
          <a:xfrm>
            <a:off x="0" y="6452290"/>
            <a:ext cx="378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installateur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" y="0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739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1B9B109-D68D-4628-B13E-0585CBF5DE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77515" y="2891628"/>
          <a:ext cx="8208000" cy="3430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6910">
                  <a:extLst>
                    <a:ext uri="{9D8B030D-6E8A-4147-A177-3AD203B41FA5}">
                      <a16:colId xmlns:a16="http://schemas.microsoft.com/office/drawing/2014/main" val="1469858821"/>
                    </a:ext>
                  </a:extLst>
                </a:gridCol>
                <a:gridCol w="1581090">
                  <a:extLst>
                    <a:ext uri="{9D8B030D-6E8A-4147-A177-3AD203B41FA5}">
                      <a16:colId xmlns:a16="http://schemas.microsoft.com/office/drawing/2014/main" val="3279607170"/>
                    </a:ext>
                  </a:extLst>
                </a:gridCol>
                <a:gridCol w="5400000">
                  <a:extLst>
                    <a:ext uri="{9D8B030D-6E8A-4147-A177-3AD203B41FA5}">
                      <a16:colId xmlns:a16="http://schemas.microsoft.com/office/drawing/2014/main" val="3566119692"/>
                    </a:ext>
                  </a:extLst>
                </a:gridCol>
              </a:tblGrid>
              <a:tr h="252000">
                <a:tc rowSpan="12">
                  <a:txBody>
                    <a:bodyPr/>
                    <a:lstStyle/>
                    <a:p>
                      <a:pPr algn="ctr"/>
                      <a:r>
                        <a:rPr lang="fr-FR" sz="11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A2</a:t>
                      </a:r>
                    </a:p>
                    <a:p>
                      <a:pPr algn="ctr"/>
                      <a:r>
                        <a:rPr lang="fr-FR" sz="11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LOGISTIQUE</a:t>
                      </a:r>
                      <a:endParaRPr lang="fr-FR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MISE EN ŒUVRE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MAINTENANCE</a:t>
                      </a:r>
                      <a:endParaRPr lang="fr-FR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A2 - Logistique</a:t>
                      </a:r>
                    </a:p>
                    <a:p>
                      <a:pPr marL="0" marR="0" lvl="0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A3.1 - Installation et mise en sécurité du chantier</a:t>
                      </a:r>
                    </a:p>
                    <a:p>
                      <a:pPr marL="0" marR="0" lvl="0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A3.2 - Préparation du chantier</a:t>
                      </a:r>
                    </a:p>
                    <a:p>
                      <a:pPr marL="0" marR="0" lvl="0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A2.3 - Adaptation des ouvrages et des produits à installer</a:t>
                      </a:r>
                    </a:p>
                    <a:p>
                      <a:pPr marL="0" marR="0" lvl="0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A3.4 - Montage et installation des ouvrages</a:t>
                      </a:r>
                    </a:p>
                    <a:p>
                      <a:pPr marL="0" marR="0" lvl="0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A3.5 - Suivi et contrôle qualité</a:t>
                      </a:r>
                    </a:p>
                    <a:p>
                      <a:pPr marL="0" marR="0" lvl="0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A3.6 - Désinstallation du chantier</a:t>
                      </a:r>
                    </a:p>
                    <a:p>
                      <a:pPr marL="0" marR="0" lvl="0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A4.1 - Maintenance des ouvrages</a:t>
                      </a:r>
                    </a:p>
                    <a:p>
                      <a:pPr marL="0" marR="0" lvl="0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A4.2 – Maintenance des équipements de chantier </a:t>
                      </a:r>
                      <a:endParaRPr lang="fr-FR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3619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C3.1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Conditionner, stocker, charger, décharger les matériaux, produits et ouvrages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0749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C3.2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Organiser et sécuriser son espace de travail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27800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C3.3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Vérifier la conformité des supports et des ouvrages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3787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C3.4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Réaliser la dépose des ouvrages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94708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C3.5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Implanter et répartir les ouvrages sur le chantier</a:t>
                      </a:r>
                    </a:p>
                  </a:txBody>
                  <a:tcPr marL="36195" marR="36195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0122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252095" marR="3619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C3.6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Réaliser des adaptations avec les machines portatives et l’outillage manuel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3508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C3.7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Poser les menuiseries extérieures et les fermetures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6301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C3.8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Poser les aménagements intérieurs et les agencements 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03743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C3.9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Poser les revêtements muraux et plafonds, les parquets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95419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C3.10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Mettre en œuvre les produits d’étanchéité et d’isolation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45922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C3.11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Maintenir les matériels et les outillages en état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60354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C3.12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Assurer la maintenance des ouvrages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7179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1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A5 COMMUNICATI</a:t>
                      </a:r>
                      <a:r>
                        <a:rPr lang="fr-F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ON</a:t>
                      </a:r>
                    </a:p>
                  </a:txBody>
                  <a:tcPr marL="53975" marR="5397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A4 - Communication</a:t>
                      </a:r>
                    </a:p>
                  </a:txBody>
                  <a:tcPr marL="53975" marR="5397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158115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C4.1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Communiquer avec les différents partenaires </a:t>
                      </a:r>
                      <a:endParaRPr lang="fr-FR" sz="12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08224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93A7B5D-EF44-4B22-9B9F-CD2A2E23EE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77515" y="975415"/>
          <a:ext cx="8208000" cy="1915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6910">
                  <a:extLst>
                    <a:ext uri="{9D8B030D-6E8A-4147-A177-3AD203B41FA5}">
                      <a16:colId xmlns:a16="http://schemas.microsoft.com/office/drawing/2014/main" val="2441510815"/>
                    </a:ext>
                  </a:extLst>
                </a:gridCol>
                <a:gridCol w="1581090">
                  <a:extLst>
                    <a:ext uri="{9D8B030D-6E8A-4147-A177-3AD203B41FA5}">
                      <a16:colId xmlns:a16="http://schemas.microsoft.com/office/drawing/2014/main" val="3637371536"/>
                    </a:ext>
                  </a:extLst>
                </a:gridCol>
                <a:gridCol w="5400000">
                  <a:extLst>
                    <a:ext uri="{9D8B030D-6E8A-4147-A177-3AD203B41FA5}">
                      <a16:colId xmlns:a16="http://schemas.microsoft.com/office/drawing/2014/main" val="3849769583"/>
                    </a:ext>
                  </a:extLst>
                </a:gridCol>
              </a:tblGrid>
              <a:tr h="264259">
                <a:tc gridSpan="2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Activités /Tâches</a:t>
                      </a:r>
                    </a:p>
                  </a:txBody>
                  <a:tcPr marL="53975" marR="53975" marT="0" marB="0"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24485" indent="-28829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Compétences</a:t>
                      </a:r>
                    </a:p>
                  </a:txBody>
                  <a:tcPr marL="53975" marR="53975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62971"/>
                  </a:ext>
                </a:extLst>
              </a:tr>
              <a:tr h="288000">
                <a:tc rowSpan="6">
                  <a:txBody>
                    <a:bodyPr/>
                    <a:lstStyle/>
                    <a:p>
                      <a:pPr marL="183515" marR="0" lvl="0" indent="-147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50870" algn="l"/>
                        </a:tabLst>
                        <a:defRPr/>
                      </a:pPr>
                      <a:r>
                        <a:rPr lang="fr-FR" sz="1100" b="1" i="1" dirty="0">
                          <a:effectLst/>
                          <a:latin typeface="+mn-lt"/>
                        </a:rPr>
                        <a:t>A1 </a:t>
                      </a:r>
                    </a:p>
                    <a:p>
                      <a:pPr marL="183515" marR="0" lvl="0" indent="-147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50870" algn="l"/>
                        </a:tabLst>
                        <a:defRPr/>
                      </a:pPr>
                      <a:r>
                        <a:rPr lang="fr-FR" sz="1100" b="1" i="1" dirty="0">
                          <a:effectLst/>
                          <a:latin typeface="+mn-lt"/>
                        </a:rPr>
                        <a:t>PRÉPARATION</a:t>
                      </a:r>
                      <a:endParaRPr lang="fr-FR" sz="11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83515" indent="-147320"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latin typeface="+mn-lt"/>
                        </a:rPr>
                        <a:t>A1.1 - Étude de l’ouvrage à installer</a:t>
                      </a:r>
                      <a:endParaRPr lang="fr-FR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83515" indent="-147320" algn="l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endParaRPr lang="fr-FR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36195" indent="-3746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C1.1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Identifier et interpréter les données de définition d’un ouvrage ou d’une partie d’ouvrage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34516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C1.2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Analyser les contraintes de réalisation et une situation de chantier 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82040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C2.1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Proposer et justifier des solutions techniques de mise en œuvre 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2298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C2.2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Traduire graphiquement une solution technique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23954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C2.3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Établir les quantitatifs de matière, de produits et de composants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59506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361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C2.4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Compléter les modes opératoires d’installation et/ou pose</a:t>
                      </a:r>
                    </a:p>
                  </a:txBody>
                  <a:tcPr marL="36195" marR="3619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68916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92042865-B0D8-42C1-BE78-E11EFACEAEA7}"/>
              </a:ext>
            </a:extLst>
          </p:cNvPr>
          <p:cNvSpPr/>
          <p:nvPr/>
        </p:nvSpPr>
        <p:spPr>
          <a:xfrm>
            <a:off x="722450" y="130046"/>
            <a:ext cx="8839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Certification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 Épreuves du domaine professionnel : EP1, EP2</a:t>
            </a:r>
            <a:endParaRPr lang="fr-FR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534965F-7AB5-46C5-BF69-A55AE9BC75EB}"/>
              </a:ext>
            </a:extLst>
          </p:cNvPr>
          <p:cNvGrpSpPr/>
          <p:nvPr/>
        </p:nvGrpSpPr>
        <p:grpSpPr>
          <a:xfrm>
            <a:off x="127259" y="1868902"/>
            <a:ext cx="3924000" cy="2316273"/>
            <a:chOff x="127321" y="1848548"/>
            <a:chExt cx="3924000" cy="1923590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57BF2EC2-7CB9-4DDF-B47D-960226C1DA6A}"/>
                </a:ext>
              </a:extLst>
            </p:cNvPr>
            <p:cNvCxnSpPr/>
            <p:nvPr/>
          </p:nvCxnSpPr>
          <p:spPr>
            <a:xfrm>
              <a:off x="127321" y="3531963"/>
              <a:ext cx="392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362A26F8-7A24-446B-8677-A8F6F06B700B}"/>
                </a:ext>
              </a:extLst>
            </p:cNvPr>
            <p:cNvCxnSpPr/>
            <p:nvPr/>
          </p:nvCxnSpPr>
          <p:spPr>
            <a:xfrm>
              <a:off x="127321" y="2082940"/>
              <a:ext cx="392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DB4D89B0-83A9-4B58-B94E-513AE9492E55}"/>
                </a:ext>
              </a:extLst>
            </p:cNvPr>
            <p:cNvSpPr/>
            <p:nvPr/>
          </p:nvSpPr>
          <p:spPr>
            <a:xfrm>
              <a:off x="384465" y="1858481"/>
              <a:ext cx="895375" cy="480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BC.1</a:t>
              </a:r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4FDC0666-AA21-4B51-9967-E8C3B0979E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0991" y="2007006"/>
              <a:ext cx="0" cy="1692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31AF44D5-74E3-4078-9139-C7B51A4EC5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3345" y="1960707"/>
              <a:ext cx="0" cy="1728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E4CED896-96ED-440A-ACE4-6FB61AF5A44B}"/>
                </a:ext>
              </a:extLst>
            </p:cNvPr>
            <p:cNvCxnSpPr>
              <a:cxnSpLocks/>
              <a:stCxn id="2" idx="4"/>
            </p:cNvCxnSpPr>
            <p:nvPr/>
          </p:nvCxnSpPr>
          <p:spPr>
            <a:xfrm flipH="1">
              <a:off x="769759" y="2338831"/>
              <a:ext cx="0" cy="1404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5ACEFE3-E266-44E4-BCAE-8142FE2DC1B2}"/>
                </a:ext>
              </a:extLst>
            </p:cNvPr>
            <p:cNvSpPr/>
            <p:nvPr/>
          </p:nvSpPr>
          <p:spPr>
            <a:xfrm>
              <a:off x="358184" y="3291788"/>
              <a:ext cx="895375" cy="480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BC.2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A298DE67-0D2B-4A7E-A47E-39D604633FB8}"/>
                </a:ext>
              </a:extLst>
            </p:cNvPr>
            <p:cNvSpPr/>
            <p:nvPr/>
          </p:nvSpPr>
          <p:spPr>
            <a:xfrm>
              <a:off x="1117022" y="3281855"/>
              <a:ext cx="895375" cy="480350"/>
            </a:xfrm>
            <a:prstGeom prst="ellipse">
              <a:avLst/>
            </a:prstGeom>
            <a:solidFill>
              <a:srgbClr val="5982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UP.2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2D9D3AA-F80D-42CF-8759-9DC81965FC83}"/>
                </a:ext>
              </a:extLst>
            </p:cNvPr>
            <p:cNvSpPr/>
            <p:nvPr/>
          </p:nvSpPr>
          <p:spPr>
            <a:xfrm>
              <a:off x="1858015" y="3281855"/>
              <a:ext cx="895375" cy="480350"/>
            </a:xfrm>
            <a:prstGeom prst="ellipse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EP.2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6C74B197-ED5D-41F7-BBA1-750CB592631B}"/>
                </a:ext>
              </a:extLst>
            </p:cNvPr>
            <p:cNvSpPr/>
            <p:nvPr/>
          </p:nvSpPr>
          <p:spPr>
            <a:xfrm>
              <a:off x="1143303" y="1848548"/>
              <a:ext cx="895375" cy="480350"/>
            </a:xfrm>
            <a:prstGeom prst="ellipse">
              <a:avLst/>
            </a:prstGeom>
            <a:solidFill>
              <a:srgbClr val="5982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UP.1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99A8ACB8-85AE-470B-AEC8-A40BCD823455}"/>
                </a:ext>
              </a:extLst>
            </p:cNvPr>
            <p:cNvSpPr/>
            <p:nvPr/>
          </p:nvSpPr>
          <p:spPr>
            <a:xfrm>
              <a:off x="1916520" y="1848548"/>
              <a:ext cx="895375" cy="480350"/>
            </a:xfrm>
            <a:prstGeom prst="ellipse">
              <a:avLst/>
            </a:prstGeom>
            <a:solidFill>
              <a:srgbClr val="DEEB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EP.1</a:t>
              </a:r>
            </a:p>
          </p:txBody>
        </p:sp>
      </p:grp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DE0717F-07B7-4E9F-A3DA-088B62154636}"/>
              </a:ext>
            </a:extLst>
          </p:cNvPr>
          <p:cNvSpPr/>
          <p:nvPr/>
        </p:nvSpPr>
        <p:spPr>
          <a:xfrm>
            <a:off x="2449593" y="2315315"/>
            <a:ext cx="1382559" cy="760456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Préparation de la mise en œuvre sur chantier</a:t>
            </a:r>
            <a:endParaRPr lang="fr-FR" sz="1200" b="1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B7EF623C-C20E-4A0D-8EBB-929E7217EE10}"/>
              </a:ext>
            </a:extLst>
          </p:cNvPr>
          <p:cNvSpPr/>
          <p:nvPr/>
        </p:nvSpPr>
        <p:spPr>
          <a:xfrm>
            <a:off x="2446011" y="4038599"/>
            <a:ext cx="1386140" cy="908539"/>
          </a:xfrm>
          <a:prstGeom prst="roundRect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Mise en œuvre d’ouvrages sur chantier</a:t>
            </a:r>
            <a:endParaRPr lang="fr-FR" sz="1200" b="1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DCB9198-2256-4D09-A72F-17C4B26F9368}"/>
              </a:ext>
            </a:extLst>
          </p:cNvPr>
          <p:cNvGrpSpPr/>
          <p:nvPr/>
        </p:nvGrpSpPr>
        <p:grpSpPr>
          <a:xfrm>
            <a:off x="521544" y="812605"/>
            <a:ext cx="3687475" cy="684818"/>
            <a:chOff x="521544" y="812605"/>
            <a:chExt cx="3687475" cy="684818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204C4DD-4729-43E9-B51B-883576E9850F}"/>
                </a:ext>
              </a:extLst>
            </p:cNvPr>
            <p:cNvSpPr txBox="1"/>
            <p:nvPr/>
          </p:nvSpPr>
          <p:spPr>
            <a:xfrm rot="18962162">
              <a:off x="521544" y="871544"/>
              <a:ext cx="1811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Blocs de </a:t>
              </a:r>
            </a:p>
            <a:p>
              <a:r>
                <a:rPr lang="fr-FR" sz="1600" dirty="0"/>
                <a:t>Compétences (</a:t>
              </a:r>
              <a:r>
                <a:rPr lang="fr-FR" sz="1600" b="1" dirty="0"/>
                <a:t>BC</a:t>
              </a:r>
              <a:r>
                <a:rPr lang="fr-FR" sz="1600" dirty="0"/>
                <a:t>)    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BEC1536-89A0-40AC-BB89-BADD5001F4FB}"/>
                </a:ext>
              </a:extLst>
            </p:cNvPr>
            <p:cNvSpPr txBox="1"/>
            <p:nvPr/>
          </p:nvSpPr>
          <p:spPr>
            <a:xfrm rot="18962162">
              <a:off x="2291956" y="912648"/>
              <a:ext cx="19170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Epreuves </a:t>
              </a:r>
            </a:p>
            <a:p>
              <a:r>
                <a:rPr lang="fr-FR" sz="1600" dirty="0"/>
                <a:t>professionnelles (</a:t>
              </a:r>
              <a:r>
                <a:rPr lang="fr-FR" sz="1600" b="1" dirty="0"/>
                <a:t>EP</a:t>
              </a:r>
              <a:r>
                <a:rPr lang="fr-FR" sz="1600" dirty="0"/>
                <a:t>)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4FE5893-C6D7-47BE-BFD2-5DB053EC0E93}"/>
                </a:ext>
              </a:extLst>
            </p:cNvPr>
            <p:cNvSpPr txBox="1"/>
            <p:nvPr/>
          </p:nvSpPr>
          <p:spPr>
            <a:xfrm rot="18962162">
              <a:off x="1349581" y="812605"/>
              <a:ext cx="19475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Unités  </a:t>
              </a:r>
            </a:p>
            <a:p>
              <a:r>
                <a:rPr lang="fr-FR" sz="1600" dirty="0"/>
                <a:t>professionnelles (</a:t>
              </a:r>
              <a:r>
                <a:rPr lang="fr-FR" sz="1600" b="1" dirty="0"/>
                <a:t>UP</a:t>
              </a:r>
              <a:r>
                <a:rPr lang="fr-FR" sz="1600" dirty="0"/>
                <a:t>)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ED4350E-7D17-4957-AC37-ABEFEA389FF5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121142F5-3A94-4356-9D55-B115BEA4B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C46757F5-E83B-4A06-8FBF-4F154481DBD0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52" name="Image 51">
                <a:extLst>
                  <a:ext uri="{FF2B5EF4-FFF2-40B4-BE49-F238E27FC236}">
                    <a16:creationId xmlns:a16="http://schemas.microsoft.com/office/drawing/2014/main" id="{78BD2A21-8672-4479-96F5-2578F70386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53" name="Picture 38" descr="SAGA">
                <a:extLst>
                  <a:ext uri="{FF2B5EF4-FFF2-40B4-BE49-F238E27FC236}">
                    <a16:creationId xmlns:a16="http://schemas.microsoft.com/office/drawing/2014/main" id="{4FFC721D-F56F-4B35-965D-FE45152A0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3" descr="2-190-6">
                <a:extLst>
                  <a:ext uri="{FF2B5EF4-FFF2-40B4-BE49-F238E27FC236}">
                    <a16:creationId xmlns:a16="http://schemas.microsoft.com/office/drawing/2014/main" id="{C046ECA9-DAFD-4917-8559-46AE244040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7D865B14-2DDE-4567-8279-A18D3B82F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58D470EB-42A9-4084-AC38-57243A8AE6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8" descr="P1000035">
                <a:extLst>
                  <a:ext uri="{FF2B5EF4-FFF2-40B4-BE49-F238E27FC236}">
                    <a16:creationId xmlns:a16="http://schemas.microsoft.com/office/drawing/2014/main" id="{44F1EC00-9A3A-4DC6-8004-2C57B38F73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3129B674-D9CC-4B35-9DA2-44F0F97699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6" name="Graphique 35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A358B510-9788-48FD-B580-B988C02B6A9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B85EB194-980C-4992-968A-4F273870E31D}"/>
              </a:ext>
            </a:extLst>
          </p:cNvPr>
          <p:cNvSpPr txBox="1"/>
          <p:nvPr/>
        </p:nvSpPr>
        <p:spPr>
          <a:xfrm>
            <a:off x="0" y="6452290"/>
            <a:ext cx="378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installateur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2848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042865-B0D8-42C1-BE78-E11EFACEAEA7}"/>
              </a:ext>
            </a:extLst>
          </p:cNvPr>
          <p:cNvSpPr/>
          <p:nvPr/>
        </p:nvSpPr>
        <p:spPr>
          <a:xfrm>
            <a:off x="771729" y="193897"/>
            <a:ext cx="11122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Certification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 Épreuve EP1</a:t>
            </a:r>
            <a:endParaRPr lang="fr-FR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77A884-1169-4A4D-AAE8-95ADBEDC1CCA}"/>
              </a:ext>
            </a:extLst>
          </p:cNvPr>
          <p:cNvSpPr/>
          <p:nvPr/>
        </p:nvSpPr>
        <p:spPr>
          <a:xfrm>
            <a:off x="5634000" y="1436274"/>
            <a:ext cx="6096000" cy="5147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fr-FR" dirty="0">
                <a:ea typeface="Times New Roman" panose="02020603050405020304" pitchFamily="18" charset="0"/>
              </a:rPr>
              <a:t>Analyse des données et contraintes de réalisation d’un projet de mise en œuvre.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fr-FR" dirty="0">
                <a:ea typeface="Times New Roman" panose="02020603050405020304" pitchFamily="18" charset="0"/>
              </a:rPr>
              <a:t>Questionnement relatif à des </a:t>
            </a:r>
            <a:r>
              <a:rPr lang="fr-FR" b="1" dirty="0">
                <a:ea typeface="Times New Roman" panose="02020603050405020304" pitchFamily="18" charset="0"/>
              </a:rPr>
              <a:t>problématiques authentiques des domaines </a:t>
            </a:r>
            <a:r>
              <a:rPr lang="fr-FR" b="1" dirty="0"/>
              <a:t>des menuiseries extérieures et intérieures, de l’agencement et des ouvrages extérieurs </a:t>
            </a:r>
            <a:r>
              <a:rPr lang="fr-FR" dirty="0"/>
              <a:t>: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r>
              <a:rPr lang="fr-FR" dirty="0"/>
              <a:t>identifier les diverses interventions prévues, 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r>
              <a:rPr lang="fr-FR" dirty="0"/>
              <a:t>énoncer les caractéristiques essentielles des ouvrages, 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r>
              <a:rPr lang="fr-FR" dirty="0"/>
              <a:t>traduire graphiquement les informations ou les solutions techniques, 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r>
              <a:rPr lang="fr-FR" dirty="0"/>
              <a:t>justifier les techniques et les moyens de mise en œuvre,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r>
              <a:rPr lang="fr-FR" dirty="0"/>
              <a:t>lister les opérations à effectuer, 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r>
              <a:rPr lang="fr-FR" dirty="0"/>
              <a:t>compléter des modes opératoires et des quantitatifs,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r>
              <a:rPr lang="fr-FR" dirty="0"/>
              <a:t>prévoir les matériels, les outillages et les matériaux nécessaires,</a:t>
            </a:r>
          </a:p>
          <a:p>
            <a:pPr marL="742950" lvl="1" indent="-285750">
              <a:spcBef>
                <a:spcPts val="300"/>
              </a:spcBef>
              <a:buFont typeface="Arial Narrow" panose="020B0606020202030204" pitchFamily="34" charset="0"/>
              <a:buChar char="→"/>
            </a:pPr>
            <a:r>
              <a:rPr lang="fr-FR" dirty="0"/>
              <a:t>organiser son espace de travail en adoptant une attitude éco responsable.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E68FEA-2CCB-47E2-B065-32E42DF62108}"/>
              </a:ext>
            </a:extLst>
          </p:cNvPr>
          <p:cNvSpPr/>
          <p:nvPr/>
        </p:nvSpPr>
        <p:spPr>
          <a:xfrm>
            <a:off x="5634000" y="316883"/>
            <a:ext cx="6218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Epreuve qui s'appuie </a:t>
            </a:r>
            <a:r>
              <a:rPr lang="fr-FR" dirty="0"/>
              <a:t>sur une mise en œuvre sur chantier d’</a:t>
            </a:r>
            <a:r>
              <a:rPr lang="fr-FR" b="1" dirty="0"/>
              <a:t>un ou de plusieurs ouvrages mentionnés</a:t>
            </a:r>
            <a:r>
              <a:rPr lang="fr-FR" dirty="0"/>
              <a:t> à l’annexe 1a - chapitre : "</a:t>
            </a:r>
            <a:r>
              <a:rPr lang="fr-FR" b="1" dirty="0"/>
              <a:t>3.2. Les ouvrages et/ou produits réalisés</a:t>
            </a:r>
            <a:r>
              <a:rPr lang="fr-FR" dirty="0"/>
              <a:t>" du référentiel des activités professionnelles.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CDD14-BD0F-4E9B-A832-0450B8833758}"/>
              </a:ext>
            </a:extLst>
          </p:cNvPr>
          <p:cNvSpPr/>
          <p:nvPr/>
        </p:nvSpPr>
        <p:spPr>
          <a:xfrm>
            <a:off x="8287018" y="6300161"/>
            <a:ext cx="318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5565" algn="just">
              <a:spcBef>
                <a:spcPts val="600"/>
              </a:spcBef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669E2B83-09EB-4A73-8F80-D077B03A15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3022" y="648000"/>
          <a:ext cx="5141316" cy="102235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41316">
                  <a:extLst>
                    <a:ext uri="{9D8B030D-6E8A-4147-A177-3AD203B41FA5}">
                      <a16:colId xmlns:a16="http://schemas.microsoft.com/office/drawing/2014/main" val="35422402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17550" indent="-717550" algn="l">
                        <a:spcAft>
                          <a:spcPts val="0"/>
                        </a:spcAft>
                        <a:tabLst>
                          <a:tab pos="180340" algn="l"/>
                          <a:tab pos="360680" algn="l"/>
                          <a:tab pos="541020" algn="l"/>
                          <a:tab pos="721360" algn="l"/>
                          <a:tab pos="901700" algn="l"/>
                          <a:tab pos="1082040" algn="l"/>
                          <a:tab pos="1262380" algn="l"/>
                          <a:tab pos="1695450" algn="l"/>
                        </a:tabLs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EP.1 -  Préparation de la mise en œuvre sur chantier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  <a:tab pos="360680" algn="l"/>
                          <a:tab pos="541020" algn="l"/>
                          <a:tab pos="721360" algn="l"/>
                          <a:tab pos="901700" algn="l"/>
                          <a:tab pos="1082040" algn="l"/>
                          <a:tab pos="1262380" algn="l"/>
                          <a:tab pos="1695450" algn="l"/>
                        </a:tabLs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UP.1                                                       Coefficient 4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28341"/>
                  </a:ext>
                </a:extLst>
              </a:tr>
            </a:tbl>
          </a:graphicData>
        </a:graphic>
      </p:graphicFrame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CE1807A0-5D17-4F3A-9141-64D95F1B52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3022" y="1746000"/>
          <a:ext cx="5148000" cy="2331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val="3813821173"/>
                    </a:ext>
                  </a:extLst>
                </a:gridCol>
                <a:gridCol w="3096000">
                  <a:extLst>
                    <a:ext uri="{9D8B030D-6E8A-4147-A177-3AD203B41FA5}">
                      <a16:colId xmlns:a16="http://schemas.microsoft.com/office/drawing/2014/main" val="85357203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Ponctuelle écrite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CCF 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(contrôle en cours de formation)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4456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Durée 3 heures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situation d’évaluation en établissement de formation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Durée de la situation d’évaluation similaire à la durée de l’épreuve passée sous la forme ponctuelle</a:t>
                      </a: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91453"/>
                  </a:ext>
                </a:extLst>
              </a:tr>
              <a:tr h="290354">
                <a:tc gridSpan="2">
                  <a:txBody>
                    <a:bodyPr/>
                    <a:lstStyle/>
                    <a:p>
                      <a:r>
                        <a:rPr lang="fr-FR" sz="1600" b="1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L’utilisation d’un environnement numérique est exigée dans une logique d’exploitation de données. </a:t>
                      </a:r>
                      <a:endParaRPr lang="fr-FR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68230"/>
                  </a:ext>
                </a:extLst>
              </a:tr>
            </a:tbl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DCB82368-653C-4797-8185-52A7ABC67078}"/>
              </a:ext>
            </a:extLst>
          </p:cNvPr>
          <p:cNvGrpSpPr/>
          <p:nvPr/>
        </p:nvGrpSpPr>
        <p:grpSpPr>
          <a:xfrm>
            <a:off x="1817490" y="2983207"/>
            <a:ext cx="4278510" cy="2877680"/>
            <a:chOff x="2800475" y="2902948"/>
            <a:chExt cx="3241589" cy="2886755"/>
          </a:xfrm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3EDF8E2E-0063-4CB4-BDB7-C5A0A79240F0}"/>
                </a:ext>
              </a:extLst>
            </p:cNvPr>
            <p:cNvSpPr/>
            <p:nvPr/>
          </p:nvSpPr>
          <p:spPr>
            <a:xfrm>
              <a:off x="2951826" y="2902948"/>
              <a:ext cx="3090238" cy="2886755"/>
            </a:xfrm>
            <a:custGeom>
              <a:avLst/>
              <a:gdLst>
                <a:gd name="connsiteX0" fmla="*/ 2667965 w 2667965"/>
                <a:gd name="connsiteY0" fmla="*/ 0 h 2861308"/>
                <a:gd name="connsiteX1" fmla="*/ 2297575 w 2667965"/>
                <a:gd name="connsiteY1" fmla="*/ 677119 h 2861308"/>
                <a:gd name="connsiteX2" fmla="*/ 2048719 w 2667965"/>
                <a:gd name="connsiteY2" fmla="*/ 2633240 h 2861308"/>
                <a:gd name="connsiteX3" fmla="*/ 0 w 2667965"/>
                <a:gd name="connsiteY3" fmla="*/ 2743200 h 286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965" h="2861308">
                  <a:moveTo>
                    <a:pt x="2667965" y="0"/>
                  </a:moveTo>
                  <a:cubicBezTo>
                    <a:pt x="2534374" y="119123"/>
                    <a:pt x="2400783" y="238246"/>
                    <a:pt x="2297575" y="677119"/>
                  </a:cubicBezTo>
                  <a:cubicBezTo>
                    <a:pt x="2194367" y="1115992"/>
                    <a:pt x="2431648" y="2288893"/>
                    <a:pt x="2048719" y="2633240"/>
                  </a:cubicBezTo>
                  <a:cubicBezTo>
                    <a:pt x="1665790" y="2977587"/>
                    <a:pt x="832895" y="2860393"/>
                    <a:pt x="0" y="2743200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969D12B-E2E4-4283-B422-C13902736FA5}"/>
                </a:ext>
              </a:extLst>
            </p:cNvPr>
            <p:cNvSpPr txBox="1"/>
            <p:nvPr/>
          </p:nvSpPr>
          <p:spPr>
            <a:xfrm>
              <a:off x="2800475" y="4907222"/>
              <a:ext cx="1915118" cy="584775"/>
            </a:xfrm>
            <a:prstGeom prst="rect">
              <a:avLst/>
            </a:prstGeom>
            <a:solidFill>
              <a:srgbClr val="DEEBF7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Sur l’ensemble de ces types d’ouvrages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730E6FC-95F4-48DB-97E3-E22EB44835DF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1B8A03AA-0475-4F7A-ADE1-C38083702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425CD1D-ADEF-49C4-B028-9ACF810F4C3F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359FAAA4-47F0-487A-9B85-C902CFCD2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27" name="Picture 38" descr="SAGA">
                <a:extLst>
                  <a:ext uri="{FF2B5EF4-FFF2-40B4-BE49-F238E27FC236}">
                    <a16:creationId xmlns:a16="http://schemas.microsoft.com/office/drawing/2014/main" id="{E16BE27C-9502-4EB2-B06A-59DBC64C08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3" descr="2-190-6">
                <a:extLst>
                  <a:ext uri="{FF2B5EF4-FFF2-40B4-BE49-F238E27FC236}">
                    <a16:creationId xmlns:a16="http://schemas.microsoft.com/office/drawing/2014/main" id="{152EB612-A73B-4C79-9762-4798861913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FD1145DA-D78F-4738-8FCF-F815F0B486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E0CA6F21-A367-4036-8894-342D0A933F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8" descr="P1000035">
                <a:extLst>
                  <a:ext uri="{FF2B5EF4-FFF2-40B4-BE49-F238E27FC236}">
                    <a16:creationId xmlns:a16="http://schemas.microsoft.com/office/drawing/2014/main" id="{F249FF9F-DC97-44EC-AA60-F46D3FA002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C3CB11E9-B86A-400B-90DD-21B026696A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1" name="Graphique 20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FA77B86B-5AB3-495C-94E1-DA2B232AB60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77BDF821-E9A0-4731-884E-C31A564A6DAA}"/>
              </a:ext>
            </a:extLst>
          </p:cNvPr>
          <p:cNvSpPr txBox="1"/>
          <p:nvPr/>
        </p:nvSpPr>
        <p:spPr>
          <a:xfrm>
            <a:off x="0" y="6452290"/>
            <a:ext cx="378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installateur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" y="0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237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042865-B0D8-42C1-BE78-E11EFACEAEA7}"/>
              </a:ext>
            </a:extLst>
          </p:cNvPr>
          <p:cNvSpPr/>
          <p:nvPr/>
        </p:nvSpPr>
        <p:spPr>
          <a:xfrm>
            <a:off x="756540" y="166055"/>
            <a:ext cx="11122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Certification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 Épreuve EP2</a:t>
            </a:r>
            <a:endParaRPr lang="fr-FR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E68FEA-2CCB-47E2-B065-32E42DF62108}"/>
              </a:ext>
            </a:extLst>
          </p:cNvPr>
          <p:cNvSpPr/>
          <p:nvPr/>
        </p:nvSpPr>
        <p:spPr>
          <a:xfrm>
            <a:off x="5633882" y="316883"/>
            <a:ext cx="6295089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Epreuve qui s'appuie sur une réalisation </a:t>
            </a:r>
            <a:r>
              <a:rPr lang="fr-FR" dirty="0"/>
              <a:t>d’un </a:t>
            </a:r>
            <a:r>
              <a:rPr lang="fr-FR" b="1" dirty="0"/>
              <a:t>ouvrage représentatif des différents domaines d'application des menuiseries extérieures et intérieures, de l’agencement et du mobilier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d'un selon leur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niveau maximal de complexité exigé pour ce diplôme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(cf. annexe1a du référentiel - chapitre : 3.2 Les ouvrages et/ou produits réalisés).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dirty="0"/>
              <a:t>Deux parties qui se déroulent consécutivement (épreuve ponctuelle) :</a:t>
            </a:r>
          </a:p>
          <a:p>
            <a:pPr algn="just">
              <a:spcAft>
                <a:spcPts val="0"/>
              </a:spcAft>
            </a:pPr>
            <a:r>
              <a:rPr lang="fr-FR" b="1" dirty="0"/>
              <a:t>Partie A : </a:t>
            </a:r>
            <a:r>
              <a:rPr lang="fr-FR" dirty="0"/>
              <a:t>Pose d’une menuiserie extérieure et/ou d’un ouvrage extérieur </a:t>
            </a:r>
            <a:r>
              <a:rPr lang="fr-FR" b="1" dirty="0"/>
              <a:t>- 8 points</a:t>
            </a:r>
          </a:p>
          <a:p>
            <a:pPr algn="just">
              <a:spcAft>
                <a:spcPts val="0"/>
              </a:spcAft>
            </a:pPr>
            <a:r>
              <a:rPr lang="fr-FR" b="1" dirty="0"/>
              <a:t>Partie B : </a:t>
            </a:r>
            <a:r>
              <a:rPr lang="fr-FR" dirty="0"/>
              <a:t>Installation et pose d’un agencement et de menuiseries intérieures - </a:t>
            </a:r>
            <a:r>
              <a:rPr lang="fr-FR" b="1" dirty="0"/>
              <a:t>12 points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CDD14-BD0F-4E9B-A832-0450B8833758}"/>
              </a:ext>
            </a:extLst>
          </p:cNvPr>
          <p:cNvSpPr/>
          <p:nvPr/>
        </p:nvSpPr>
        <p:spPr>
          <a:xfrm>
            <a:off x="8287018" y="6300161"/>
            <a:ext cx="318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5565" algn="just">
              <a:spcBef>
                <a:spcPts val="600"/>
              </a:spcBef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669E2B83-09EB-4A73-8F80-D077B03A15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3029" y="648000"/>
          <a:ext cx="5147171" cy="102235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47171">
                  <a:extLst>
                    <a:ext uri="{9D8B030D-6E8A-4147-A177-3AD203B41FA5}">
                      <a16:colId xmlns:a16="http://schemas.microsoft.com/office/drawing/2014/main" val="35422402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17550" indent="-717550" algn="l">
                        <a:spcAft>
                          <a:spcPts val="0"/>
                        </a:spcAft>
                        <a:tabLst>
                          <a:tab pos="180340" algn="l"/>
                          <a:tab pos="360680" algn="l"/>
                          <a:tab pos="541020" algn="l"/>
                          <a:tab pos="721360" algn="l"/>
                          <a:tab pos="901700" algn="l"/>
                          <a:tab pos="1082040" algn="l"/>
                          <a:tab pos="1262380" algn="l"/>
                          <a:tab pos="1695450" algn="l"/>
                        </a:tabLs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EP.2 - Mise en œuvre d’ouvrages sur chantier		     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  <a:tab pos="360680" algn="l"/>
                          <a:tab pos="541020" algn="l"/>
                          <a:tab pos="721360" algn="l"/>
                          <a:tab pos="901700" algn="l"/>
                          <a:tab pos="1082040" algn="l"/>
                          <a:tab pos="1262380" algn="l"/>
                          <a:tab pos="1695450" algn="l"/>
                        </a:tabLs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UP.2                                                     Coefficient 12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28341"/>
                  </a:ext>
                </a:extLst>
              </a:tr>
            </a:tbl>
          </a:graphicData>
        </a:graphic>
      </p:graphicFrame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CE1807A0-5D17-4F3A-9141-64D95F1B52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3029" y="1746000"/>
          <a:ext cx="5148000" cy="4587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val="3813821173"/>
                    </a:ext>
                  </a:extLst>
                </a:gridCol>
                <a:gridCol w="3096000">
                  <a:extLst>
                    <a:ext uri="{9D8B030D-6E8A-4147-A177-3AD203B41FA5}">
                      <a16:colId xmlns:a16="http://schemas.microsoft.com/office/drawing/2014/main" val="85357203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Ponctuelle pratique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CCF </a:t>
                      </a:r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</a:rPr>
                        <a:t>(contrôle en cours de formation)</a:t>
                      </a:r>
                      <a:endParaRPr lang="fr-FR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44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Durée 18 heures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Partie A : 6 heures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Partie B : 12 heures</a:t>
                      </a:r>
                      <a:endParaRPr lang="fr-F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dirty="0">
                          <a:solidFill>
                            <a:sysClr val="windowText" lastClr="000000"/>
                          </a:solidFill>
                        </a:rPr>
                        <a:t>2 situations d’évaluation (A et B) en établissement de formation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Durée de la situation d’évaluation similaire à la durée de l’épreuve passée sous la forme ponctuelle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i="0" dirty="0">
                          <a:solidFill>
                            <a:sysClr val="windowText" lastClr="000000"/>
                          </a:solidFill>
                        </a:rPr>
                        <a:t>1 situation d'évaluation en entreprise </a:t>
                      </a:r>
                      <a:r>
                        <a:rPr lang="fr-FR" sz="1600" i="0" dirty="0">
                          <a:solidFill>
                            <a:sysClr val="windowText" lastClr="000000"/>
                          </a:solidFill>
                        </a:rPr>
                        <a:t>qui se </a:t>
                      </a:r>
                      <a:r>
                        <a:rPr lang="fr-FR" sz="1600" b="1" i="0" dirty="0">
                          <a:solidFill>
                            <a:sysClr val="windowText" lastClr="000000"/>
                          </a:solidFill>
                        </a:rPr>
                        <a:t>déroule sur chantier </a:t>
                      </a:r>
                      <a:r>
                        <a:rPr lang="fr-FR" sz="1600" i="0" dirty="0">
                          <a:solidFill>
                            <a:sysClr val="windowText" lastClr="000000"/>
                          </a:solidFill>
                        </a:rPr>
                        <a:t>et sur un ou plusieurs </a:t>
                      </a:r>
                      <a:r>
                        <a:rPr lang="fr-FR" sz="1600" b="1" i="0" dirty="0">
                          <a:solidFill>
                            <a:sysClr val="windowText" lastClr="000000"/>
                          </a:solidFill>
                        </a:rPr>
                        <a:t>ouvrages représentatifs des différents domaines d'application des menuiseries extérieures et intérieures, de l’agencement et des ouvrages extérieurs</a:t>
                      </a:r>
                      <a:r>
                        <a:rPr lang="fr-FR" sz="1600" i="0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i="0" dirty="0">
                          <a:solidFill>
                            <a:sysClr val="windowText" lastClr="000000"/>
                          </a:solidFill>
                        </a:rPr>
                        <a:t>Durée PFMP : 14 semaines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i="0" dirty="0">
                          <a:solidFill>
                            <a:sysClr val="windowText" lastClr="000000"/>
                          </a:solidFill>
                        </a:rPr>
                        <a:t>Plusieurs séquences d'évaluation. 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i="0" dirty="0">
                          <a:solidFill>
                            <a:sysClr val="windowText" lastClr="000000"/>
                          </a:solidFill>
                        </a:rPr>
                        <a:t>Dernière année de formation.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91453"/>
                  </a:ext>
                </a:extLst>
              </a:tr>
            </a:tbl>
          </a:graphicData>
        </a:graphic>
      </p:graphicFrame>
      <p:grpSp>
        <p:nvGrpSpPr>
          <p:cNvPr id="25" name="Groupe 24">
            <a:extLst>
              <a:ext uri="{FF2B5EF4-FFF2-40B4-BE49-F238E27FC236}">
                <a16:creationId xmlns:a16="http://schemas.microsoft.com/office/drawing/2014/main" id="{FAEC1BDD-AE2F-4352-869F-9C7A0B946FCB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971BF37F-FC98-482D-B35C-C7BAB223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4247E173-9266-4814-B500-8C38E6EF8F99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0CC7E916-4135-401D-AE95-EF3DDF713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29" name="Picture 38" descr="SAGA">
                <a:extLst>
                  <a:ext uri="{FF2B5EF4-FFF2-40B4-BE49-F238E27FC236}">
                    <a16:creationId xmlns:a16="http://schemas.microsoft.com/office/drawing/2014/main" id="{CB3B2A6D-588E-44C5-8C42-B1AD213D3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3" descr="2-190-6">
                <a:extLst>
                  <a:ext uri="{FF2B5EF4-FFF2-40B4-BE49-F238E27FC236}">
                    <a16:creationId xmlns:a16="http://schemas.microsoft.com/office/drawing/2014/main" id="{003F3F15-69E9-4730-9450-7457562BD8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1607CA02-2066-45BC-8B63-B72C767894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D84C3E91-E0AF-4A05-8FC4-E8E8D6A99D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8" descr="P1000035">
                <a:extLst>
                  <a:ext uri="{FF2B5EF4-FFF2-40B4-BE49-F238E27FC236}">
                    <a16:creationId xmlns:a16="http://schemas.microsoft.com/office/drawing/2014/main" id="{2FD2BC5A-242D-412E-93A1-0460EAD471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421515E7-E67F-46A6-B76B-3B4DB1B82E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F4299EB-48C0-43A1-A026-FBC1A9AABAFA}"/>
              </a:ext>
            </a:extLst>
          </p:cNvPr>
          <p:cNvSpPr/>
          <p:nvPr/>
        </p:nvSpPr>
        <p:spPr>
          <a:xfrm>
            <a:off x="5634000" y="5573485"/>
            <a:ext cx="6109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CCF (en établissement de formation) peut prendre la forme d’un projet collaboratif mené par plusieurs candidats qui seront évalués individuellement sur une partie distincte de l’ouvrage.</a:t>
            </a:r>
            <a:endParaRPr lang="fr-FR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30B8F4-404D-47A2-9676-4D818174940E}"/>
              </a:ext>
            </a:extLst>
          </p:cNvPr>
          <p:cNvSpPr/>
          <p:nvPr/>
        </p:nvSpPr>
        <p:spPr>
          <a:xfrm>
            <a:off x="5634000" y="3788444"/>
            <a:ext cx="6218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 cours de la partie B de l’épreuve ponctuelle ou en fin de la deuxième situation d’évaluation en CCF (B), le candidat est amené à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rendre compte oralement de son intervention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sous la forme d’un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entretien de 10 minutes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maximum avec un enseignant/formateur du domaine professionnel. 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présence d’un professionnel est souhaitée.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322F062-5149-4BDD-BEF5-9F042D130F18}"/>
              </a:ext>
            </a:extLst>
          </p:cNvPr>
          <p:cNvSpPr/>
          <p:nvPr/>
        </p:nvSpPr>
        <p:spPr>
          <a:xfrm>
            <a:off x="882785" y="5043690"/>
            <a:ext cx="1280347" cy="11870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i="1" dirty="0">
                <a:solidFill>
                  <a:schemeClr val="tx1"/>
                </a:solidFill>
              </a:rPr>
              <a:t>PFMP : périodes de formation en milieu professionnel</a:t>
            </a:r>
          </a:p>
        </p:txBody>
      </p:sp>
      <p:pic>
        <p:nvPicPr>
          <p:cNvPr id="22" name="Graphique 21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02AB33B8-A19D-40CF-A2FA-5778586A7F6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0EFCFD9-AD6E-46B4-9233-DF074631E1D1}"/>
              </a:ext>
            </a:extLst>
          </p:cNvPr>
          <p:cNvSpPr txBox="1"/>
          <p:nvPr/>
        </p:nvSpPr>
        <p:spPr>
          <a:xfrm>
            <a:off x="0" y="6452290"/>
            <a:ext cx="378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installateur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" y="0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5974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/>
      <p:bldP spid="19" grpId="0"/>
      <p:bldP spid="20" grpId="0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042865-B0D8-42C1-BE78-E11EFACEAEA7}"/>
              </a:ext>
            </a:extLst>
          </p:cNvPr>
          <p:cNvSpPr/>
          <p:nvPr/>
        </p:nvSpPr>
        <p:spPr>
          <a:xfrm>
            <a:off x="743785" y="199213"/>
            <a:ext cx="11122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Certification 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sym typeface="Wingdings 3" panose="05040102010807070707" pitchFamily="18" charset="2"/>
              </a:rPr>
              <a:t> Épreuve EP2</a:t>
            </a:r>
            <a:endParaRPr lang="fr-FR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CDD14-BD0F-4E9B-A832-0450B8833758}"/>
              </a:ext>
            </a:extLst>
          </p:cNvPr>
          <p:cNvSpPr/>
          <p:nvPr/>
        </p:nvSpPr>
        <p:spPr>
          <a:xfrm>
            <a:off x="8287018" y="6300161"/>
            <a:ext cx="318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5565" algn="just">
              <a:spcBef>
                <a:spcPts val="600"/>
              </a:spcBef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669E2B83-09EB-4A73-8F80-D077B03A15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3029" y="648000"/>
          <a:ext cx="5147171" cy="102235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47171">
                  <a:extLst>
                    <a:ext uri="{9D8B030D-6E8A-4147-A177-3AD203B41FA5}">
                      <a16:colId xmlns:a16="http://schemas.microsoft.com/office/drawing/2014/main" val="35422402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17550" indent="-717550" algn="l">
                        <a:spcAft>
                          <a:spcPts val="0"/>
                        </a:spcAft>
                        <a:tabLst>
                          <a:tab pos="180340" algn="l"/>
                          <a:tab pos="360680" algn="l"/>
                          <a:tab pos="541020" algn="l"/>
                          <a:tab pos="721360" algn="l"/>
                          <a:tab pos="901700" algn="l"/>
                          <a:tab pos="1082040" algn="l"/>
                          <a:tab pos="1262380" algn="l"/>
                          <a:tab pos="1695450" algn="l"/>
                        </a:tabLs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EP.2 - Mise en œuvre d’ouvrages sur chantier		     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  <a:tab pos="360680" algn="l"/>
                          <a:tab pos="541020" algn="l"/>
                          <a:tab pos="721360" algn="l"/>
                          <a:tab pos="901700" algn="l"/>
                          <a:tab pos="1082040" algn="l"/>
                          <a:tab pos="1262380" algn="l"/>
                          <a:tab pos="1695450" algn="l"/>
                        </a:tabLs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UP.2                                                     Coefficient 12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28341"/>
                  </a:ext>
                </a:extLst>
              </a:tr>
            </a:tbl>
          </a:graphicData>
        </a:graphic>
      </p:graphicFrame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CE1807A0-5D17-4F3A-9141-64D95F1B52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3029" y="1746000"/>
          <a:ext cx="5148000" cy="4587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val="3813821173"/>
                    </a:ext>
                  </a:extLst>
                </a:gridCol>
                <a:gridCol w="3096000">
                  <a:extLst>
                    <a:ext uri="{9D8B030D-6E8A-4147-A177-3AD203B41FA5}">
                      <a16:colId xmlns:a16="http://schemas.microsoft.com/office/drawing/2014/main" val="85357203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Ponctuelle pratique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CCF </a:t>
                      </a:r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</a:rPr>
                        <a:t>(contrôle en cours de formation)</a:t>
                      </a:r>
                      <a:endParaRPr lang="fr-FR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44562"/>
                  </a:ext>
                </a:extLst>
              </a:tr>
              <a:tr h="35849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Durée 18 heures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Partie A : 6 heures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Partie B : 12 heures</a:t>
                      </a:r>
                      <a:endParaRPr lang="fr-F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situations d’évaluation (A et B) en établissement de formation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Durée de la situation d’évaluation similaire à la durée de l’épreuve passée sous la forme ponctuelle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situation d'évaluation en entreprise </a:t>
                      </a: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qui se </a:t>
                      </a: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déroule sur chantier </a:t>
                      </a: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 sur un ou plusieurs </a:t>
                      </a: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ouvrages représentatifs des différents domaines d'application des menuiseries extérieures et intérieures, de l’agencement et des ouvrages extérieurs</a:t>
                      </a: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Durée PFMP : 14 semaines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Plusieurs séquences d'évaluation.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Dernière année de formation.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91453"/>
                  </a:ext>
                </a:extLst>
              </a:tr>
            </a:tbl>
          </a:graphicData>
        </a:graphic>
      </p:graphicFrame>
      <p:grpSp>
        <p:nvGrpSpPr>
          <p:cNvPr id="25" name="Groupe 24">
            <a:extLst>
              <a:ext uri="{FF2B5EF4-FFF2-40B4-BE49-F238E27FC236}">
                <a16:creationId xmlns:a16="http://schemas.microsoft.com/office/drawing/2014/main" id="{FAEC1BDD-AE2F-4352-869F-9C7A0B946FCB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971BF37F-FC98-482D-B35C-C7BAB223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4247E173-9266-4814-B500-8C38E6EF8F99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0CC7E916-4135-401D-AE95-EF3DDF713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29" name="Picture 38" descr="SAGA">
                <a:extLst>
                  <a:ext uri="{FF2B5EF4-FFF2-40B4-BE49-F238E27FC236}">
                    <a16:creationId xmlns:a16="http://schemas.microsoft.com/office/drawing/2014/main" id="{CB3B2A6D-588E-44C5-8C42-B1AD213D3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3" descr="2-190-6">
                <a:extLst>
                  <a:ext uri="{FF2B5EF4-FFF2-40B4-BE49-F238E27FC236}">
                    <a16:creationId xmlns:a16="http://schemas.microsoft.com/office/drawing/2014/main" id="{003F3F15-69E9-4730-9450-7457562BD8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1607CA02-2066-45BC-8B63-B72C767894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D84C3E91-E0AF-4A05-8FC4-E8E8D6A99D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8" descr="P1000035">
                <a:extLst>
                  <a:ext uri="{FF2B5EF4-FFF2-40B4-BE49-F238E27FC236}">
                    <a16:creationId xmlns:a16="http://schemas.microsoft.com/office/drawing/2014/main" id="{2FD2BC5A-242D-412E-93A1-0460EAD471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421515E7-E67F-46A6-B76B-3B4DB1B82E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564115B-D093-442B-A01C-110D5B3CCED8}"/>
              </a:ext>
            </a:extLst>
          </p:cNvPr>
          <p:cNvSpPr/>
          <p:nvPr/>
        </p:nvSpPr>
        <p:spPr>
          <a:xfrm>
            <a:off x="5633882" y="251910"/>
            <a:ext cx="6096000" cy="63028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Réalisation tout ou partie d'un ouvrage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>
              <a:lnSpc>
                <a:spcPct val="107000"/>
              </a:lnSpc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organiser et préparer son processus de mise en œuvre sur chantier,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>
              <a:lnSpc>
                <a:spcPct val="107000"/>
              </a:lnSpc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conditionner les parties d'ouvrages et préparer l'approvisionnement du chantier,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 algn="just">
              <a:lnSpc>
                <a:spcPct val="107000"/>
              </a:lnSpc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exploiter les plans d'exécution et d’implantation, et les documents techniques,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 algn="just">
              <a:lnSpc>
                <a:spcPct val="107000"/>
              </a:lnSpc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utiliser les matériels de tracé, de mesure et de contrôle,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 algn="just">
              <a:lnSpc>
                <a:spcPct val="107000"/>
              </a:lnSpc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consigner les constats et les  relevés d'état des lieux,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 algn="just">
              <a:lnSpc>
                <a:spcPct val="107000"/>
              </a:lnSpc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tracer les implantations, les réservations, les fixations,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 algn="just">
              <a:lnSpc>
                <a:spcPct val="107000"/>
              </a:lnSpc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mettre en position et fixer des parties d’ouvrage ou des ouvrages,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 algn="just">
              <a:lnSpc>
                <a:spcPct val="107000"/>
              </a:lnSpc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mettre en œuvre des produits d’étanchéité,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 algn="just">
              <a:lnSpc>
                <a:spcPct val="107000"/>
              </a:lnSpc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renseigner un document de conformité des travaux et des ouvrages réalisés,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 algn="just">
              <a:lnSpc>
                <a:spcPct val="107000"/>
              </a:lnSpc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effectuer la maintenance courante des ouvrages,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 algn="just">
              <a:lnSpc>
                <a:spcPct val="107000"/>
              </a:lnSpc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entretenir les machines, matériels et outillages,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6010" indent="-285750" algn="just">
              <a:lnSpc>
                <a:spcPct val="107000"/>
              </a:lnSpc>
              <a:spcAft>
                <a:spcPts val="0"/>
              </a:spcAft>
              <a:buFont typeface="Arial Narrow" panose="020B0606020202030204" pitchFamily="34" charset="0"/>
              <a:buChar char="→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rendre compte de ses activités.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D69F87AC-ED35-4C60-AC2F-F4C874D15BE0}"/>
              </a:ext>
            </a:extLst>
          </p:cNvPr>
          <p:cNvSpPr/>
          <p:nvPr/>
        </p:nvSpPr>
        <p:spPr>
          <a:xfrm>
            <a:off x="882785" y="5043690"/>
            <a:ext cx="1280347" cy="11870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i="1" dirty="0">
                <a:solidFill>
                  <a:schemeClr val="tx1"/>
                </a:solidFill>
              </a:rPr>
              <a:t>PFMP : périodes de formation en milieu professionnel</a:t>
            </a:r>
          </a:p>
        </p:txBody>
      </p:sp>
      <p:pic>
        <p:nvPicPr>
          <p:cNvPr id="18" name="Graphique 17" descr="Liste">
            <a:hlinkClick r:id="rId11" action="ppaction://hlinksldjump"/>
            <a:extLst>
              <a:ext uri="{FF2B5EF4-FFF2-40B4-BE49-F238E27FC236}">
                <a16:creationId xmlns:a16="http://schemas.microsoft.com/office/drawing/2014/main" id="{2604BC9D-DB32-4C36-8E99-260E6A937E1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96519D0-549B-44ED-9187-E77263EFC5AC}"/>
              </a:ext>
            </a:extLst>
          </p:cNvPr>
          <p:cNvSpPr txBox="1"/>
          <p:nvPr/>
        </p:nvSpPr>
        <p:spPr>
          <a:xfrm>
            <a:off x="0" y="6452290"/>
            <a:ext cx="378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installateur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" y="0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154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0F9F8-7C04-4986-883B-2BF013E6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06444"/>
          </a:xfrm>
        </p:spPr>
        <p:txBody>
          <a:bodyPr>
            <a:normAutofit fontScale="90000"/>
          </a:bodyPr>
          <a:lstStyle/>
          <a:p>
            <a:r>
              <a:rPr lang="fr-FR" dirty="0"/>
              <a:t>A venir….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93A99B9E-9D0A-4985-9E31-624650D6F27F}"/>
              </a:ext>
            </a:extLst>
          </p:cNvPr>
          <p:cNvGrpSpPr/>
          <p:nvPr/>
        </p:nvGrpSpPr>
        <p:grpSpPr>
          <a:xfrm>
            <a:off x="108851" y="879724"/>
            <a:ext cx="4184283" cy="5316606"/>
            <a:chOff x="262066" y="865119"/>
            <a:chExt cx="4184283" cy="5316606"/>
          </a:xfrm>
        </p:grpSpPr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200E0D49-A55F-4D3A-9029-E07F5297C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38" y="4796276"/>
              <a:ext cx="1695593" cy="1055674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FontTx/>
                <a:buNone/>
              </a:pPr>
              <a:r>
                <a:rPr lang="fr-FR" altLang="fr-FR" sz="1600" b="1" dirty="0">
                  <a:latin typeface="+mn-lt"/>
                </a:rPr>
                <a:t> </a:t>
              </a:r>
              <a:r>
                <a:rPr lang="fr-FR" altLang="fr-FR" sz="1400" b="1" dirty="0">
                  <a:latin typeface="+mn-lt"/>
                </a:rPr>
                <a:t>CAP </a:t>
              </a:r>
              <a:endParaRPr lang="fr-FR" altLang="fr-FR" sz="1600" b="1" dirty="0">
                <a:latin typeface="+mn-lt"/>
              </a:endParaRPr>
            </a:p>
            <a:p>
              <a:pPr algn="ctr" defTabSz="914400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Conducteur opérateur de scierie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fr-FR" altLang="fr-FR" sz="900" dirty="0">
                  <a:latin typeface="+mn-lt"/>
                </a:rPr>
                <a:t>(A. 16/02/2004)</a:t>
              </a:r>
            </a:p>
            <a:p>
              <a:pPr algn="ctr" defTabSz="914400">
                <a:buFontTx/>
                <a:buNone/>
              </a:pPr>
              <a:endParaRPr lang="fr-FR" altLang="fr-FR" sz="800" dirty="0">
                <a:latin typeface="+mn-lt"/>
              </a:endParaRPr>
            </a:p>
          </p:txBody>
        </p:sp>
        <p:sp>
          <p:nvSpPr>
            <p:cNvPr id="23" name="Text Box 4">
              <a:extLst>
                <a:ext uri="{FF2B5EF4-FFF2-40B4-BE49-F238E27FC236}">
                  <a16:creationId xmlns:a16="http://schemas.microsoft.com/office/drawing/2014/main" id="{FC45F021-B727-40DA-8F40-E208C5177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475" y="4796276"/>
              <a:ext cx="2194132" cy="1046440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 CAP  </a:t>
              </a:r>
            </a:p>
            <a:p>
              <a:pPr algn="ctr" defTabSz="914400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Menuisier fabricant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fr-FR" altLang="fr-FR" sz="1000" dirty="0">
                  <a:latin typeface="+mn-lt"/>
                </a:rPr>
                <a:t>(A. 20/11/2020)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fr-FR" sz="1600" b="1" dirty="0">
                  <a:solidFill>
                    <a:srgbClr val="FF0000"/>
                  </a:solidFill>
                </a:rPr>
                <a:t>1</a:t>
              </a:r>
              <a:r>
                <a:rPr lang="fr-FR" sz="1600" b="1" baseline="30000" dirty="0">
                  <a:solidFill>
                    <a:srgbClr val="FF0000"/>
                  </a:solidFill>
                </a:rPr>
                <a:t>ère</a:t>
              </a:r>
              <a:r>
                <a:rPr lang="fr-FR" sz="1600" b="1" dirty="0">
                  <a:solidFill>
                    <a:srgbClr val="FF0000"/>
                  </a:solidFill>
                </a:rPr>
                <a:t> session 2023</a:t>
              </a:r>
              <a:endParaRPr lang="fr-FR" altLang="fr-FR" sz="1000" dirty="0">
                <a:solidFill>
                  <a:srgbClr val="FF0000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  <a:buNone/>
              </a:pPr>
              <a:endParaRPr lang="fr-FR" altLang="fr-FR" sz="800" dirty="0">
                <a:latin typeface="+mn-lt"/>
              </a:endParaRPr>
            </a:p>
          </p:txBody>
        </p:sp>
        <p:sp>
          <p:nvSpPr>
            <p:cNvPr id="27" name="Text Box 5">
              <a:extLst>
                <a:ext uri="{FF2B5EF4-FFF2-40B4-BE49-F238E27FC236}">
                  <a16:creationId xmlns:a16="http://schemas.microsoft.com/office/drawing/2014/main" id="{DA2D4E10-BE09-4FAF-B25C-AE8530402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52" y="3284131"/>
              <a:ext cx="1695593" cy="984885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marL="457200"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fr-FR" altLang="fr-FR" sz="1400" b="1" dirty="0">
                  <a:latin typeface="+mn-lt"/>
                </a:rPr>
                <a:t>Bac Pro </a:t>
              </a:r>
            </a:p>
            <a:p>
              <a:pPr marL="0" indent="0" algn="ctr">
                <a:spcBef>
                  <a:spcPct val="0"/>
                </a:spcBef>
                <a:buNone/>
              </a:pPr>
              <a:r>
                <a:rPr lang="fr-FR" altLang="fr-FR" sz="1400" b="1" dirty="0">
                  <a:latin typeface="+mn-lt"/>
                </a:rPr>
                <a:t>Technicien de scierie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fr-FR" altLang="fr-FR" sz="800" dirty="0"/>
                <a:t>(A. 22/02/06)</a:t>
              </a:r>
            </a:p>
            <a:p>
              <a:pPr algn="ctr" defTabSz="914400">
                <a:spcBef>
                  <a:spcPct val="0"/>
                </a:spcBef>
                <a:buFontTx/>
                <a:buNone/>
              </a:pPr>
              <a:endParaRPr lang="fr-FR" altLang="fr-FR" sz="800" dirty="0">
                <a:latin typeface="+mn-lt"/>
              </a:endParaRPr>
            </a:p>
          </p:txBody>
        </p:sp>
        <p:sp>
          <p:nvSpPr>
            <p:cNvPr id="32" name="Text Box 9">
              <a:hlinkClick r:id="" action="ppaction://hlinkshowjump?jump=lastslide"/>
              <a:extLst>
                <a:ext uri="{FF2B5EF4-FFF2-40B4-BE49-F238E27FC236}">
                  <a16:creationId xmlns:a16="http://schemas.microsoft.com/office/drawing/2014/main" id="{833EDDD6-6358-4BD8-8D3E-61EFCD65C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345" y="3284130"/>
              <a:ext cx="2194132" cy="984885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Bac  Pro 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Technicien de fabrication bois et matériaux associés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dirty="0">
                  <a:latin typeface="+mn-lt"/>
                </a:rPr>
                <a:t>(A. 22/02/06)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endParaRPr lang="fr-FR" altLang="fr-FR" sz="800" dirty="0">
                <a:latin typeface="+mn-lt"/>
              </a:endParaRPr>
            </a:p>
          </p:txBody>
        </p:sp>
        <p:sp>
          <p:nvSpPr>
            <p:cNvPr id="38" name="Text Box 26">
              <a:extLst>
                <a:ext uri="{FF2B5EF4-FFF2-40B4-BE49-F238E27FC236}">
                  <a16:creationId xmlns:a16="http://schemas.microsoft.com/office/drawing/2014/main" id="{3348F5EB-FC4C-44C2-AD40-0D247C41A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52" y="1849738"/>
              <a:ext cx="4061709" cy="67710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BTS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+mn-lt"/>
                </a:rPr>
                <a:t>Développement et réalisation bois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000" dirty="0">
                  <a:latin typeface="+mn-lt"/>
                </a:rPr>
                <a:t>(A. 10/05/2010)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77E5547-4413-4D74-AD54-4D69764F1656}"/>
                </a:ext>
              </a:extLst>
            </p:cNvPr>
            <p:cNvSpPr/>
            <p:nvPr/>
          </p:nvSpPr>
          <p:spPr>
            <a:xfrm>
              <a:off x="262066" y="865119"/>
              <a:ext cx="4184283" cy="531660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b="1" dirty="0">
                  <a:solidFill>
                    <a:schemeClr val="accent1">
                      <a:lumMod val="75000"/>
                    </a:schemeClr>
                  </a:solidFill>
                </a:rPr>
                <a:t>Production</a:t>
              </a: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C7BFD9FF-5C26-4C35-BF99-02C63E620E24}"/>
                </a:ext>
              </a:extLst>
            </p:cNvPr>
            <p:cNvCxnSpPr>
              <a:stCxn id="22" idx="0"/>
              <a:endCxn id="27" idx="2"/>
            </p:cNvCxnSpPr>
            <p:nvPr/>
          </p:nvCxnSpPr>
          <p:spPr>
            <a:xfrm flipH="1" flipV="1">
              <a:off x="1171149" y="4269016"/>
              <a:ext cx="686" cy="5272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47FBA087-6918-4CB5-B328-117E1B4F7809}"/>
              </a:ext>
            </a:extLst>
          </p:cNvPr>
          <p:cNvCxnSpPr>
            <a:stCxn id="32" idx="0"/>
          </p:cNvCxnSpPr>
          <p:nvPr/>
        </p:nvCxnSpPr>
        <p:spPr>
          <a:xfrm flipV="1">
            <a:off x="3130196" y="2541451"/>
            <a:ext cx="0" cy="7572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9B0EA350-083F-4208-B3A7-B4AA9E339576}"/>
              </a:ext>
            </a:extLst>
          </p:cNvPr>
          <p:cNvCxnSpPr>
            <a:stCxn id="23" idx="0"/>
          </p:cNvCxnSpPr>
          <p:nvPr/>
        </p:nvCxnSpPr>
        <p:spPr>
          <a:xfrm flipV="1">
            <a:off x="3062326" y="4283621"/>
            <a:ext cx="0" cy="527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592E3ACD-F484-4B42-9767-D4463A09F09E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9005878" y="4053573"/>
            <a:ext cx="1" cy="7427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E0C1890B-9E3F-4AF5-BAD5-0AB0D1EBC9A5}"/>
              </a:ext>
            </a:extLst>
          </p:cNvPr>
          <p:cNvCxnSpPr>
            <a:cxnSpLocks/>
            <a:stCxn id="98" idx="3"/>
          </p:cNvCxnSpPr>
          <p:nvPr/>
        </p:nvCxnSpPr>
        <p:spPr>
          <a:xfrm flipV="1">
            <a:off x="1060300" y="2984017"/>
            <a:ext cx="8930708" cy="136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25CAF55D-860E-4042-A626-40D803DAE6B1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9972919" y="2526846"/>
            <a:ext cx="0" cy="473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3B85C74B-5DCA-43F3-A0EF-F606050EF5B4}"/>
              </a:ext>
            </a:extLst>
          </p:cNvPr>
          <p:cNvCxnSpPr>
            <a:cxnSpLocks/>
          </p:cNvCxnSpPr>
          <p:nvPr/>
        </p:nvCxnSpPr>
        <p:spPr>
          <a:xfrm flipV="1">
            <a:off x="6096000" y="2537680"/>
            <a:ext cx="0" cy="462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0CFA6EB5-4EF5-4F6C-9F63-2FC753C05971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2200992" y="2541451"/>
            <a:ext cx="0" cy="472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8" name="ZoneTexte 97">
            <a:extLst>
              <a:ext uri="{FF2B5EF4-FFF2-40B4-BE49-F238E27FC236}">
                <a16:creationId xmlns:a16="http://schemas.microsoft.com/office/drawing/2014/main" id="{86B4C679-BC2C-44CA-9766-E0B723C378EB}"/>
              </a:ext>
            </a:extLst>
          </p:cNvPr>
          <p:cNvSpPr txBox="1"/>
          <p:nvPr/>
        </p:nvSpPr>
        <p:spPr>
          <a:xfrm>
            <a:off x="73867" y="2736028"/>
            <a:ext cx="98643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BAC STI 2D et général</a:t>
            </a:r>
            <a:endParaRPr lang="fr-FR" b="1" dirty="0"/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BE61B65D-4EF9-42B5-85EC-CC804DFB4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665" y="4796276"/>
            <a:ext cx="3345721" cy="116339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400" b="1" dirty="0"/>
              <a:t>CAP</a:t>
            </a:r>
            <a:r>
              <a:rPr lang="fr-FR" altLang="fr-FR" sz="1600" b="1" dirty="0"/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1400" b="1" dirty="0"/>
              <a:t>Charpentier bois</a:t>
            </a:r>
          </a:p>
          <a:p>
            <a:pPr algn="ctr">
              <a:buNone/>
            </a:pPr>
            <a:r>
              <a:rPr lang="fr-FR" altLang="fr-FR" sz="900" dirty="0"/>
              <a:t>(A. 10/04/2020 )</a:t>
            </a:r>
          </a:p>
          <a:p>
            <a:pPr algn="ctr">
              <a:buNone/>
            </a:pPr>
            <a:r>
              <a:rPr lang="fr-FR" sz="1600" b="1" dirty="0">
                <a:solidFill>
                  <a:srgbClr val="FF0000"/>
                </a:solidFill>
              </a:rPr>
              <a:t>1</a:t>
            </a:r>
            <a:r>
              <a:rPr lang="fr-FR" sz="1600" b="1" baseline="30000" dirty="0">
                <a:solidFill>
                  <a:srgbClr val="FF0000"/>
                </a:solidFill>
              </a:rPr>
              <a:t>ère</a:t>
            </a:r>
            <a:r>
              <a:rPr lang="fr-FR" sz="1600" b="1" dirty="0">
                <a:solidFill>
                  <a:srgbClr val="FF0000"/>
                </a:solidFill>
              </a:rPr>
              <a:t> session 2022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algn="ctr" defTabSz="914400">
              <a:buFontTx/>
              <a:buNone/>
            </a:pPr>
            <a:endParaRPr lang="fr-FR" altLang="fr-FR" sz="800" dirty="0">
              <a:latin typeface="+mn-lt"/>
            </a:endParaRPr>
          </a:p>
        </p:txBody>
      </p:sp>
      <p:sp>
        <p:nvSpPr>
          <p:cNvPr id="34" name="Text Box 9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B4572AD5-BD36-4D61-BC9C-E1348BEDF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2989" y="3284130"/>
            <a:ext cx="1633409" cy="98488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+mn-lt"/>
              </a:rPr>
              <a:t>Bac  Pro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+mn-lt"/>
              </a:rPr>
              <a:t>Technicien constructeur bois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+mn-lt"/>
              </a:rPr>
              <a:t>(A. 11/07/05)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fr-FR" altLang="fr-FR" sz="800" dirty="0">
              <a:latin typeface="+mn-lt"/>
            </a:endParaRPr>
          </a:p>
        </p:txBody>
      </p:sp>
      <p:sp>
        <p:nvSpPr>
          <p:cNvPr id="36" name="Text Box 9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3515B513-03EE-40D4-931B-BC9B81B38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439" y="3284132"/>
            <a:ext cx="1432879" cy="769441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+mn-lt"/>
              </a:rPr>
              <a:t>BP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+mn-lt"/>
              </a:rPr>
              <a:t>Charpentier bois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+mn-lt"/>
              </a:rPr>
              <a:t>(A. 03/02/14)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fr-FR" altLang="fr-FR" sz="800" dirty="0">
              <a:latin typeface="+mn-lt"/>
            </a:endParaRPr>
          </a:p>
        </p:txBody>
      </p:sp>
      <p:sp>
        <p:nvSpPr>
          <p:cNvPr id="40" name="Text Box 26">
            <a:extLst>
              <a:ext uri="{FF2B5EF4-FFF2-40B4-BE49-F238E27FC236}">
                <a16:creationId xmlns:a16="http://schemas.microsoft.com/office/drawing/2014/main" id="{FF0AE849-6118-4AAE-9E46-ACD76FA89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439" y="1849738"/>
            <a:ext cx="3366959" cy="677108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+mn-lt"/>
              </a:rPr>
              <a:t>BTS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+mn-lt"/>
              </a:rPr>
              <a:t>Systèmes constructifs bois et habitat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latin typeface="+mn-lt"/>
              </a:rPr>
              <a:t>(A. 10/02/2014)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CB3B29E-B8FF-44BD-899E-D2CDA2AAE18D}"/>
              </a:ext>
            </a:extLst>
          </p:cNvPr>
          <p:cNvSpPr/>
          <p:nvPr/>
        </p:nvSpPr>
        <p:spPr>
          <a:xfrm>
            <a:off x="8184664" y="865119"/>
            <a:ext cx="3552824" cy="531660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Construction bois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A00A0BEF-A8CF-4723-B27A-0DF3375E800C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10827086" y="2526848"/>
            <a:ext cx="12608" cy="7572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4991F6F0-9A73-45B0-8C3C-AA634C6D0188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9005879" y="2526848"/>
            <a:ext cx="0" cy="7572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>
            <a:extLst>
              <a:ext uri="{FF2B5EF4-FFF2-40B4-BE49-F238E27FC236}">
                <a16:creationId xmlns:a16="http://schemas.microsoft.com/office/drawing/2014/main" id="{8A5D7701-10B7-41E5-BE0F-0CC6191123CA}"/>
              </a:ext>
            </a:extLst>
          </p:cNvPr>
          <p:cNvCxnSpPr>
            <a:cxnSpLocks/>
          </p:cNvCxnSpPr>
          <p:nvPr/>
        </p:nvCxnSpPr>
        <p:spPr>
          <a:xfrm flipV="1">
            <a:off x="10582518" y="4268139"/>
            <a:ext cx="0" cy="542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4">
            <a:extLst>
              <a:ext uri="{FF2B5EF4-FFF2-40B4-BE49-F238E27FC236}">
                <a16:creationId xmlns:a16="http://schemas.microsoft.com/office/drawing/2014/main" id="{877087E3-E1FE-4708-99BD-CCDB616B2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089" y="4798417"/>
            <a:ext cx="2089150" cy="1132618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400" b="1" dirty="0"/>
              <a:t>CAP 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1400" b="1" dirty="0"/>
              <a:t>Menuisier installateur</a:t>
            </a:r>
          </a:p>
          <a:p>
            <a:pPr algn="ctr">
              <a:buNone/>
            </a:pPr>
            <a:r>
              <a:rPr lang="fr-FR" altLang="fr-FR" sz="900" dirty="0"/>
              <a:t>(A. 20/11/2020 )</a:t>
            </a:r>
          </a:p>
          <a:p>
            <a:pPr algn="ctr">
              <a:buNone/>
            </a:pPr>
            <a:r>
              <a:rPr lang="fr-FR" sz="1600" b="1" dirty="0">
                <a:solidFill>
                  <a:srgbClr val="FF0000"/>
                </a:solidFill>
              </a:rPr>
              <a:t>1</a:t>
            </a:r>
            <a:r>
              <a:rPr lang="fr-FR" sz="1600" b="1" baseline="30000" dirty="0">
                <a:solidFill>
                  <a:srgbClr val="FF0000"/>
                </a:solidFill>
              </a:rPr>
              <a:t>ère</a:t>
            </a:r>
            <a:r>
              <a:rPr lang="fr-FR" sz="1600" b="1" dirty="0">
                <a:solidFill>
                  <a:srgbClr val="FF0000"/>
                </a:solidFill>
              </a:rPr>
              <a:t> session 2023</a:t>
            </a:r>
            <a:endParaRPr lang="fr-FR" altLang="fr-FR" sz="900" dirty="0">
              <a:solidFill>
                <a:srgbClr val="FF0000"/>
              </a:solidFill>
            </a:endParaRPr>
          </a:p>
          <a:p>
            <a:pPr algn="ctr" defTabSz="914400">
              <a:buFontTx/>
              <a:buNone/>
            </a:pPr>
            <a:endParaRPr lang="fr-FR" altLang="fr-FR" sz="800" dirty="0">
              <a:latin typeface="+mn-lt"/>
            </a:endParaRP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CB544255-D944-41C0-8872-3A86C740D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140" y="3284130"/>
            <a:ext cx="1157837" cy="1200329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altLang="fr-FR" sz="1400" b="1" dirty="0">
                <a:latin typeface="+mn-lt"/>
              </a:rPr>
              <a:t>Bac Pro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fr-FR" altLang="fr-FR" sz="1400" b="1" dirty="0">
                <a:latin typeface="+mn-lt"/>
              </a:rPr>
              <a:t>Technicien menuisier agenceur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800" dirty="0"/>
              <a:t>(A. 11/07/05)</a:t>
            </a:r>
            <a:endParaRPr lang="fr-FR" altLang="fr-FR" sz="800" dirty="0">
              <a:latin typeface="+mn-lt"/>
            </a:endParaRPr>
          </a:p>
          <a:p>
            <a:pPr algn="ctr" defTabSz="914400">
              <a:spcBef>
                <a:spcPct val="0"/>
              </a:spcBef>
              <a:buFontTx/>
              <a:buNone/>
            </a:pPr>
            <a:endParaRPr lang="fr-FR" altLang="fr-FR" sz="800" dirty="0">
              <a:latin typeface="+mn-lt"/>
            </a:endParaRPr>
          </a:p>
        </p:txBody>
      </p:sp>
      <p:sp>
        <p:nvSpPr>
          <p:cNvPr id="35" name="Text Box 9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85871149-DA52-4D3A-8B80-3B6A56DB4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199" y="3271689"/>
            <a:ext cx="964179" cy="77617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+mn-lt"/>
              </a:rPr>
              <a:t>BP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+mn-lt"/>
              </a:rPr>
              <a:t>Menuisier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800" dirty="0"/>
              <a:t>(A. 03/02/14)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fr-FR" altLang="fr-FR" sz="800" dirty="0">
              <a:latin typeface="+mn-lt"/>
            </a:endParaRP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B9F5A115-6C37-45EC-AA4E-4627D2B5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003" y="1854643"/>
            <a:ext cx="3531308" cy="683037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+mn-lt"/>
              </a:rPr>
              <a:t>BTS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+mn-lt"/>
              </a:rPr>
              <a:t>Etude et réalisation d’agencement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latin typeface="+mn-lt"/>
              </a:rPr>
              <a:t>(A. 16/02/2016)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54F9B8-692A-4EB5-9E0A-FACDE9AA0A05}"/>
              </a:ext>
            </a:extLst>
          </p:cNvPr>
          <p:cNvSpPr/>
          <p:nvPr/>
        </p:nvSpPr>
        <p:spPr>
          <a:xfrm>
            <a:off x="1892412" y="841843"/>
            <a:ext cx="6246692" cy="5363157"/>
          </a:xfrm>
          <a:custGeom>
            <a:avLst/>
            <a:gdLst>
              <a:gd name="connsiteX0" fmla="*/ 0 w 3023410"/>
              <a:gd name="connsiteY0" fmla="*/ 0 h 5316606"/>
              <a:gd name="connsiteX1" fmla="*/ 3023410 w 3023410"/>
              <a:gd name="connsiteY1" fmla="*/ 0 h 5316606"/>
              <a:gd name="connsiteX2" fmla="*/ 3023410 w 3023410"/>
              <a:gd name="connsiteY2" fmla="*/ 5316606 h 5316606"/>
              <a:gd name="connsiteX3" fmla="*/ 0 w 3023410"/>
              <a:gd name="connsiteY3" fmla="*/ 5316606 h 5316606"/>
              <a:gd name="connsiteX4" fmla="*/ 0 w 3023410"/>
              <a:gd name="connsiteY4" fmla="*/ 0 h 5316606"/>
              <a:gd name="connsiteX0" fmla="*/ 2475012 w 5498422"/>
              <a:gd name="connsiteY0" fmla="*/ 0 h 5316606"/>
              <a:gd name="connsiteX1" fmla="*/ 5498422 w 5498422"/>
              <a:gd name="connsiteY1" fmla="*/ 0 h 5316606"/>
              <a:gd name="connsiteX2" fmla="*/ 5498422 w 5498422"/>
              <a:gd name="connsiteY2" fmla="*/ 5316606 h 5316606"/>
              <a:gd name="connsiteX3" fmla="*/ 2475012 w 5498422"/>
              <a:gd name="connsiteY3" fmla="*/ 5316606 h 5316606"/>
              <a:gd name="connsiteX4" fmla="*/ 0 w 5498422"/>
              <a:gd name="connsiteY4" fmla="*/ 3475590 h 5316606"/>
              <a:gd name="connsiteX5" fmla="*/ 2475012 w 5498422"/>
              <a:gd name="connsiteY5" fmla="*/ 0 h 5316606"/>
              <a:gd name="connsiteX0" fmla="*/ 2475012 w 5498422"/>
              <a:gd name="connsiteY0" fmla="*/ 0 h 5316606"/>
              <a:gd name="connsiteX1" fmla="*/ 5498422 w 5498422"/>
              <a:gd name="connsiteY1" fmla="*/ 0 h 5316606"/>
              <a:gd name="connsiteX2" fmla="*/ 5498422 w 5498422"/>
              <a:gd name="connsiteY2" fmla="*/ 5316606 h 5316606"/>
              <a:gd name="connsiteX3" fmla="*/ 52534 w 5498422"/>
              <a:gd name="connsiteY3" fmla="*/ 5309783 h 5316606"/>
              <a:gd name="connsiteX4" fmla="*/ 0 w 5498422"/>
              <a:gd name="connsiteY4" fmla="*/ 3475590 h 5316606"/>
              <a:gd name="connsiteX5" fmla="*/ 2475012 w 5498422"/>
              <a:gd name="connsiteY5" fmla="*/ 0 h 5316606"/>
              <a:gd name="connsiteX0" fmla="*/ 2475012 w 5498422"/>
              <a:gd name="connsiteY0" fmla="*/ 0 h 5316606"/>
              <a:gd name="connsiteX1" fmla="*/ 5498422 w 5498422"/>
              <a:gd name="connsiteY1" fmla="*/ 0 h 5316606"/>
              <a:gd name="connsiteX2" fmla="*/ 5498422 w 5498422"/>
              <a:gd name="connsiteY2" fmla="*/ 5316606 h 5316606"/>
              <a:gd name="connsiteX3" fmla="*/ 52534 w 5498422"/>
              <a:gd name="connsiteY3" fmla="*/ 5309783 h 5316606"/>
              <a:gd name="connsiteX4" fmla="*/ 0 w 5498422"/>
              <a:gd name="connsiteY4" fmla="*/ 3475590 h 5316606"/>
              <a:gd name="connsiteX5" fmla="*/ 2475012 w 5498422"/>
              <a:gd name="connsiteY5" fmla="*/ 0 h 5316606"/>
              <a:gd name="connsiteX0" fmla="*/ 2422910 w 5446320"/>
              <a:gd name="connsiteY0" fmla="*/ 0 h 5316606"/>
              <a:gd name="connsiteX1" fmla="*/ 5446320 w 5446320"/>
              <a:gd name="connsiteY1" fmla="*/ 0 h 5316606"/>
              <a:gd name="connsiteX2" fmla="*/ 5446320 w 5446320"/>
              <a:gd name="connsiteY2" fmla="*/ 5316606 h 5316606"/>
              <a:gd name="connsiteX3" fmla="*/ 432 w 5446320"/>
              <a:gd name="connsiteY3" fmla="*/ 5309783 h 5316606"/>
              <a:gd name="connsiteX4" fmla="*/ 16137 w 5446320"/>
              <a:gd name="connsiteY4" fmla="*/ 3482413 h 5316606"/>
              <a:gd name="connsiteX5" fmla="*/ 2422910 w 5446320"/>
              <a:gd name="connsiteY5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8414 w 5464302"/>
              <a:gd name="connsiteY3" fmla="*/ 5309783 h 5316606"/>
              <a:gd name="connsiteX4" fmla="*/ 0 w 5464302"/>
              <a:gd name="connsiteY4" fmla="*/ 3482413 h 5316606"/>
              <a:gd name="connsiteX5" fmla="*/ 2440892 w 5464302"/>
              <a:gd name="connsiteY5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1590 w 5464302"/>
              <a:gd name="connsiteY3" fmla="*/ 5309783 h 5316606"/>
              <a:gd name="connsiteX4" fmla="*/ 0 w 5464302"/>
              <a:gd name="connsiteY4" fmla="*/ 3482413 h 5316606"/>
              <a:gd name="connsiteX5" fmla="*/ 2440892 w 5464302"/>
              <a:gd name="connsiteY5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1590 w 5464302"/>
              <a:gd name="connsiteY3" fmla="*/ 5309783 h 5316606"/>
              <a:gd name="connsiteX4" fmla="*/ 0 w 5464302"/>
              <a:gd name="connsiteY4" fmla="*/ 3482413 h 5316606"/>
              <a:gd name="connsiteX5" fmla="*/ 2442949 w 5464302"/>
              <a:gd name="connsiteY5" fmla="*/ 3455118 h 5316606"/>
              <a:gd name="connsiteX6" fmla="*/ 2440892 w 5464302"/>
              <a:gd name="connsiteY6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1590 w 5464302"/>
              <a:gd name="connsiteY3" fmla="*/ 5309783 h 5316606"/>
              <a:gd name="connsiteX4" fmla="*/ 0 w 5464302"/>
              <a:gd name="connsiteY4" fmla="*/ 3482413 h 5316606"/>
              <a:gd name="connsiteX5" fmla="*/ 2442949 w 5464302"/>
              <a:gd name="connsiteY5" fmla="*/ 3489238 h 5316606"/>
              <a:gd name="connsiteX6" fmla="*/ 2440892 w 5464302"/>
              <a:gd name="connsiteY6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1590 w 5464302"/>
              <a:gd name="connsiteY3" fmla="*/ 5309783 h 5316606"/>
              <a:gd name="connsiteX4" fmla="*/ 0 w 5464302"/>
              <a:gd name="connsiteY4" fmla="*/ 3482413 h 5316606"/>
              <a:gd name="connsiteX5" fmla="*/ 2442949 w 5464302"/>
              <a:gd name="connsiteY5" fmla="*/ 3482414 h 5316606"/>
              <a:gd name="connsiteX6" fmla="*/ 2440892 w 5464302"/>
              <a:gd name="connsiteY6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1590 w 5464302"/>
              <a:gd name="connsiteY3" fmla="*/ 5309783 h 5316606"/>
              <a:gd name="connsiteX4" fmla="*/ 0 w 5464302"/>
              <a:gd name="connsiteY4" fmla="*/ 3482413 h 5316606"/>
              <a:gd name="connsiteX5" fmla="*/ 2442949 w 5464302"/>
              <a:gd name="connsiteY5" fmla="*/ 3468767 h 5316606"/>
              <a:gd name="connsiteX6" fmla="*/ 2440892 w 5464302"/>
              <a:gd name="connsiteY6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1590 w 5464302"/>
              <a:gd name="connsiteY3" fmla="*/ 5309783 h 5316606"/>
              <a:gd name="connsiteX4" fmla="*/ 0 w 5464302"/>
              <a:gd name="connsiteY4" fmla="*/ 3489237 h 5316606"/>
              <a:gd name="connsiteX5" fmla="*/ 2442949 w 5464302"/>
              <a:gd name="connsiteY5" fmla="*/ 3468767 h 5316606"/>
              <a:gd name="connsiteX6" fmla="*/ 2440892 w 5464302"/>
              <a:gd name="connsiteY6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1590 w 5464302"/>
              <a:gd name="connsiteY3" fmla="*/ 5309783 h 5316606"/>
              <a:gd name="connsiteX4" fmla="*/ 0 w 5464302"/>
              <a:gd name="connsiteY4" fmla="*/ 3489237 h 5316606"/>
              <a:gd name="connsiteX5" fmla="*/ 2442949 w 5464302"/>
              <a:gd name="connsiteY5" fmla="*/ 3468767 h 5316606"/>
              <a:gd name="connsiteX6" fmla="*/ 2440892 w 5464302"/>
              <a:gd name="connsiteY6" fmla="*/ 0 h 5316606"/>
              <a:gd name="connsiteX0" fmla="*/ 2440892 w 5464302"/>
              <a:gd name="connsiteY0" fmla="*/ 0 h 5316606"/>
              <a:gd name="connsiteX1" fmla="*/ 5464302 w 5464302"/>
              <a:gd name="connsiteY1" fmla="*/ 0 h 5316606"/>
              <a:gd name="connsiteX2" fmla="*/ 5464302 w 5464302"/>
              <a:gd name="connsiteY2" fmla="*/ 5316606 h 5316606"/>
              <a:gd name="connsiteX3" fmla="*/ 11590 w 5464302"/>
              <a:gd name="connsiteY3" fmla="*/ 5309783 h 5316606"/>
              <a:gd name="connsiteX4" fmla="*/ 0 w 5464302"/>
              <a:gd name="connsiteY4" fmla="*/ 3489237 h 5316606"/>
              <a:gd name="connsiteX5" fmla="*/ 2442949 w 5464302"/>
              <a:gd name="connsiteY5" fmla="*/ 3823609 h 5316606"/>
              <a:gd name="connsiteX6" fmla="*/ 2440892 w 5464302"/>
              <a:gd name="connsiteY6" fmla="*/ 0 h 5316606"/>
              <a:gd name="connsiteX0" fmla="*/ 2430224 w 5453634"/>
              <a:gd name="connsiteY0" fmla="*/ 0 h 5316606"/>
              <a:gd name="connsiteX1" fmla="*/ 5453634 w 5453634"/>
              <a:gd name="connsiteY1" fmla="*/ 0 h 5316606"/>
              <a:gd name="connsiteX2" fmla="*/ 5453634 w 5453634"/>
              <a:gd name="connsiteY2" fmla="*/ 5316606 h 5316606"/>
              <a:gd name="connsiteX3" fmla="*/ 922 w 5453634"/>
              <a:gd name="connsiteY3" fmla="*/ 5309783 h 5316606"/>
              <a:gd name="connsiteX4" fmla="*/ 2980 w 5453634"/>
              <a:gd name="connsiteY4" fmla="*/ 3850902 h 5316606"/>
              <a:gd name="connsiteX5" fmla="*/ 2432281 w 5453634"/>
              <a:gd name="connsiteY5" fmla="*/ 3823609 h 5316606"/>
              <a:gd name="connsiteX6" fmla="*/ 2430224 w 5453634"/>
              <a:gd name="connsiteY6" fmla="*/ 0 h 5316606"/>
              <a:gd name="connsiteX0" fmla="*/ 2430224 w 5453634"/>
              <a:gd name="connsiteY0" fmla="*/ 0 h 5316606"/>
              <a:gd name="connsiteX1" fmla="*/ 5453634 w 5453634"/>
              <a:gd name="connsiteY1" fmla="*/ 0 h 5316606"/>
              <a:gd name="connsiteX2" fmla="*/ 5453634 w 5453634"/>
              <a:gd name="connsiteY2" fmla="*/ 5316606 h 5316606"/>
              <a:gd name="connsiteX3" fmla="*/ 922 w 5453634"/>
              <a:gd name="connsiteY3" fmla="*/ 5309783 h 5316606"/>
              <a:gd name="connsiteX4" fmla="*/ 2980 w 5453634"/>
              <a:gd name="connsiteY4" fmla="*/ 3830431 h 5316606"/>
              <a:gd name="connsiteX5" fmla="*/ 2432281 w 5453634"/>
              <a:gd name="connsiteY5" fmla="*/ 3823609 h 5316606"/>
              <a:gd name="connsiteX6" fmla="*/ 2430224 w 5453634"/>
              <a:gd name="connsiteY6" fmla="*/ 0 h 5316606"/>
              <a:gd name="connsiteX0" fmla="*/ 2190731 w 5453634"/>
              <a:gd name="connsiteY0" fmla="*/ 10072 h 5316606"/>
              <a:gd name="connsiteX1" fmla="*/ 5453634 w 5453634"/>
              <a:gd name="connsiteY1" fmla="*/ 0 h 5316606"/>
              <a:gd name="connsiteX2" fmla="*/ 5453634 w 5453634"/>
              <a:gd name="connsiteY2" fmla="*/ 5316606 h 5316606"/>
              <a:gd name="connsiteX3" fmla="*/ 922 w 5453634"/>
              <a:gd name="connsiteY3" fmla="*/ 5309783 h 5316606"/>
              <a:gd name="connsiteX4" fmla="*/ 2980 w 5453634"/>
              <a:gd name="connsiteY4" fmla="*/ 3830431 h 5316606"/>
              <a:gd name="connsiteX5" fmla="*/ 2432281 w 5453634"/>
              <a:gd name="connsiteY5" fmla="*/ 3823609 h 5316606"/>
              <a:gd name="connsiteX6" fmla="*/ 2190731 w 5453634"/>
              <a:gd name="connsiteY6" fmla="*/ 10072 h 5316606"/>
              <a:gd name="connsiteX0" fmla="*/ 2190731 w 5453634"/>
              <a:gd name="connsiteY0" fmla="*/ 10072 h 5316606"/>
              <a:gd name="connsiteX1" fmla="*/ 5453634 w 5453634"/>
              <a:gd name="connsiteY1" fmla="*/ 0 h 5316606"/>
              <a:gd name="connsiteX2" fmla="*/ 5453634 w 5453634"/>
              <a:gd name="connsiteY2" fmla="*/ 5316606 h 5316606"/>
              <a:gd name="connsiteX3" fmla="*/ 922 w 5453634"/>
              <a:gd name="connsiteY3" fmla="*/ 5309783 h 5316606"/>
              <a:gd name="connsiteX4" fmla="*/ 2980 w 5453634"/>
              <a:gd name="connsiteY4" fmla="*/ 3830431 h 5316606"/>
              <a:gd name="connsiteX5" fmla="*/ 2210528 w 5453634"/>
              <a:gd name="connsiteY5" fmla="*/ 3823609 h 5316606"/>
              <a:gd name="connsiteX6" fmla="*/ 2190731 w 5453634"/>
              <a:gd name="connsiteY6" fmla="*/ 10072 h 53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3634" h="5316606">
                <a:moveTo>
                  <a:pt x="2190731" y="10072"/>
                </a:moveTo>
                <a:lnTo>
                  <a:pt x="5453634" y="0"/>
                </a:lnTo>
                <a:lnTo>
                  <a:pt x="5453634" y="5316606"/>
                </a:lnTo>
                <a:lnTo>
                  <a:pt x="922" y="5309783"/>
                </a:lnTo>
                <a:cubicBezTo>
                  <a:pt x="-2942" y="4714308"/>
                  <a:pt x="6844" y="4425906"/>
                  <a:pt x="2980" y="3830431"/>
                </a:cubicBezTo>
                <a:cubicBezTo>
                  <a:pt x="25726" y="3791763"/>
                  <a:pt x="2187782" y="3862277"/>
                  <a:pt x="2210528" y="3823609"/>
                </a:cubicBezTo>
                <a:cubicBezTo>
                  <a:pt x="2209842" y="2671903"/>
                  <a:pt x="2191417" y="1161778"/>
                  <a:pt x="2190731" y="10072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Menuiserie-agencement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EB3374CD-F08B-45D7-996F-48EDB5E6E502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7568289" y="4047867"/>
            <a:ext cx="0" cy="718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0804AE67-8C70-4509-9915-4B2F4CFAEC64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6287657" y="2537680"/>
            <a:ext cx="0" cy="734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5E08B871-AD6B-4B97-B7CA-617812EEFA42}"/>
              </a:ext>
            </a:extLst>
          </p:cNvPr>
          <p:cNvCxnSpPr>
            <a:cxnSpLocks/>
          </p:cNvCxnSpPr>
          <p:nvPr/>
        </p:nvCxnSpPr>
        <p:spPr>
          <a:xfrm>
            <a:off x="3062326" y="4661282"/>
            <a:ext cx="4238215" cy="5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>
            <a:extLst>
              <a:ext uri="{FF2B5EF4-FFF2-40B4-BE49-F238E27FC236}">
                <a16:creationId xmlns:a16="http://schemas.microsoft.com/office/drawing/2014/main" id="{A5601927-841A-435F-A4F4-95862E17A232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6431059" y="4484459"/>
            <a:ext cx="0" cy="2837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0FE30B84-D7BF-440B-923E-9CCBB10F07C8}"/>
              </a:ext>
            </a:extLst>
          </p:cNvPr>
          <p:cNvCxnSpPr>
            <a:cxnSpLocks/>
          </p:cNvCxnSpPr>
          <p:nvPr/>
        </p:nvCxnSpPr>
        <p:spPr>
          <a:xfrm flipV="1">
            <a:off x="7300541" y="4066502"/>
            <a:ext cx="0" cy="600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5">
            <a:extLst>
              <a:ext uri="{FF2B5EF4-FFF2-40B4-BE49-F238E27FC236}">
                <a16:creationId xmlns:a16="http://schemas.microsoft.com/office/drawing/2014/main" id="{2958CE34-4F4B-4F0E-9F2F-0EBA02AC0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905" y="3290680"/>
            <a:ext cx="1228505" cy="1200329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altLang="fr-FR" sz="1400" b="1" dirty="0">
                <a:latin typeface="+mn-lt"/>
              </a:rPr>
              <a:t>Bac Pro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fr-FR" altLang="fr-FR" sz="1400" b="1" dirty="0">
                <a:latin typeface="+mn-lt"/>
              </a:rPr>
              <a:t>Etude et réalisation d’agencement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800" dirty="0"/>
              <a:t>(A. 07/04/11)</a:t>
            </a:r>
            <a:endParaRPr lang="fr-FR" altLang="fr-FR" sz="800" dirty="0">
              <a:latin typeface="+mn-lt"/>
            </a:endParaRPr>
          </a:p>
          <a:p>
            <a:pPr algn="ctr" defTabSz="914400">
              <a:spcBef>
                <a:spcPct val="0"/>
              </a:spcBef>
              <a:buFontTx/>
              <a:buNone/>
            </a:pPr>
            <a:endParaRPr lang="fr-FR" altLang="fr-FR" sz="800" dirty="0">
              <a:latin typeface="+mn-lt"/>
            </a:endParaRP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08F6D280-B1D4-4F69-9B1E-512DDEAB2481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5160158" y="2537680"/>
            <a:ext cx="0" cy="753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4773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825BC5D9-2136-46F7-A7EF-2CFD0E646124}"/>
              </a:ext>
            </a:extLst>
          </p:cNvPr>
          <p:cNvGrpSpPr/>
          <p:nvPr/>
        </p:nvGrpSpPr>
        <p:grpSpPr>
          <a:xfrm>
            <a:off x="654715" y="175819"/>
            <a:ext cx="4849792" cy="6118908"/>
            <a:chOff x="3316980" y="234435"/>
            <a:chExt cx="4849792" cy="611890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D822B0C-4A67-46BC-AC19-EEF64FD82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9B510B68-D6D0-4832-8ADF-4BEA4C725C78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2CFDBFED-9C8D-4016-8A83-3359CE40F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pic>
            <p:nvPicPr>
              <p:cNvPr id="16" name="Picture 38" descr="SAGA">
                <a:extLst>
                  <a:ext uri="{FF2B5EF4-FFF2-40B4-BE49-F238E27FC236}">
                    <a16:creationId xmlns:a16="http://schemas.microsoft.com/office/drawing/2014/main" id="{74F183F7-F6FB-4F4D-940B-20FF1D8ECB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3" descr="2-190-6">
                <a:extLst>
                  <a:ext uri="{FF2B5EF4-FFF2-40B4-BE49-F238E27FC236}">
                    <a16:creationId xmlns:a16="http://schemas.microsoft.com/office/drawing/2014/main" id="{794AC7AB-1114-4334-880C-9514717F57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32235EDE-9641-4814-BC93-DE1E0824F3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7" descr="Image associée">
                <a:hlinkClick r:id="rId7"/>
                <a:extLst>
                  <a:ext uri="{FF2B5EF4-FFF2-40B4-BE49-F238E27FC236}">
                    <a16:creationId xmlns:a16="http://schemas.microsoft.com/office/drawing/2014/main" id="{462D2F3C-8C76-412A-8262-332733AF76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8" descr="P1000035">
                <a:extLst>
                  <a:ext uri="{FF2B5EF4-FFF2-40B4-BE49-F238E27FC236}">
                    <a16:creationId xmlns:a16="http://schemas.microsoft.com/office/drawing/2014/main" id="{C6033475-5A24-46E4-A1CE-6BE82E2907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A9B64ED7-F717-4C10-93A9-08B06CD77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83840676-C46E-40C9-AD51-2B01F1C6A3E1}"/>
              </a:ext>
            </a:extLst>
          </p:cNvPr>
          <p:cNvSpPr txBox="1"/>
          <p:nvPr/>
        </p:nvSpPr>
        <p:spPr>
          <a:xfrm>
            <a:off x="5353233" y="372651"/>
            <a:ext cx="6767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organismes professionnels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6969E35-73A7-42B0-B48D-909F46B2473A}"/>
              </a:ext>
            </a:extLst>
          </p:cNvPr>
          <p:cNvGrpSpPr/>
          <p:nvPr/>
        </p:nvGrpSpPr>
        <p:grpSpPr>
          <a:xfrm>
            <a:off x="5665519" y="1377467"/>
            <a:ext cx="6209566" cy="3921292"/>
            <a:chOff x="5665519" y="1377467"/>
            <a:chExt cx="6209566" cy="3921292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1EC94B51-B8B1-4815-8732-6D8E1266B464}"/>
                </a:ext>
              </a:extLst>
            </p:cNvPr>
            <p:cNvGrpSpPr/>
            <p:nvPr/>
          </p:nvGrpSpPr>
          <p:grpSpPr>
            <a:xfrm>
              <a:off x="5665519" y="2201292"/>
              <a:ext cx="6201972" cy="651768"/>
              <a:chOff x="5362753" y="4092701"/>
              <a:chExt cx="6201972" cy="651768"/>
            </a:xfrm>
          </p:grpSpPr>
          <p:pic>
            <p:nvPicPr>
              <p:cNvPr id="15" name="Picture 3" descr="Résultat de recherche d'images pour &quot;Confédération de l'artisanat et des petites entreprises du bâtiment&quot;">
                <a:hlinkClick r:id="rId11"/>
                <a:extLst>
                  <a:ext uri="{FF2B5EF4-FFF2-40B4-BE49-F238E27FC236}">
                    <a16:creationId xmlns:a16="http://schemas.microsoft.com/office/drawing/2014/main" id="{D5B25610-473E-4EE6-960D-2CD92C902B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2753" y="4092701"/>
                <a:ext cx="1216975" cy="6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5E31CE-07FA-4975-809F-6629AA910F8E}"/>
                  </a:ext>
                </a:extLst>
              </p:cNvPr>
              <p:cNvSpPr/>
              <p:nvPr/>
            </p:nvSpPr>
            <p:spPr>
              <a:xfrm>
                <a:off x="6579728" y="4098138"/>
                <a:ext cx="4984997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Confédération de l'artisanat et des petites entreprises du bâtiment</a:t>
                </a:r>
              </a:p>
            </p:txBody>
          </p: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835F9E5-7BF8-4381-8A65-60F4C6449B75}"/>
                </a:ext>
              </a:extLst>
            </p:cNvPr>
            <p:cNvGrpSpPr/>
            <p:nvPr/>
          </p:nvGrpSpPr>
          <p:grpSpPr>
            <a:xfrm>
              <a:off x="5665519" y="1377467"/>
              <a:ext cx="6209566" cy="686057"/>
              <a:chOff x="5048704" y="2838077"/>
              <a:chExt cx="6209566" cy="686057"/>
            </a:xfrm>
          </p:grpSpPr>
          <p:pic>
            <p:nvPicPr>
              <p:cNvPr id="24" name="Picture 5" descr="Résultat de recherche d'images pour &quot;Fédération française du bâtiment&quot;">
                <a:hlinkClick r:id="rId13"/>
                <a:extLst>
                  <a:ext uri="{FF2B5EF4-FFF2-40B4-BE49-F238E27FC236}">
                    <a16:creationId xmlns:a16="http://schemas.microsoft.com/office/drawing/2014/main" id="{33099BFD-913D-4D1A-BFC6-3D33C268DB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886" b="8063"/>
              <a:stretch/>
            </p:blipFill>
            <p:spPr bwMode="auto">
              <a:xfrm>
                <a:off x="5048704" y="2838077"/>
                <a:ext cx="1693434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3B66B1F-2166-4166-A1B3-EF7E75E29BDC}"/>
                  </a:ext>
                </a:extLst>
              </p:cNvPr>
              <p:cNvSpPr/>
              <p:nvPr/>
            </p:nvSpPr>
            <p:spPr>
              <a:xfrm>
                <a:off x="6742138" y="2840134"/>
                <a:ext cx="4516132" cy="68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F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édération française du bâtiment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A65CE182-CD17-40FF-BBAC-556FAD9F5DE4}"/>
                </a:ext>
              </a:extLst>
            </p:cNvPr>
            <p:cNvGrpSpPr/>
            <p:nvPr/>
          </p:nvGrpSpPr>
          <p:grpSpPr>
            <a:xfrm>
              <a:off x="5665519" y="2549728"/>
              <a:ext cx="6201973" cy="1685840"/>
              <a:chOff x="5362753" y="3925321"/>
              <a:chExt cx="6201973" cy="168584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4E566E7-4392-4B27-9E1A-BB7441B17306}"/>
                  </a:ext>
                </a:extLst>
              </p:cNvPr>
              <p:cNvSpPr/>
              <p:nvPr/>
            </p:nvSpPr>
            <p:spPr>
              <a:xfrm>
                <a:off x="6963904" y="4359939"/>
                <a:ext cx="4600822" cy="82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L'Ameublement français 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(Union nationale des industries de l'Ameublement français)</a:t>
                </a: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45117BE3-A85E-447F-A79A-9DD8379B0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2753" y="3925321"/>
                <a:ext cx="1685840" cy="1685840"/>
              </a:xfrm>
              <a:prstGeom prst="rect">
                <a:avLst/>
              </a:prstGeom>
            </p:spPr>
          </p:pic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C9C1B0E3-7432-4328-B6A0-A4FAE753D4C2}"/>
                </a:ext>
              </a:extLst>
            </p:cNvPr>
            <p:cNvGrpSpPr/>
            <p:nvPr/>
          </p:nvGrpSpPr>
          <p:grpSpPr>
            <a:xfrm>
              <a:off x="5665519" y="4652427"/>
              <a:ext cx="6204096" cy="646332"/>
              <a:chOff x="5225345" y="6065020"/>
              <a:chExt cx="6204096" cy="646332"/>
            </a:xfrm>
          </p:grpSpPr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E3A6C866-486C-40B4-ADFB-930ADA480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5345" y="6067610"/>
                <a:ext cx="1419073" cy="643742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AA3DDD4-F857-428E-87E2-0B5CAF182763}"/>
                  </a:ext>
                </a:extLst>
              </p:cNvPr>
              <p:cNvSpPr/>
              <p:nvPr/>
            </p:nvSpPr>
            <p:spPr>
              <a:xfrm>
                <a:off x="6644419" y="6065020"/>
                <a:ext cx="478502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Union Nationale de l'Artisanat des Métiers de l'Ameublement</a:t>
                </a: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CB59583A-285D-499E-B443-AA8B880D14DE}"/>
                </a:ext>
              </a:extLst>
            </p:cNvPr>
            <p:cNvGrpSpPr/>
            <p:nvPr/>
          </p:nvGrpSpPr>
          <p:grpSpPr>
            <a:xfrm>
              <a:off x="5665519" y="3933711"/>
              <a:ext cx="6201972" cy="612000"/>
              <a:chOff x="5384267" y="5275628"/>
              <a:chExt cx="6201972" cy="619080"/>
            </a:xfrm>
            <a:solidFill>
              <a:schemeClr val="bg1"/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E547F8-5FF9-4780-9F0A-1D9B4BE0D3F5}"/>
                  </a:ext>
                </a:extLst>
              </p:cNvPr>
              <p:cNvSpPr/>
              <p:nvPr/>
            </p:nvSpPr>
            <p:spPr>
              <a:xfrm>
                <a:off x="6716701" y="5282708"/>
                <a:ext cx="4869538" cy="612000"/>
              </a:xfrm>
              <a:prstGeom prst="rect">
                <a:avLst/>
              </a:prstGeom>
              <a:grpFill/>
            </p:spPr>
            <p:txBody>
              <a:bodyPr wrap="none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Union des Fabricants de Menuiseries Extérieures </a:t>
                </a:r>
                <a:endPara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4" name="Image 33">
                <a:extLst>
                  <a:ext uri="{FF2B5EF4-FFF2-40B4-BE49-F238E27FC236}">
                    <a16:creationId xmlns:a16="http://schemas.microsoft.com/office/drawing/2014/main" id="{2F5FA79D-46F7-418C-B5C9-DB3864F80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4267" y="5275628"/>
                <a:ext cx="1332434" cy="61069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4A95AECE-2824-408F-8348-6CF038FDE809}"/>
              </a:ext>
            </a:extLst>
          </p:cNvPr>
          <p:cNvSpPr/>
          <p:nvPr/>
        </p:nvSpPr>
        <p:spPr>
          <a:xfrm>
            <a:off x="5785417" y="5438195"/>
            <a:ext cx="5903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i="1" dirty="0"/>
              <a:t>Organismes professionnels qui ont participé au groupe de travail (du 4 avril 2019 au 11 mars 2020)</a:t>
            </a:r>
          </a:p>
        </p:txBody>
      </p:sp>
      <p:pic>
        <p:nvPicPr>
          <p:cNvPr id="4" name="Graphique 3" descr="Accueil">
            <a:hlinkClick r:id="rId18" action="ppaction://hlinksldjump"/>
            <a:extLst>
              <a:ext uri="{FF2B5EF4-FFF2-40B4-BE49-F238E27FC236}">
                <a16:creationId xmlns:a16="http://schemas.microsoft.com/office/drawing/2014/main" id="{F6D2FB24-DBE5-49EB-9403-698C8D4CC81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8903" y="6105706"/>
            <a:ext cx="378042" cy="378042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A9359316-4CFE-4A8B-AA18-A3A167C6B25F}"/>
              </a:ext>
            </a:extLst>
          </p:cNvPr>
          <p:cNvSpPr txBox="1"/>
          <p:nvPr/>
        </p:nvSpPr>
        <p:spPr>
          <a:xfrm>
            <a:off x="0" y="6452290"/>
            <a:ext cx="314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des CAP Menuisiers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" y="22682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324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EAC7F70-9CB5-4C1D-A64E-87B206285B74}"/>
              </a:ext>
            </a:extLst>
          </p:cNvPr>
          <p:cNvGrpSpPr/>
          <p:nvPr/>
        </p:nvGrpSpPr>
        <p:grpSpPr>
          <a:xfrm>
            <a:off x="429014" y="1424762"/>
            <a:ext cx="3377442" cy="4774271"/>
            <a:chOff x="3316980" y="234435"/>
            <a:chExt cx="4849792" cy="6118908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567553B-711B-47E9-93C5-0504124ACB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7CDC6D2C-4FA1-4261-8358-F464F334AEC7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74CBBA24-5938-4374-A4BC-885D46514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pic>
            <p:nvPicPr>
              <p:cNvPr id="6" name="Picture 38" descr="SAGA">
                <a:extLst>
                  <a:ext uri="{FF2B5EF4-FFF2-40B4-BE49-F238E27FC236}">
                    <a16:creationId xmlns:a16="http://schemas.microsoft.com/office/drawing/2014/main" id="{098CA77C-8B36-411B-BCF5-31819022E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13" descr="2-190-6">
                <a:extLst>
                  <a:ext uri="{FF2B5EF4-FFF2-40B4-BE49-F238E27FC236}">
                    <a16:creationId xmlns:a16="http://schemas.microsoft.com/office/drawing/2014/main" id="{7E307008-C444-42AC-BDE6-0C2AC13FB5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2A0447D7-4A57-4C80-862A-F197EFC211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7" descr="Image associée">
                <a:hlinkClick r:id="rId8"/>
                <a:extLst>
                  <a:ext uri="{FF2B5EF4-FFF2-40B4-BE49-F238E27FC236}">
                    <a16:creationId xmlns:a16="http://schemas.microsoft.com/office/drawing/2014/main" id="{01500A55-6FB8-4255-83F5-1CF414FC40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8" descr="P1000035">
                <a:extLst>
                  <a:ext uri="{FF2B5EF4-FFF2-40B4-BE49-F238E27FC236}">
                    <a16:creationId xmlns:a16="http://schemas.microsoft.com/office/drawing/2014/main" id="{3F9D60F4-39B6-4C16-B22E-5F1349EEE2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C722A0BA-5861-4BBF-AEA8-E4678C0552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Rectangle 11">
            <a:hlinkClick r:id="rId12" action="ppaction://hlinksldjump"/>
            <a:extLst>
              <a:ext uri="{FF2B5EF4-FFF2-40B4-BE49-F238E27FC236}">
                <a16:creationId xmlns:a16="http://schemas.microsoft.com/office/drawing/2014/main" id="{D391D832-A8DE-4FC6-A441-43C5E2723875}"/>
              </a:ext>
            </a:extLst>
          </p:cNvPr>
          <p:cNvSpPr/>
          <p:nvPr/>
        </p:nvSpPr>
        <p:spPr>
          <a:xfrm>
            <a:off x="655175" y="352066"/>
            <a:ext cx="4594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>
                <a:sym typeface="Wingdings 3" panose="05040102010807070707" pitchFamily="18" charset="2"/>
              </a:rPr>
              <a:t>Quelques orientations d’évolution pour la menuiserie agencement</a:t>
            </a:r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96139D10-0124-4047-8514-B7F4F354D9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5518" y="1849119"/>
            <a:ext cx="8061" cy="4965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CB94FBE1-938E-4C38-A360-C26B44C08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892" y="2345718"/>
            <a:ext cx="1189912" cy="1138773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+mn-lt"/>
              </a:rPr>
              <a:t>BP 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fr-FR" altLang="fr-FR" sz="1600" b="1" dirty="0">
                <a:latin typeface="+mn-lt"/>
              </a:rPr>
              <a:t>Menuisier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endParaRPr lang="fr-FR" altLang="fr-FR" sz="800" dirty="0">
              <a:latin typeface="+mn-lt"/>
            </a:endParaRP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fr-FR" altLang="fr-FR" sz="1000" dirty="0">
                <a:latin typeface="+mn-lt"/>
              </a:rPr>
              <a:t>(A. 03/02/2014)</a:t>
            </a:r>
            <a:endParaRPr lang="fr-FR" altLang="fr-FR" sz="1800" dirty="0">
              <a:latin typeface="+mn-lt"/>
            </a:endParaRPr>
          </a:p>
          <a:p>
            <a:pPr algn="ctr" defTabSz="914400">
              <a:spcBef>
                <a:spcPct val="0"/>
              </a:spcBef>
              <a:buFontTx/>
              <a:buNone/>
            </a:pPr>
            <a:endParaRPr lang="fr-FR" altLang="fr-FR" sz="1400" dirty="0">
              <a:latin typeface="+mn-lt"/>
            </a:endParaRP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C610B6C3-2BC1-4DEB-8EB5-C3D0526C62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1987" y="2655580"/>
            <a:ext cx="0" cy="230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0EE38D06-CDF1-41D6-A4D9-1018437833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2076" y="1361820"/>
            <a:ext cx="0" cy="93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C8085120-B393-47DE-984D-86CF1BECF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836" y="1020335"/>
            <a:ext cx="914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 dirty="0">
                <a:latin typeface="+mn-lt"/>
              </a:rPr>
              <a:t>Niveau III</a:t>
            </a:r>
            <a:endParaRPr lang="fr-FR" altLang="fr-FR" sz="1200" dirty="0">
              <a:latin typeface="+mn-lt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4A3A6668-7F23-47CC-AFD7-9A828F1E3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949" y="2358463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 dirty="0">
                <a:latin typeface="+mn-lt"/>
              </a:rPr>
              <a:t>Niveau IV</a:t>
            </a:r>
            <a:endParaRPr lang="fr-FR" altLang="fr-FR" sz="1200" dirty="0">
              <a:latin typeface="+mn-lt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A89D71C-28BE-414A-800E-A3DC68C59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513" y="5097774"/>
            <a:ext cx="914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 dirty="0">
                <a:latin typeface="+mn-lt"/>
              </a:rPr>
              <a:t>Niveau V</a:t>
            </a:r>
            <a:endParaRPr lang="fr-FR" altLang="fr-FR" sz="1200" dirty="0">
              <a:latin typeface="+mn-lt"/>
            </a:endParaRPr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AD649910-D577-4B88-84F2-47B771ED70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67013" y="1849119"/>
            <a:ext cx="10663" cy="4906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076DBA2C-7313-4878-BF52-A61549E6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5" y="911350"/>
            <a:ext cx="6524111" cy="969496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+mn-lt"/>
              </a:rPr>
              <a:t>BTS</a:t>
            </a:r>
            <a:endParaRPr lang="fr-FR" altLang="fr-FR" sz="1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/>
              <a:t>Etude et réalisation d’agencement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100" dirty="0"/>
              <a:t>(A. 16/02/2016)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000" dirty="0">
              <a:latin typeface="+mn-lt"/>
            </a:endParaRPr>
          </a:p>
        </p:txBody>
      </p:sp>
      <p:sp>
        <p:nvSpPr>
          <p:cNvPr id="23" name="Text Box 9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C9C650B6-10C9-49F4-8409-D3217EECE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910" y="2351565"/>
            <a:ext cx="1893537" cy="1231106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+mn-lt"/>
              </a:rPr>
              <a:t>Bac  Pro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latin typeface="+mn-lt"/>
              </a:rPr>
              <a:t>Technicien menuisier agenceur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+mn-lt"/>
              </a:rPr>
              <a:t>(A. 11/07/05)</a:t>
            </a:r>
          </a:p>
          <a:p>
            <a:pPr defTabSz="914400" eaLnBrk="1" hangingPunct="1">
              <a:spcBef>
                <a:spcPct val="0"/>
              </a:spcBef>
              <a:buFontTx/>
              <a:buAutoNum type="alphaUcPeriod"/>
            </a:pPr>
            <a:endParaRPr lang="fr-FR" altLang="fr-FR" sz="800" i="1" dirty="0">
              <a:latin typeface="+mn-lt"/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fr-FR" altLang="fr-FR" sz="800" dirty="0">
              <a:latin typeface="+mn-lt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C9A0C5E-1D82-4B09-8F5E-26E15ED6F576}"/>
              </a:ext>
            </a:extLst>
          </p:cNvPr>
          <p:cNvCxnSpPr>
            <a:cxnSpLocks/>
          </p:cNvCxnSpPr>
          <p:nvPr/>
        </p:nvCxnSpPr>
        <p:spPr>
          <a:xfrm flipH="1">
            <a:off x="7836848" y="4496469"/>
            <a:ext cx="2076626" cy="11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3AF081D-51D3-4ABF-8D76-4702BA12BCF0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7836848" y="3484491"/>
            <a:ext cx="0" cy="14258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0798608-C74B-4F33-8CEB-89C5E597AB69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9477679" y="3582671"/>
            <a:ext cx="0" cy="9137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Line 16">
            <a:extLst>
              <a:ext uri="{FF2B5EF4-FFF2-40B4-BE49-F238E27FC236}">
                <a16:creationId xmlns:a16="http://schemas.microsoft.com/office/drawing/2014/main" id="{E2B1D185-81C3-4C5F-8118-2D36DC7B60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34136" y="1880842"/>
            <a:ext cx="0" cy="44711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D896EC9C-EF82-4396-9B2B-FF3DE47FA65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319065" y="2492552"/>
            <a:ext cx="1546577" cy="122672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+mn-lt"/>
              </a:rPr>
              <a:t>Bac STI2D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+mn-lt"/>
              </a:rPr>
              <a:t>Spécialités 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+mn-lt"/>
              </a:rPr>
              <a:t>EE, 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+mn-lt"/>
              </a:rPr>
              <a:t>AC, 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+mn-lt"/>
              </a:rPr>
              <a:t>SIN,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+mn-lt"/>
              </a:rPr>
              <a:t> ITEC</a:t>
            </a:r>
            <a:endParaRPr lang="fr-FR" altLang="fr-FR" sz="1800" dirty="0">
              <a:latin typeface="+mn-lt"/>
            </a:endParaRPr>
          </a:p>
          <a:p>
            <a:pPr algn="ctr" defTabSz="914400">
              <a:spcBef>
                <a:spcPct val="0"/>
              </a:spcBef>
              <a:buFontTx/>
              <a:buNone/>
            </a:pPr>
            <a:endParaRPr lang="fr-FR" altLang="fr-FR" sz="1050" dirty="0">
              <a:latin typeface="+mn-lt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75B47039-3ABE-4022-B888-996A61B4C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946" y="4913441"/>
            <a:ext cx="2089150" cy="1237262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fr-FR" altLang="fr-FR" sz="1600" b="1" dirty="0">
                <a:latin typeface="+mn-lt"/>
              </a:rPr>
              <a:t> </a:t>
            </a:r>
            <a:r>
              <a:rPr lang="fr-FR" altLang="fr-FR" sz="1800" b="1" dirty="0">
                <a:latin typeface="+mn-lt"/>
              </a:rPr>
              <a:t>CAP 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+mn-lt"/>
              </a:rPr>
              <a:t>Menuisier fabricant</a:t>
            </a:r>
          </a:p>
          <a:p>
            <a:pPr algn="ctr" defTabSz="914400">
              <a:buFontTx/>
              <a:buNone/>
            </a:pPr>
            <a:r>
              <a:rPr lang="fr-FR" altLang="fr-FR" sz="1000" dirty="0">
                <a:latin typeface="+mn-lt"/>
              </a:rPr>
              <a:t>(A. 20/11/2020)</a:t>
            </a:r>
          </a:p>
          <a:p>
            <a:pPr algn="ctr">
              <a:buNone/>
            </a:pPr>
            <a:r>
              <a:rPr lang="fr-FR" sz="1400" b="1" dirty="0">
                <a:solidFill>
                  <a:srgbClr val="FF0000"/>
                </a:solidFill>
              </a:rPr>
              <a:t>1</a:t>
            </a:r>
            <a:r>
              <a:rPr lang="fr-FR" sz="1400" b="1" baseline="30000" dirty="0">
                <a:solidFill>
                  <a:srgbClr val="FF0000"/>
                </a:solidFill>
              </a:rPr>
              <a:t>ère</a:t>
            </a:r>
            <a:r>
              <a:rPr lang="fr-FR" sz="1400" b="1" dirty="0">
                <a:solidFill>
                  <a:srgbClr val="FF0000"/>
                </a:solidFill>
              </a:rPr>
              <a:t> session 2023</a:t>
            </a:r>
            <a:endParaRPr lang="fr-FR" altLang="fr-FR" sz="800" dirty="0">
              <a:solidFill>
                <a:srgbClr val="FF0000"/>
              </a:solidFill>
              <a:latin typeface="+mn-lt"/>
            </a:endParaRPr>
          </a:p>
          <a:p>
            <a:pPr algn="ctr" defTabSz="914400">
              <a:buFontTx/>
              <a:buNone/>
            </a:pPr>
            <a:endParaRPr lang="fr-FR" altLang="fr-FR" sz="800" dirty="0">
              <a:latin typeface="+mn-lt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3EE50DC2-24EE-4FC8-BF28-F4A5BA4C3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534" y="4910305"/>
            <a:ext cx="2424066" cy="1237262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fr-FR" altLang="fr-FR" sz="1600" b="1" dirty="0">
                <a:latin typeface="+mn-lt"/>
              </a:rPr>
              <a:t> </a:t>
            </a:r>
            <a:r>
              <a:rPr lang="fr-FR" altLang="fr-FR" sz="1800" b="1" dirty="0">
                <a:latin typeface="+mn-lt"/>
              </a:rPr>
              <a:t>CAP 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+mn-lt"/>
              </a:rPr>
              <a:t>Menuisier installateur</a:t>
            </a:r>
          </a:p>
          <a:p>
            <a:pPr algn="ctr" defTabSz="914400">
              <a:buFontTx/>
              <a:buNone/>
            </a:pPr>
            <a:r>
              <a:rPr lang="fr-FR" altLang="fr-FR" sz="1000" dirty="0">
                <a:latin typeface="+mn-lt"/>
              </a:rPr>
              <a:t>(A. 20/11/2020)</a:t>
            </a:r>
          </a:p>
          <a:p>
            <a:pPr algn="ctr">
              <a:buNone/>
            </a:pPr>
            <a:r>
              <a:rPr lang="fr-FR" sz="1400" b="1" dirty="0">
                <a:solidFill>
                  <a:srgbClr val="FF0000"/>
                </a:solidFill>
              </a:rPr>
              <a:t>1</a:t>
            </a:r>
            <a:r>
              <a:rPr lang="fr-FR" sz="1400" b="1" baseline="30000" dirty="0">
                <a:solidFill>
                  <a:srgbClr val="FF0000"/>
                </a:solidFill>
              </a:rPr>
              <a:t>ère</a:t>
            </a:r>
            <a:r>
              <a:rPr lang="fr-FR" sz="1400" b="1" dirty="0">
                <a:solidFill>
                  <a:srgbClr val="FF0000"/>
                </a:solidFill>
              </a:rPr>
              <a:t> session 2023</a:t>
            </a:r>
            <a:endParaRPr lang="fr-FR" altLang="fr-FR" sz="1000" dirty="0">
              <a:solidFill>
                <a:srgbClr val="FF0000"/>
              </a:solidFill>
              <a:latin typeface="+mn-lt"/>
            </a:endParaRPr>
          </a:p>
          <a:p>
            <a:pPr algn="ctr" defTabSz="914400">
              <a:buFontTx/>
              <a:buNone/>
            </a:pPr>
            <a:endParaRPr lang="fr-FR" altLang="fr-FR" sz="800" dirty="0">
              <a:latin typeface="+mn-lt"/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B3497BD5-CBF5-41A5-8350-C23DEE3B5C7E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9915567" y="4496469"/>
            <a:ext cx="0" cy="4138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Box 9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AC984ED8-B56C-431C-ABC4-C3DFD02FC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368" y="2339754"/>
            <a:ext cx="1845165" cy="1231106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+mn-lt"/>
              </a:rPr>
              <a:t>Bac  Pro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latin typeface="+mn-lt"/>
              </a:rPr>
              <a:t>Etude et réalisation d’agencement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+mn-lt"/>
              </a:rPr>
              <a:t>(A. 07/04/11)</a:t>
            </a:r>
          </a:p>
          <a:p>
            <a:pPr defTabSz="914400" eaLnBrk="1" hangingPunct="1">
              <a:spcBef>
                <a:spcPct val="0"/>
              </a:spcBef>
              <a:buFontTx/>
              <a:buAutoNum type="alphaUcPeriod"/>
            </a:pPr>
            <a:endParaRPr lang="fr-FR" altLang="fr-FR" sz="800" i="1" dirty="0">
              <a:latin typeface="+mn-lt"/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fr-FR" altLang="fr-FR" sz="800" dirty="0">
              <a:latin typeface="+mn-lt"/>
            </a:endParaRPr>
          </a:p>
        </p:txBody>
      </p:sp>
      <p:sp>
        <p:nvSpPr>
          <p:cNvPr id="38" name="Line 16">
            <a:extLst>
              <a:ext uri="{FF2B5EF4-FFF2-40B4-BE49-F238E27FC236}">
                <a16:creationId xmlns:a16="http://schemas.microsoft.com/office/drawing/2014/main" id="{F50B5D95-8B53-40CE-BE83-6D60477243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54222" y="1880566"/>
            <a:ext cx="20728" cy="447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3541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E591E-80F1-4842-A69B-F29E2E0F0B36}"/>
              </a:ext>
            </a:extLst>
          </p:cNvPr>
          <p:cNvSpPr/>
          <p:nvPr/>
        </p:nvSpPr>
        <p:spPr>
          <a:xfrm>
            <a:off x="722450" y="231300"/>
            <a:ext cx="5048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>
                <a:sym typeface="Wingdings 3" panose="05040102010807070707" pitchFamily="18" charset="2"/>
              </a:rPr>
              <a:t>Quelques orientations d’évolution 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66797A3-A53E-4D1F-94A6-ACC1DBB37CC8}"/>
              </a:ext>
            </a:extLst>
          </p:cNvPr>
          <p:cNvGrpSpPr/>
          <p:nvPr/>
        </p:nvGrpSpPr>
        <p:grpSpPr>
          <a:xfrm>
            <a:off x="360000" y="1440000"/>
            <a:ext cx="2404856" cy="3253181"/>
            <a:chOff x="3316980" y="234435"/>
            <a:chExt cx="4849792" cy="6118908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436F7F53-00D9-49B7-A97B-83E807A14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8F84E80D-007C-4528-8C70-12237B68AD27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FE26F4A1-6331-45B4-A999-2C2344C9D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24" name="Picture 38" descr="SAGA">
                <a:extLst>
                  <a:ext uri="{FF2B5EF4-FFF2-40B4-BE49-F238E27FC236}">
                    <a16:creationId xmlns:a16="http://schemas.microsoft.com/office/drawing/2014/main" id="{BC8A6FB9-5AE3-4E25-9718-1FF89A75A3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3" descr="2-190-6">
                <a:extLst>
                  <a:ext uri="{FF2B5EF4-FFF2-40B4-BE49-F238E27FC236}">
                    <a16:creationId xmlns:a16="http://schemas.microsoft.com/office/drawing/2014/main" id="{366C0226-A8F8-4D33-914B-CBC980DA5F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BC6429E3-1F7D-42D2-A2C9-72E84AAED3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7" descr="Image associée">
                <a:hlinkClick r:id="rId8"/>
                <a:extLst>
                  <a:ext uri="{FF2B5EF4-FFF2-40B4-BE49-F238E27FC236}">
                    <a16:creationId xmlns:a16="http://schemas.microsoft.com/office/drawing/2014/main" id="{09C028E2-D2A0-4DBD-8F84-6B8F51C6E6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8" descr="P1000035">
                <a:extLst>
                  <a:ext uri="{FF2B5EF4-FFF2-40B4-BE49-F238E27FC236}">
                    <a16:creationId xmlns:a16="http://schemas.microsoft.com/office/drawing/2014/main" id="{5042ED41-3249-4D0C-9403-C7D9E21BB0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1290FAFF-BC7C-4C84-AB84-6D4D92DB63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E43BB8C9-2CCE-42E4-A992-182629E24468}"/>
              </a:ext>
            </a:extLst>
          </p:cNvPr>
          <p:cNvSpPr txBox="1"/>
          <p:nvPr/>
        </p:nvSpPr>
        <p:spPr>
          <a:xfrm>
            <a:off x="0" y="6452290"/>
            <a:ext cx="314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des CAP Menuisiers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52CDE3D4-FCB0-43ED-97E7-00A059CAD9A4}"/>
              </a:ext>
            </a:extLst>
          </p:cNvPr>
          <p:cNvSpPr/>
          <p:nvPr/>
        </p:nvSpPr>
        <p:spPr>
          <a:xfrm>
            <a:off x="360000" y="450319"/>
            <a:ext cx="11441232" cy="936379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9000">
                <a:schemeClr val="accent2"/>
              </a:gs>
              <a:gs pos="100000">
                <a:schemeClr val="accent6">
                  <a:lumMod val="5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4" spcCol="576000" rtlCol="0" anchor="ctr"/>
          <a:lstStyle/>
          <a:p>
            <a:pPr algn="ctr"/>
            <a:r>
              <a:rPr lang="fr-FR" dirty="0"/>
              <a:t>R2003		R2021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0FC9F49-E78B-404A-A6FB-3823EDA88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838438"/>
              </p:ext>
            </p:extLst>
          </p:nvPr>
        </p:nvGraphicFramePr>
        <p:xfrm>
          <a:off x="3603286" y="1454959"/>
          <a:ext cx="8047698" cy="4765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B97CC5BF-98C9-4110-968A-C7FB35D95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63807"/>
              </p:ext>
            </p:extLst>
          </p:nvPr>
        </p:nvGraphicFramePr>
        <p:xfrm>
          <a:off x="3603286" y="1454958"/>
          <a:ext cx="8047698" cy="4765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7" name="Image 16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28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3" grpId="0">
        <p:bldAsOne/>
      </p:bldGraphic>
      <p:bldGraphic spid="2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E591E-80F1-4842-A69B-F29E2E0F0B36}"/>
              </a:ext>
            </a:extLst>
          </p:cNvPr>
          <p:cNvSpPr/>
          <p:nvPr/>
        </p:nvSpPr>
        <p:spPr>
          <a:xfrm>
            <a:off x="759527" y="160930"/>
            <a:ext cx="5048323" cy="46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Intervention sur les ouvrages simples</a:t>
            </a: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F027928F-0BF4-4CC0-A465-F3F67DD1E339}"/>
              </a:ext>
            </a:extLst>
          </p:cNvPr>
          <p:cNvGrpSpPr/>
          <p:nvPr/>
        </p:nvGrpSpPr>
        <p:grpSpPr>
          <a:xfrm>
            <a:off x="396977" y="1510177"/>
            <a:ext cx="2698255" cy="3837646"/>
            <a:chOff x="3316980" y="234435"/>
            <a:chExt cx="4849792" cy="6118908"/>
          </a:xfrm>
        </p:grpSpPr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D5DF8D04-A3AA-4B46-8E7C-7060C50FC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2B508C3D-7FD4-4C3B-99FA-5BB55BDB69C0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58" name="Image 57">
                <a:extLst>
                  <a:ext uri="{FF2B5EF4-FFF2-40B4-BE49-F238E27FC236}">
                    <a16:creationId xmlns:a16="http://schemas.microsoft.com/office/drawing/2014/main" id="{6BD2CB32-80BB-4E81-8E2F-A6C6E53AFB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59" name="Picture 38" descr="SAGA">
                <a:extLst>
                  <a:ext uri="{FF2B5EF4-FFF2-40B4-BE49-F238E27FC236}">
                    <a16:creationId xmlns:a16="http://schemas.microsoft.com/office/drawing/2014/main" id="{9A5E9471-5CD7-4738-8455-61AD79211B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13" descr="2-190-6">
                <a:extLst>
                  <a:ext uri="{FF2B5EF4-FFF2-40B4-BE49-F238E27FC236}">
                    <a16:creationId xmlns:a16="http://schemas.microsoft.com/office/drawing/2014/main" id="{854D09AB-6306-42F4-ADD5-82AF595BC3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559272F5-821B-4DB7-AF24-DF87603D0E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7" descr="Image associée">
                <a:hlinkClick r:id="rId8"/>
                <a:extLst>
                  <a:ext uri="{FF2B5EF4-FFF2-40B4-BE49-F238E27FC236}">
                    <a16:creationId xmlns:a16="http://schemas.microsoft.com/office/drawing/2014/main" id="{54270487-077D-44EE-81A1-6630257BC1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18" descr="P1000035">
                <a:extLst>
                  <a:ext uri="{FF2B5EF4-FFF2-40B4-BE49-F238E27FC236}">
                    <a16:creationId xmlns:a16="http://schemas.microsoft.com/office/drawing/2014/main" id="{B8B8F3E9-8050-432A-A3B3-D5C09BFBC6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058334FA-B192-477C-84D2-900C965204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CB57E56B-1A62-45D7-BC40-6407E091D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337877"/>
              </p:ext>
            </p:extLst>
          </p:nvPr>
        </p:nvGraphicFramePr>
        <p:xfrm>
          <a:off x="4418606" y="614667"/>
          <a:ext cx="5988237" cy="5603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4" name="Image 13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234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E591E-80F1-4842-A69B-F29E2E0F0B36}"/>
              </a:ext>
            </a:extLst>
          </p:cNvPr>
          <p:cNvSpPr/>
          <p:nvPr/>
        </p:nvSpPr>
        <p:spPr>
          <a:xfrm>
            <a:off x="722450" y="111046"/>
            <a:ext cx="5048323" cy="46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Intervention sur les ouvrages</a:t>
            </a: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F027928F-0BF4-4CC0-A465-F3F67DD1E339}"/>
              </a:ext>
            </a:extLst>
          </p:cNvPr>
          <p:cNvGrpSpPr/>
          <p:nvPr/>
        </p:nvGrpSpPr>
        <p:grpSpPr>
          <a:xfrm>
            <a:off x="180000" y="1502824"/>
            <a:ext cx="2404856" cy="3253181"/>
            <a:chOff x="3316980" y="234435"/>
            <a:chExt cx="4849792" cy="6118908"/>
          </a:xfrm>
        </p:grpSpPr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D5DF8D04-A3AA-4B46-8E7C-7060C50FC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2B508C3D-7FD4-4C3B-99FA-5BB55BDB69C0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58" name="Image 57">
                <a:extLst>
                  <a:ext uri="{FF2B5EF4-FFF2-40B4-BE49-F238E27FC236}">
                    <a16:creationId xmlns:a16="http://schemas.microsoft.com/office/drawing/2014/main" id="{6BD2CB32-80BB-4E81-8E2F-A6C6E53AFB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59" name="Picture 38" descr="SAGA">
                <a:extLst>
                  <a:ext uri="{FF2B5EF4-FFF2-40B4-BE49-F238E27FC236}">
                    <a16:creationId xmlns:a16="http://schemas.microsoft.com/office/drawing/2014/main" id="{9A5E9471-5CD7-4738-8455-61AD79211B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13" descr="2-190-6">
                <a:extLst>
                  <a:ext uri="{FF2B5EF4-FFF2-40B4-BE49-F238E27FC236}">
                    <a16:creationId xmlns:a16="http://schemas.microsoft.com/office/drawing/2014/main" id="{854D09AB-6306-42F4-ADD5-82AF595BC3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559272F5-821B-4DB7-AF24-DF87603D0E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7" descr="Image associée">
                <a:hlinkClick r:id="rId8"/>
                <a:extLst>
                  <a:ext uri="{FF2B5EF4-FFF2-40B4-BE49-F238E27FC236}">
                    <a16:creationId xmlns:a16="http://schemas.microsoft.com/office/drawing/2014/main" id="{54270487-077D-44EE-81A1-6630257BC1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18" descr="P1000035">
                <a:extLst>
                  <a:ext uri="{FF2B5EF4-FFF2-40B4-BE49-F238E27FC236}">
                    <a16:creationId xmlns:a16="http://schemas.microsoft.com/office/drawing/2014/main" id="{B8B8F3E9-8050-432A-A3B3-D5C09BFBC6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058334FA-B192-477C-84D2-900C965204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CFD3520-BC09-43B9-8B24-A55E26E7B3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80495" y="648000"/>
          <a:ext cx="2952000" cy="599244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952000">
                  <a:extLst>
                    <a:ext uri="{9D8B030D-6E8A-4147-A177-3AD203B41FA5}">
                      <a16:colId xmlns:a16="http://schemas.microsoft.com/office/drawing/2014/main" val="3887305621"/>
                    </a:ext>
                  </a:extLst>
                </a:gridCol>
              </a:tblGrid>
              <a:tr h="870900">
                <a:tc>
                  <a:txBody>
                    <a:bodyPr/>
                    <a:lstStyle/>
                    <a:p>
                      <a:pPr marL="144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Ouvrages de référence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B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4953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MENUISERIES EXTÉRIEURES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0696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Ouvertures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412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Portes d'entrée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6660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Fenêtres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63578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Façades menuisées décoratives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50028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Fermetures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418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Volets ou persiennes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12029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Volets roulants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2667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Portails et portillons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44170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Portes de garage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155348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MENUISERIES INTÉRIEURES 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37521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Cloisons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94088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Portes intérieures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52713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AGENCEMENT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5058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Placards, dressing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549173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Habillages muraux et plafond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08215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Comptoir, présentoir, banque d’accueil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74452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Parquets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671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MOBILIER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4474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Mobilier meublant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566189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OUVRAGES EXTERIEURS</a:t>
                      </a: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438176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Terrasses, platelages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057237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9A8DE7B2-BB30-4424-93B9-BB31E40B96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92601" y="623776"/>
          <a:ext cx="5014896" cy="602426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952000">
                  <a:extLst>
                    <a:ext uri="{9D8B030D-6E8A-4147-A177-3AD203B41FA5}">
                      <a16:colId xmlns:a16="http://schemas.microsoft.com/office/drawing/2014/main" val="3887305621"/>
                    </a:ext>
                  </a:extLst>
                </a:gridCol>
                <a:gridCol w="687632">
                  <a:extLst>
                    <a:ext uri="{9D8B030D-6E8A-4147-A177-3AD203B41FA5}">
                      <a16:colId xmlns:a16="http://schemas.microsoft.com/office/drawing/2014/main" val="3765811763"/>
                    </a:ext>
                  </a:extLst>
                </a:gridCol>
                <a:gridCol w="687632">
                  <a:extLst>
                    <a:ext uri="{9D8B030D-6E8A-4147-A177-3AD203B41FA5}">
                      <a16:colId xmlns:a16="http://schemas.microsoft.com/office/drawing/2014/main" val="2170416175"/>
                    </a:ext>
                  </a:extLst>
                </a:gridCol>
                <a:gridCol w="687632">
                  <a:extLst>
                    <a:ext uri="{9D8B030D-6E8A-4147-A177-3AD203B41FA5}">
                      <a16:colId xmlns:a16="http://schemas.microsoft.com/office/drawing/2014/main" val="2948759752"/>
                    </a:ext>
                  </a:extLst>
                </a:gridCol>
              </a:tblGrid>
              <a:tr h="227871">
                <a:tc rowSpan="3">
                  <a:txBody>
                    <a:bodyPr/>
                    <a:lstStyle/>
                    <a:p>
                      <a:pPr marL="144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Ouvrages de référence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BBFD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Menuisier Fabricant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495357"/>
                  </a:ext>
                </a:extLst>
              </a:tr>
              <a:tr h="28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Fabrication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909137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Fréquente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Peu fréquente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Non réalisée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4082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MENUISERIES EXTÉRIEURES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0696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Ouvertures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77412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Portes d'entrée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660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Fenêtres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63578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Façades menuisées décoratives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50028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Fermetures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7418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Volets ou persiennes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12029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Volets roulants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2667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Portails et portillons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44170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Portes de garage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155348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MENUISERIES INTÉRIEURES 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37521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Cloisons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94088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Portes intérieures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52713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AGENCEMENT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5058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Placards, dressing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549173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Habillages muraux et plafond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08215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Comptoir, présentoir, banque d’accueil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74452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Parquets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671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MOBILIER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4474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Mobilier meublant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566189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OUVRAGES EXTERIEURS</a:t>
                      </a: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438176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Terrasses, platelages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057237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75717A36-DF32-4399-B6E9-A3E5EA1567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89408" y="623776"/>
          <a:ext cx="5908817" cy="602426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952000">
                  <a:extLst>
                    <a:ext uri="{9D8B030D-6E8A-4147-A177-3AD203B41FA5}">
                      <a16:colId xmlns:a16="http://schemas.microsoft.com/office/drawing/2014/main" val="3887305621"/>
                    </a:ext>
                  </a:extLst>
                </a:gridCol>
                <a:gridCol w="687632">
                  <a:extLst>
                    <a:ext uri="{9D8B030D-6E8A-4147-A177-3AD203B41FA5}">
                      <a16:colId xmlns:a16="http://schemas.microsoft.com/office/drawing/2014/main" val="3765811763"/>
                    </a:ext>
                  </a:extLst>
                </a:gridCol>
                <a:gridCol w="687632">
                  <a:extLst>
                    <a:ext uri="{9D8B030D-6E8A-4147-A177-3AD203B41FA5}">
                      <a16:colId xmlns:a16="http://schemas.microsoft.com/office/drawing/2014/main" val="2170416175"/>
                    </a:ext>
                  </a:extLst>
                </a:gridCol>
                <a:gridCol w="687632">
                  <a:extLst>
                    <a:ext uri="{9D8B030D-6E8A-4147-A177-3AD203B41FA5}">
                      <a16:colId xmlns:a16="http://schemas.microsoft.com/office/drawing/2014/main" val="2948759752"/>
                    </a:ext>
                  </a:extLst>
                </a:gridCol>
                <a:gridCol w="893921">
                  <a:extLst>
                    <a:ext uri="{9D8B030D-6E8A-4147-A177-3AD203B41FA5}">
                      <a16:colId xmlns:a16="http://schemas.microsoft.com/office/drawing/2014/main" val="3066324206"/>
                    </a:ext>
                  </a:extLst>
                </a:gridCol>
              </a:tblGrid>
              <a:tr h="227871">
                <a:tc rowSpan="3">
                  <a:txBody>
                    <a:bodyPr/>
                    <a:lstStyle/>
                    <a:p>
                      <a:pPr marL="144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Ouvrages de référence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BBFD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Menuisier Fabricant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Menuisier installateur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495357"/>
                  </a:ext>
                </a:extLst>
              </a:tr>
              <a:tr h="28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Fabrication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909137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Fréquente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Peu fréquente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Non réalisée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Installation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44082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MENUISERIES EXTÉRIEURES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0696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Ouvertures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77412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Portes d'entrée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660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Fenêtres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63578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Façades menuisées décoratives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50028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Fermetures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7418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Volets ou persiennes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12029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Volets roulants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02667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Portails et portillons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44170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Portes de garage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155348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MENUISERIES INTÉRIEURES 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37521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Cloisons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94088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Portes intérieures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52713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AGENCEMENT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5058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Placards, dressing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549173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Habillages muraux et plafond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08215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Comptoir, présentoir, banque d’accueil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74452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Parquets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3671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MOBILIER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4474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Mobilier meublant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566189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OUVRAGES EXTERIEURS</a:t>
                      </a: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438176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Terrasses, platelages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5057237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67923E1B-F9C4-41A7-88C4-52F766A07B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92466" y="625337"/>
          <a:ext cx="9209448" cy="592495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952000">
                  <a:extLst>
                    <a:ext uri="{9D8B030D-6E8A-4147-A177-3AD203B41FA5}">
                      <a16:colId xmlns:a16="http://schemas.microsoft.com/office/drawing/2014/main" val="3887305621"/>
                    </a:ext>
                  </a:extLst>
                </a:gridCol>
                <a:gridCol w="687632">
                  <a:extLst>
                    <a:ext uri="{9D8B030D-6E8A-4147-A177-3AD203B41FA5}">
                      <a16:colId xmlns:a16="http://schemas.microsoft.com/office/drawing/2014/main" val="3765811763"/>
                    </a:ext>
                  </a:extLst>
                </a:gridCol>
                <a:gridCol w="687632">
                  <a:extLst>
                    <a:ext uri="{9D8B030D-6E8A-4147-A177-3AD203B41FA5}">
                      <a16:colId xmlns:a16="http://schemas.microsoft.com/office/drawing/2014/main" val="2170416175"/>
                    </a:ext>
                  </a:extLst>
                </a:gridCol>
                <a:gridCol w="687632">
                  <a:extLst>
                    <a:ext uri="{9D8B030D-6E8A-4147-A177-3AD203B41FA5}">
                      <a16:colId xmlns:a16="http://schemas.microsoft.com/office/drawing/2014/main" val="2948759752"/>
                    </a:ext>
                  </a:extLst>
                </a:gridCol>
                <a:gridCol w="893921">
                  <a:extLst>
                    <a:ext uri="{9D8B030D-6E8A-4147-A177-3AD203B41FA5}">
                      <a16:colId xmlns:a16="http://schemas.microsoft.com/office/drawing/2014/main" val="3066324206"/>
                    </a:ext>
                  </a:extLst>
                </a:gridCol>
                <a:gridCol w="2544237">
                  <a:extLst>
                    <a:ext uri="{9D8B030D-6E8A-4147-A177-3AD203B41FA5}">
                      <a16:colId xmlns:a16="http://schemas.microsoft.com/office/drawing/2014/main" val="366093718"/>
                    </a:ext>
                  </a:extLst>
                </a:gridCol>
                <a:gridCol w="378197">
                  <a:extLst>
                    <a:ext uri="{9D8B030D-6E8A-4147-A177-3AD203B41FA5}">
                      <a16:colId xmlns:a16="http://schemas.microsoft.com/office/drawing/2014/main" val="324487379"/>
                    </a:ext>
                  </a:extLst>
                </a:gridCol>
                <a:gridCol w="378197">
                  <a:extLst>
                    <a:ext uri="{9D8B030D-6E8A-4147-A177-3AD203B41FA5}">
                      <a16:colId xmlns:a16="http://schemas.microsoft.com/office/drawing/2014/main" val="1799141947"/>
                    </a:ext>
                  </a:extLst>
                </a:gridCol>
              </a:tblGrid>
              <a:tr h="227871">
                <a:tc rowSpan="3">
                  <a:txBody>
                    <a:bodyPr/>
                    <a:lstStyle/>
                    <a:p>
                      <a:pPr marL="144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Ouvrages de référence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BBFD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Menuisier Fabricant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Menuisier installateur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FDF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N.F. D.T.U. de référence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BBFD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BBFD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B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495357"/>
                  </a:ext>
                </a:extLst>
              </a:tr>
              <a:tr h="28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Fabrication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9137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Fréquente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Peu fréquente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Non réalisée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Installation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 vMerge="1"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082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MENUISERIES EXTÉRIEURES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0696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Ouvertures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9">
                  <a:txBody>
                    <a:bodyPr/>
                    <a:lstStyle/>
                    <a:p>
                      <a:pPr marL="108000"/>
                      <a:r>
                        <a:rPr lang="fr-FR" sz="1300" b="0" i="1" kern="1200" dirty="0">
                          <a:solidFill>
                            <a:srgbClr val="3B609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N.F. D.T.U. 35.1 – Travaux de bâtiment - Cloisons amovibles et démontables </a:t>
                      </a:r>
                    </a:p>
                    <a:p>
                      <a:pPr marL="108000">
                        <a:spcBef>
                          <a:spcPts val="300"/>
                        </a:spcBef>
                      </a:pPr>
                      <a:r>
                        <a:rPr lang="fr-FR" sz="1300" b="0" i="1" kern="1200" dirty="0">
                          <a:solidFill>
                            <a:srgbClr val="3B609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N.F. D.T.U. 36.2 – Travaux de bâtiment - Menuiseries intérieures en bois</a:t>
                      </a:r>
                    </a:p>
                    <a:p>
                      <a:pPr marL="108000">
                        <a:spcBef>
                          <a:spcPts val="300"/>
                        </a:spcBef>
                      </a:pPr>
                      <a:r>
                        <a:rPr lang="fr-FR" sz="1300" b="0" i="1" kern="1200" dirty="0">
                          <a:solidFill>
                            <a:srgbClr val="3B609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N.F. D.T.U. 36.5 – Travaux de bâtiment - Mise en œuvre des fenêtres et portes extérieures  </a:t>
                      </a: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fr-FR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 Menuisier Fabricant</a:t>
                      </a:r>
                    </a:p>
                  </a:txBody>
                  <a:tcPr marL="0" marR="0" marT="0" marB="0" vert="vert270" anchor="ctr">
                    <a:solidFill>
                      <a:srgbClr val="3B609B"/>
                    </a:solidFill>
                  </a:tcPr>
                </a:tc>
                <a:tc rowSpan="21">
                  <a:txBody>
                    <a:bodyPr/>
                    <a:lstStyle/>
                    <a:p>
                      <a:pPr marL="108000" algn="ctr">
                        <a:spcBef>
                          <a:spcPts val="300"/>
                        </a:spcBef>
                      </a:pPr>
                      <a:r>
                        <a:rPr lang="fr-FR" sz="1300" b="1" dirty="0">
                          <a:solidFill>
                            <a:srgbClr val="EAEFF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 Menuisier installateur</a:t>
                      </a:r>
                    </a:p>
                  </a:txBody>
                  <a:tcPr marL="0" marR="0" marT="0" marB="0" vert="vert27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412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Portes d'entrée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60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Fenêtres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3578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Façades menuisées décoratives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0028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Fermetures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418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Volets ou persiennes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2029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Volets roulants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108000">
                        <a:spcBef>
                          <a:spcPts val="300"/>
                        </a:spcBef>
                      </a:pPr>
                      <a:endParaRPr lang="fr-FR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02667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Portails et portillons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170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Portes de garage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55348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MENUISERIES INTÉRIEURES 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AEFF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N.F. D.T.U. 51.1 – Parquets - Pose des parquets à clouer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AEFF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N.F. D.T.U. 51.11 – Parquets et revêtements de sol - Pose flottante des parquets contrecollés et revêtements de sol à placage bois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AEFF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N.F. D.T.U. 51.2 – Parquets - Pose des parquets à coller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AEFF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N.F. D.T.U. 51.3 – Travaux de bâtiment - Planchers en bois ou en panneaux à base de bois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AEFF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N.F. D.T.U. 51.4 – Platelages extérieurs en bois</a:t>
                      </a:r>
                      <a:endParaRPr lang="fr-FR" sz="1400" b="1" dirty="0">
                        <a:solidFill>
                          <a:srgbClr val="EAEFF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 rowSpan="1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237521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Cloisons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4088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Portes intérieures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2713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AGENCEMENT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5058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Placards, dressing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9173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Habillages muraux et plafond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8215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Comptoir, présentoir, banque d’accueil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4452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Parquets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71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MOBILIER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4474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Mobilier meublant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189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OUVRAGES EXTERIEURS</a:t>
                      </a: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38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Terrasses, platelages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057237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FD8D1EDF-F237-4D4A-B0C8-D77D56C377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80351" y="623782"/>
          <a:ext cx="9209448" cy="592495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952000">
                  <a:extLst>
                    <a:ext uri="{9D8B030D-6E8A-4147-A177-3AD203B41FA5}">
                      <a16:colId xmlns:a16="http://schemas.microsoft.com/office/drawing/2014/main" val="3887305621"/>
                    </a:ext>
                  </a:extLst>
                </a:gridCol>
                <a:gridCol w="687632">
                  <a:extLst>
                    <a:ext uri="{9D8B030D-6E8A-4147-A177-3AD203B41FA5}">
                      <a16:colId xmlns:a16="http://schemas.microsoft.com/office/drawing/2014/main" val="3765811763"/>
                    </a:ext>
                  </a:extLst>
                </a:gridCol>
                <a:gridCol w="687632">
                  <a:extLst>
                    <a:ext uri="{9D8B030D-6E8A-4147-A177-3AD203B41FA5}">
                      <a16:colId xmlns:a16="http://schemas.microsoft.com/office/drawing/2014/main" val="2170416175"/>
                    </a:ext>
                  </a:extLst>
                </a:gridCol>
                <a:gridCol w="687632">
                  <a:extLst>
                    <a:ext uri="{9D8B030D-6E8A-4147-A177-3AD203B41FA5}">
                      <a16:colId xmlns:a16="http://schemas.microsoft.com/office/drawing/2014/main" val="2948759752"/>
                    </a:ext>
                  </a:extLst>
                </a:gridCol>
                <a:gridCol w="893921">
                  <a:extLst>
                    <a:ext uri="{9D8B030D-6E8A-4147-A177-3AD203B41FA5}">
                      <a16:colId xmlns:a16="http://schemas.microsoft.com/office/drawing/2014/main" val="3066324206"/>
                    </a:ext>
                  </a:extLst>
                </a:gridCol>
                <a:gridCol w="2544237">
                  <a:extLst>
                    <a:ext uri="{9D8B030D-6E8A-4147-A177-3AD203B41FA5}">
                      <a16:colId xmlns:a16="http://schemas.microsoft.com/office/drawing/2014/main" val="366093718"/>
                    </a:ext>
                  </a:extLst>
                </a:gridCol>
                <a:gridCol w="378197">
                  <a:extLst>
                    <a:ext uri="{9D8B030D-6E8A-4147-A177-3AD203B41FA5}">
                      <a16:colId xmlns:a16="http://schemas.microsoft.com/office/drawing/2014/main" val="324487379"/>
                    </a:ext>
                  </a:extLst>
                </a:gridCol>
                <a:gridCol w="378197">
                  <a:extLst>
                    <a:ext uri="{9D8B030D-6E8A-4147-A177-3AD203B41FA5}">
                      <a16:colId xmlns:a16="http://schemas.microsoft.com/office/drawing/2014/main" val="1799141947"/>
                    </a:ext>
                  </a:extLst>
                </a:gridCol>
              </a:tblGrid>
              <a:tr h="227871">
                <a:tc rowSpan="3">
                  <a:txBody>
                    <a:bodyPr/>
                    <a:lstStyle/>
                    <a:p>
                      <a:pPr marL="144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Ouvrages de référence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BBFD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Menuisier Fabricant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Menuisier installateur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FDF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N.F. D.T.U. de référence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BBFD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BBFD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B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495357"/>
                  </a:ext>
                </a:extLst>
              </a:tr>
              <a:tr h="28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Fabrication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9137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Fréquente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Peu fréquente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Non réalisée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Installation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 vMerge="1"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082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MENUISERIES EXTÉRIEURES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0696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Ouvertures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9">
                  <a:txBody>
                    <a:bodyPr/>
                    <a:lstStyle/>
                    <a:p>
                      <a:pPr marL="108000"/>
                      <a:r>
                        <a:rPr lang="fr-FR" sz="1300" b="0" i="1" kern="1200" dirty="0">
                          <a:solidFill>
                            <a:srgbClr val="3B609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N.F. D.T.U. 35.1 – Travaux de bâtiment - Cloisons amovibles et démontables </a:t>
                      </a:r>
                    </a:p>
                    <a:p>
                      <a:pPr marL="108000">
                        <a:spcBef>
                          <a:spcPts val="300"/>
                        </a:spcBef>
                      </a:pPr>
                      <a:r>
                        <a:rPr lang="fr-FR" sz="1300" b="0" i="1" kern="1200" dirty="0">
                          <a:solidFill>
                            <a:srgbClr val="3B609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N.F. D.T.U. 36.2 – Travaux de bâtiment - Menuiseries intérieures en bois</a:t>
                      </a:r>
                    </a:p>
                    <a:p>
                      <a:pPr marL="108000">
                        <a:spcBef>
                          <a:spcPts val="300"/>
                        </a:spcBef>
                      </a:pPr>
                      <a:r>
                        <a:rPr lang="fr-FR" sz="1300" b="0" i="1" kern="1200" dirty="0">
                          <a:solidFill>
                            <a:srgbClr val="3B609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N.F. D.T.U. 36.5 – Travaux de bâtiment - Mise en œuvre des fenêtres et portes extérieures  </a:t>
                      </a: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fr-FR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 Menuisier Fabricant</a:t>
                      </a:r>
                    </a:p>
                  </a:txBody>
                  <a:tcPr marL="0" marR="0" marT="0" marB="0" vert="vert270" anchor="ctr">
                    <a:solidFill>
                      <a:srgbClr val="3B609B"/>
                    </a:solidFill>
                  </a:tcPr>
                </a:tc>
                <a:tc rowSpan="21">
                  <a:txBody>
                    <a:bodyPr/>
                    <a:lstStyle/>
                    <a:p>
                      <a:pPr marL="108000" algn="ctr">
                        <a:spcBef>
                          <a:spcPts val="300"/>
                        </a:spcBef>
                      </a:pPr>
                      <a:r>
                        <a:rPr lang="fr-FR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 Menuisier installateur</a:t>
                      </a:r>
                    </a:p>
                  </a:txBody>
                  <a:tcPr marL="0" marR="0" marT="0" marB="0" vert="vert270" anchor="ctr">
                    <a:solidFill>
                      <a:srgbClr val="3B6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412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Portes d'entrée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60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Fenêtres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3578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Façades menuisées décoratives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0028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Fermetures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418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Volets ou persiennes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2029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Volets roulants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108000">
                        <a:spcBef>
                          <a:spcPts val="300"/>
                        </a:spcBef>
                      </a:pPr>
                      <a:endParaRPr lang="fr-FR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02667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Portails et portillons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170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Portes de garage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55348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MENUISERIES INTÉRIEURES 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N.F. D.T.U. 51.1 – Parquets - Pose des parquets à clouer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N.F. D.T.U. 51.11 – Parquets et revêtements de sol - Pose flottante des parquets contrecollés et revêtements de sol à placage bois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N.F. D.T.U. 51.2 – Parquets - Pose des parquets à coller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N.F. D.T.U. 51.3 – Travaux de bâtiment - Planchers en bois ou en panneaux à base de bois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N.F. D.T.U. 51.4 – Platelages extérieurs en bois</a:t>
                      </a:r>
                      <a:endParaRPr lang="fr-FR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 rowSpan="1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237521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Cloisons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4088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Portes intérieures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2713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AGENCEMENT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5058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Placards, dressing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9173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Habillages muraux et plafond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8215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Comptoir, présentoir, banque d’accueil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4452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Parquets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71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MOBILIER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4474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Mobilier meublant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189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OUVRAGES EXTERIEURS</a:t>
                      </a: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B609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38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Terrasses, platelages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rgbClr val="BCC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057237"/>
                  </a:ext>
                </a:extLst>
              </a:tr>
            </a:tbl>
          </a:graphicData>
        </a:graphic>
      </p:graphicFrame>
      <p:pic>
        <p:nvPicPr>
          <p:cNvPr id="20" name="Image 1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4770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55C251-79FE-4AB7-9806-9F6C15A91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3436" y="1061230"/>
            <a:ext cx="4976056" cy="794882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CAP Menuisier fabricant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38EDEE-3148-4F29-AF12-FF5730402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1213" y="2505075"/>
            <a:ext cx="4976053" cy="3554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Référentiel d’activités professionnelles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Référentiel de certifications et correspondance avec les activités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Le règlement d’examen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Les épreuves du domaine professionnelle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F72F7F-2427-4E6C-B1DB-56189494B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4517" y="1061230"/>
            <a:ext cx="5000562" cy="794882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CAP Menuisier installateur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926CB6-1AB7-4720-BF28-6E843C90F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51343" y="2505075"/>
            <a:ext cx="5000559" cy="35547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hlinkClick r:id="rId6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Référentiel d’activités professionnelles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Référentiel de certifications et correspondance avec les activités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hlinkClick r:id="rId8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Le règlement d’examen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hlinkClick r:id="rId8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Les épreuves du domaine professionnelle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2F66270-1FF3-4036-950F-166AC869C3E6}"/>
              </a:ext>
            </a:extLst>
          </p:cNvPr>
          <p:cNvGrpSpPr/>
          <p:nvPr/>
        </p:nvGrpSpPr>
        <p:grpSpPr>
          <a:xfrm>
            <a:off x="151835" y="848731"/>
            <a:ext cx="1292339" cy="1656344"/>
            <a:chOff x="3316980" y="234435"/>
            <a:chExt cx="4849792" cy="611890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C4DF484-94DA-4FA7-852C-270F53B968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2894F9E-6927-435C-8DF0-10E331B8686A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21B0617A-B299-45B5-86A6-8ACF38CBA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11" name="Picture 38" descr="SAGA">
                <a:extLst>
                  <a:ext uri="{FF2B5EF4-FFF2-40B4-BE49-F238E27FC236}">
                    <a16:creationId xmlns:a16="http://schemas.microsoft.com/office/drawing/2014/main" id="{08511F9E-1195-482A-8011-3070DA636A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2-190-6">
                <a:extLst>
                  <a:ext uri="{FF2B5EF4-FFF2-40B4-BE49-F238E27FC236}">
                    <a16:creationId xmlns:a16="http://schemas.microsoft.com/office/drawing/2014/main" id="{4222A5E0-CCDD-4911-990B-55B4F73F86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BDB205E8-BC44-4C43-AF97-F7A6D98F17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7" descr="Image associée">
                <a:hlinkClick r:id="rId14"/>
                <a:extLst>
                  <a:ext uri="{FF2B5EF4-FFF2-40B4-BE49-F238E27FC236}">
                    <a16:creationId xmlns:a16="http://schemas.microsoft.com/office/drawing/2014/main" id="{433C6A4C-CF38-4C25-B1D0-B8CE340A81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8" descr="P1000035">
                <a:extLst>
                  <a:ext uri="{FF2B5EF4-FFF2-40B4-BE49-F238E27FC236}">
                    <a16:creationId xmlns:a16="http://schemas.microsoft.com/office/drawing/2014/main" id="{F5BB435D-712A-47E8-8232-2141C470E3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90BB508D-480F-4A68-80A7-C5B62A764E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6895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882B7AF-BEEA-41F7-8589-A18CD5456F25}"/>
              </a:ext>
            </a:extLst>
          </p:cNvPr>
          <p:cNvCxnSpPr/>
          <p:nvPr/>
        </p:nvCxnSpPr>
        <p:spPr>
          <a:xfrm>
            <a:off x="1854759" y="1740480"/>
            <a:ext cx="889402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Rectangle 1">
            <a:extLst>
              <a:ext uri="{FF2B5EF4-FFF2-40B4-BE49-F238E27FC236}">
                <a16:creationId xmlns:a16="http://schemas.microsoft.com/office/drawing/2014/main" id="{648020C3-7431-4B66-BD6A-6A5CE3FB8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000" y="576000"/>
            <a:ext cx="67524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kumimoji="0" lang="fr-FR" altLang="fr-FR" sz="20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ctivités du métier et tâches associées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/>
              <a:t>Fonction → Réalisation : fabrication des ouvrages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BD7F2273-6527-4808-A6AF-A9E6FE6FA20A}"/>
              </a:ext>
            </a:extLst>
          </p:cNvPr>
          <p:cNvSpPr/>
          <p:nvPr/>
        </p:nvSpPr>
        <p:spPr>
          <a:xfrm>
            <a:off x="695397" y="1478550"/>
            <a:ext cx="1944000" cy="504253"/>
          </a:xfrm>
          <a:custGeom>
            <a:avLst/>
            <a:gdLst>
              <a:gd name="connsiteX0" fmla="*/ 0 w 2008090"/>
              <a:gd name="connsiteY0" fmla="*/ 50425 h 504253"/>
              <a:gd name="connsiteX1" fmla="*/ 50425 w 2008090"/>
              <a:gd name="connsiteY1" fmla="*/ 0 h 504253"/>
              <a:gd name="connsiteX2" fmla="*/ 1957665 w 2008090"/>
              <a:gd name="connsiteY2" fmla="*/ 0 h 504253"/>
              <a:gd name="connsiteX3" fmla="*/ 2008090 w 2008090"/>
              <a:gd name="connsiteY3" fmla="*/ 50425 h 504253"/>
              <a:gd name="connsiteX4" fmla="*/ 2008090 w 2008090"/>
              <a:gd name="connsiteY4" fmla="*/ 453828 h 504253"/>
              <a:gd name="connsiteX5" fmla="*/ 1957665 w 2008090"/>
              <a:gd name="connsiteY5" fmla="*/ 504253 h 504253"/>
              <a:gd name="connsiteX6" fmla="*/ 50425 w 2008090"/>
              <a:gd name="connsiteY6" fmla="*/ 504253 h 504253"/>
              <a:gd name="connsiteX7" fmla="*/ 0 w 2008090"/>
              <a:gd name="connsiteY7" fmla="*/ 453828 h 504253"/>
              <a:gd name="connsiteX8" fmla="*/ 0 w 2008090"/>
              <a:gd name="connsiteY8" fmla="*/ 50425 h 50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8090" h="504253">
                <a:moveTo>
                  <a:pt x="0" y="50425"/>
                </a:moveTo>
                <a:cubicBezTo>
                  <a:pt x="0" y="22576"/>
                  <a:pt x="22576" y="0"/>
                  <a:pt x="50425" y="0"/>
                </a:cubicBezTo>
                <a:lnTo>
                  <a:pt x="1957665" y="0"/>
                </a:lnTo>
                <a:cubicBezTo>
                  <a:pt x="1985514" y="0"/>
                  <a:pt x="2008090" y="22576"/>
                  <a:pt x="2008090" y="50425"/>
                </a:cubicBezTo>
                <a:lnTo>
                  <a:pt x="2008090" y="453828"/>
                </a:lnTo>
                <a:cubicBezTo>
                  <a:pt x="2008090" y="481677"/>
                  <a:pt x="1985514" y="504253"/>
                  <a:pt x="1957665" y="504253"/>
                </a:cubicBezTo>
                <a:lnTo>
                  <a:pt x="50425" y="504253"/>
                </a:lnTo>
                <a:cubicBezTo>
                  <a:pt x="22576" y="504253"/>
                  <a:pt x="0" y="481677"/>
                  <a:pt x="0" y="453828"/>
                </a:cubicBezTo>
                <a:lnTo>
                  <a:pt x="0" y="5042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49" tIns="35089" rIns="45249" bIns="3508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/>
              <a:t>A1 - Préparation</a:t>
            </a: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EADF6EAE-EC39-4FD5-8847-E198A8EB627C}"/>
              </a:ext>
            </a:extLst>
          </p:cNvPr>
          <p:cNvSpPr/>
          <p:nvPr/>
        </p:nvSpPr>
        <p:spPr>
          <a:xfrm>
            <a:off x="3574810" y="1478550"/>
            <a:ext cx="1944000" cy="504253"/>
          </a:xfrm>
          <a:custGeom>
            <a:avLst/>
            <a:gdLst>
              <a:gd name="connsiteX0" fmla="*/ 0 w 1973377"/>
              <a:gd name="connsiteY0" fmla="*/ 50425 h 504253"/>
              <a:gd name="connsiteX1" fmla="*/ 50425 w 1973377"/>
              <a:gd name="connsiteY1" fmla="*/ 0 h 504253"/>
              <a:gd name="connsiteX2" fmla="*/ 1922952 w 1973377"/>
              <a:gd name="connsiteY2" fmla="*/ 0 h 504253"/>
              <a:gd name="connsiteX3" fmla="*/ 1973377 w 1973377"/>
              <a:gd name="connsiteY3" fmla="*/ 50425 h 504253"/>
              <a:gd name="connsiteX4" fmla="*/ 1973377 w 1973377"/>
              <a:gd name="connsiteY4" fmla="*/ 453828 h 504253"/>
              <a:gd name="connsiteX5" fmla="*/ 1922952 w 1973377"/>
              <a:gd name="connsiteY5" fmla="*/ 504253 h 504253"/>
              <a:gd name="connsiteX6" fmla="*/ 50425 w 1973377"/>
              <a:gd name="connsiteY6" fmla="*/ 504253 h 504253"/>
              <a:gd name="connsiteX7" fmla="*/ 0 w 1973377"/>
              <a:gd name="connsiteY7" fmla="*/ 453828 h 504253"/>
              <a:gd name="connsiteX8" fmla="*/ 0 w 1973377"/>
              <a:gd name="connsiteY8" fmla="*/ 50425 h 50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377" h="504253">
                <a:moveTo>
                  <a:pt x="0" y="50425"/>
                </a:moveTo>
                <a:cubicBezTo>
                  <a:pt x="0" y="22576"/>
                  <a:pt x="22576" y="0"/>
                  <a:pt x="50425" y="0"/>
                </a:cubicBezTo>
                <a:lnTo>
                  <a:pt x="1922952" y="0"/>
                </a:lnTo>
                <a:cubicBezTo>
                  <a:pt x="1950801" y="0"/>
                  <a:pt x="1973377" y="22576"/>
                  <a:pt x="1973377" y="50425"/>
                </a:cubicBezTo>
                <a:lnTo>
                  <a:pt x="1973377" y="453828"/>
                </a:lnTo>
                <a:cubicBezTo>
                  <a:pt x="1973377" y="481677"/>
                  <a:pt x="1950801" y="504253"/>
                  <a:pt x="1922952" y="504253"/>
                </a:cubicBezTo>
                <a:lnTo>
                  <a:pt x="50425" y="504253"/>
                </a:lnTo>
                <a:cubicBezTo>
                  <a:pt x="22576" y="504253"/>
                  <a:pt x="0" y="481677"/>
                  <a:pt x="0" y="453828"/>
                </a:cubicBezTo>
                <a:lnTo>
                  <a:pt x="0" y="5042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49" tIns="35089" rIns="45249" bIns="3508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/>
              <a:t>A2 - Fabrication</a:t>
            </a: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62DC61BE-D7D9-4F0A-AEDB-0F432286DD02}"/>
              </a:ext>
            </a:extLst>
          </p:cNvPr>
          <p:cNvSpPr/>
          <p:nvPr/>
        </p:nvSpPr>
        <p:spPr>
          <a:xfrm>
            <a:off x="6333727" y="1478550"/>
            <a:ext cx="1944927" cy="504253"/>
          </a:xfrm>
          <a:custGeom>
            <a:avLst/>
            <a:gdLst>
              <a:gd name="connsiteX0" fmla="*/ 0 w 1944927"/>
              <a:gd name="connsiteY0" fmla="*/ 50425 h 504253"/>
              <a:gd name="connsiteX1" fmla="*/ 50425 w 1944927"/>
              <a:gd name="connsiteY1" fmla="*/ 0 h 504253"/>
              <a:gd name="connsiteX2" fmla="*/ 1894502 w 1944927"/>
              <a:gd name="connsiteY2" fmla="*/ 0 h 504253"/>
              <a:gd name="connsiteX3" fmla="*/ 1944927 w 1944927"/>
              <a:gd name="connsiteY3" fmla="*/ 50425 h 504253"/>
              <a:gd name="connsiteX4" fmla="*/ 1944927 w 1944927"/>
              <a:gd name="connsiteY4" fmla="*/ 453828 h 504253"/>
              <a:gd name="connsiteX5" fmla="*/ 1894502 w 1944927"/>
              <a:gd name="connsiteY5" fmla="*/ 504253 h 504253"/>
              <a:gd name="connsiteX6" fmla="*/ 50425 w 1944927"/>
              <a:gd name="connsiteY6" fmla="*/ 504253 h 504253"/>
              <a:gd name="connsiteX7" fmla="*/ 0 w 1944927"/>
              <a:gd name="connsiteY7" fmla="*/ 453828 h 504253"/>
              <a:gd name="connsiteX8" fmla="*/ 0 w 1944927"/>
              <a:gd name="connsiteY8" fmla="*/ 50425 h 50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4927" h="504253">
                <a:moveTo>
                  <a:pt x="0" y="50425"/>
                </a:moveTo>
                <a:cubicBezTo>
                  <a:pt x="0" y="22576"/>
                  <a:pt x="22576" y="0"/>
                  <a:pt x="50425" y="0"/>
                </a:cubicBezTo>
                <a:lnTo>
                  <a:pt x="1894502" y="0"/>
                </a:lnTo>
                <a:cubicBezTo>
                  <a:pt x="1922351" y="0"/>
                  <a:pt x="1944927" y="22576"/>
                  <a:pt x="1944927" y="50425"/>
                </a:cubicBezTo>
                <a:lnTo>
                  <a:pt x="1944927" y="453828"/>
                </a:lnTo>
                <a:cubicBezTo>
                  <a:pt x="1944927" y="481677"/>
                  <a:pt x="1922351" y="504253"/>
                  <a:pt x="1894502" y="504253"/>
                </a:cubicBezTo>
                <a:lnTo>
                  <a:pt x="50425" y="504253"/>
                </a:lnTo>
                <a:cubicBezTo>
                  <a:pt x="22576" y="504253"/>
                  <a:pt x="0" y="481677"/>
                  <a:pt x="0" y="453828"/>
                </a:cubicBezTo>
                <a:lnTo>
                  <a:pt x="0" y="5042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49" tIns="35089" rIns="45249" bIns="3508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/>
              <a:t>A3 - Logistique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A2DF3B0-C577-4B4D-AC21-508ED7863EC1}"/>
              </a:ext>
            </a:extLst>
          </p:cNvPr>
          <p:cNvGrpSpPr/>
          <p:nvPr/>
        </p:nvGrpSpPr>
        <p:grpSpPr>
          <a:xfrm>
            <a:off x="6353447" y="1982803"/>
            <a:ext cx="1944000" cy="1116132"/>
            <a:chOff x="6353447" y="1982803"/>
            <a:chExt cx="1944000" cy="1116132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F82A2532-069A-4739-9590-59361655924C}"/>
                </a:ext>
              </a:extLst>
            </p:cNvPr>
            <p:cNvCxnSpPr/>
            <p:nvPr/>
          </p:nvCxnSpPr>
          <p:spPr>
            <a:xfrm>
              <a:off x="7306190" y="1982803"/>
              <a:ext cx="0" cy="792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0702FC7-9EF6-446E-8038-55632BBBADCE}"/>
                </a:ext>
              </a:extLst>
            </p:cNvPr>
            <p:cNvSpPr txBox="1"/>
            <p:nvPr/>
          </p:nvSpPr>
          <p:spPr>
            <a:xfrm>
              <a:off x="6622190" y="2774935"/>
              <a:ext cx="1368000" cy="324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Autonomie</a:t>
              </a: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C85AB142-3075-4D78-BC7E-FAE01D0D259E}"/>
                </a:ext>
              </a:extLst>
            </p:cNvPr>
            <p:cNvSpPr/>
            <p:nvPr/>
          </p:nvSpPr>
          <p:spPr>
            <a:xfrm>
              <a:off x="6353447" y="2108869"/>
              <a:ext cx="1944000" cy="540000"/>
            </a:xfrm>
            <a:custGeom>
              <a:avLst/>
              <a:gdLst>
                <a:gd name="connsiteX0" fmla="*/ 0 w 2016273"/>
                <a:gd name="connsiteY0" fmla="*/ 66257 h 662569"/>
                <a:gd name="connsiteX1" fmla="*/ 66257 w 2016273"/>
                <a:gd name="connsiteY1" fmla="*/ 0 h 662569"/>
                <a:gd name="connsiteX2" fmla="*/ 1950016 w 2016273"/>
                <a:gd name="connsiteY2" fmla="*/ 0 h 662569"/>
                <a:gd name="connsiteX3" fmla="*/ 2016273 w 2016273"/>
                <a:gd name="connsiteY3" fmla="*/ 66257 h 662569"/>
                <a:gd name="connsiteX4" fmla="*/ 2016273 w 2016273"/>
                <a:gd name="connsiteY4" fmla="*/ 596312 h 662569"/>
                <a:gd name="connsiteX5" fmla="*/ 1950016 w 2016273"/>
                <a:gd name="connsiteY5" fmla="*/ 662569 h 662569"/>
                <a:gd name="connsiteX6" fmla="*/ 66257 w 2016273"/>
                <a:gd name="connsiteY6" fmla="*/ 662569 h 662569"/>
                <a:gd name="connsiteX7" fmla="*/ 0 w 2016273"/>
                <a:gd name="connsiteY7" fmla="*/ 596312 h 662569"/>
                <a:gd name="connsiteX8" fmla="*/ 0 w 2016273"/>
                <a:gd name="connsiteY8" fmla="*/ 66257 h 6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6273" h="662569">
                  <a:moveTo>
                    <a:pt x="0" y="66257"/>
                  </a:moveTo>
                  <a:cubicBezTo>
                    <a:pt x="0" y="29664"/>
                    <a:pt x="29664" y="0"/>
                    <a:pt x="66257" y="0"/>
                  </a:cubicBezTo>
                  <a:lnTo>
                    <a:pt x="1950016" y="0"/>
                  </a:lnTo>
                  <a:cubicBezTo>
                    <a:pt x="1986609" y="0"/>
                    <a:pt x="2016273" y="29664"/>
                    <a:pt x="2016273" y="66257"/>
                  </a:cubicBezTo>
                  <a:lnTo>
                    <a:pt x="2016273" y="596312"/>
                  </a:lnTo>
                  <a:cubicBezTo>
                    <a:pt x="2016273" y="632905"/>
                    <a:pt x="1986609" y="662569"/>
                    <a:pt x="1950016" y="662569"/>
                  </a:cubicBezTo>
                  <a:lnTo>
                    <a:pt x="66257" y="662569"/>
                  </a:lnTo>
                  <a:cubicBezTo>
                    <a:pt x="29664" y="662569"/>
                    <a:pt x="0" y="632905"/>
                    <a:pt x="0" y="596312"/>
                  </a:cubicBezTo>
                  <a:lnTo>
                    <a:pt x="0" y="6625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076" tIns="37186" rIns="46076" bIns="37186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>
                  <a:latin typeface="+mn-lt"/>
                  <a:ea typeface="Times New Roman" panose="02020603050405020304" pitchFamily="18" charset="0"/>
                </a:rPr>
                <a:t>A3 - </a:t>
              </a:r>
              <a:r>
                <a:rPr lang="fr-FR" sz="1400" b="1" dirty="0">
                  <a:ea typeface="Times New Roman" panose="02020603050405020304" pitchFamily="18" charset="0"/>
                </a:rPr>
                <a:t>Préparation pour la mise en œuvre sur site</a:t>
              </a:r>
              <a:endParaRPr lang="fr-FR" sz="1400" b="1" kern="1200" dirty="0">
                <a:latin typeface="+mn-lt"/>
              </a:endParaRPr>
            </a:p>
          </p:txBody>
        </p:sp>
      </p:grp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D49E1A89-1731-4569-8A4B-CC940F9C9B9F}"/>
              </a:ext>
            </a:extLst>
          </p:cNvPr>
          <p:cNvSpPr/>
          <p:nvPr/>
        </p:nvSpPr>
        <p:spPr>
          <a:xfrm>
            <a:off x="9122606" y="1478550"/>
            <a:ext cx="1944000" cy="504253"/>
          </a:xfrm>
          <a:custGeom>
            <a:avLst/>
            <a:gdLst>
              <a:gd name="connsiteX0" fmla="*/ 0 w 1904980"/>
              <a:gd name="connsiteY0" fmla="*/ 50425 h 504253"/>
              <a:gd name="connsiteX1" fmla="*/ 50425 w 1904980"/>
              <a:gd name="connsiteY1" fmla="*/ 0 h 504253"/>
              <a:gd name="connsiteX2" fmla="*/ 1854555 w 1904980"/>
              <a:gd name="connsiteY2" fmla="*/ 0 h 504253"/>
              <a:gd name="connsiteX3" fmla="*/ 1904980 w 1904980"/>
              <a:gd name="connsiteY3" fmla="*/ 50425 h 504253"/>
              <a:gd name="connsiteX4" fmla="*/ 1904980 w 1904980"/>
              <a:gd name="connsiteY4" fmla="*/ 453828 h 504253"/>
              <a:gd name="connsiteX5" fmla="*/ 1854555 w 1904980"/>
              <a:gd name="connsiteY5" fmla="*/ 504253 h 504253"/>
              <a:gd name="connsiteX6" fmla="*/ 50425 w 1904980"/>
              <a:gd name="connsiteY6" fmla="*/ 504253 h 504253"/>
              <a:gd name="connsiteX7" fmla="*/ 0 w 1904980"/>
              <a:gd name="connsiteY7" fmla="*/ 453828 h 504253"/>
              <a:gd name="connsiteX8" fmla="*/ 0 w 1904980"/>
              <a:gd name="connsiteY8" fmla="*/ 50425 h 50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4980" h="504253">
                <a:moveTo>
                  <a:pt x="0" y="50425"/>
                </a:moveTo>
                <a:cubicBezTo>
                  <a:pt x="0" y="22576"/>
                  <a:pt x="22576" y="0"/>
                  <a:pt x="50425" y="0"/>
                </a:cubicBezTo>
                <a:lnTo>
                  <a:pt x="1854555" y="0"/>
                </a:lnTo>
                <a:cubicBezTo>
                  <a:pt x="1882404" y="0"/>
                  <a:pt x="1904980" y="22576"/>
                  <a:pt x="1904980" y="50425"/>
                </a:cubicBezTo>
                <a:lnTo>
                  <a:pt x="1904980" y="453828"/>
                </a:lnTo>
                <a:cubicBezTo>
                  <a:pt x="1904980" y="481677"/>
                  <a:pt x="1882404" y="504253"/>
                  <a:pt x="1854555" y="504253"/>
                </a:cubicBezTo>
                <a:lnTo>
                  <a:pt x="50425" y="504253"/>
                </a:lnTo>
                <a:cubicBezTo>
                  <a:pt x="22576" y="504253"/>
                  <a:pt x="0" y="481677"/>
                  <a:pt x="0" y="453828"/>
                </a:cubicBezTo>
                <a:lnTo>
                  <a:pt x="0" y="5042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49" tIns="35089" rIns="45249" bIns="3508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/>
              <a:t>A4 - Communication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6492F71-3FC0-490D-A520-004B249060A1}"/>
              </a:ext>
            </a:extLst>
          </p:cNvPr>
          <p:cNvSpPr/>
          <p:nvPr/>
        </p:nvSpPr>
        <p:spPr>
          <a:xfrm>
            <a:off x="722450" y="163160"/>
            <a:ext cx="4203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Référentiel d’Activités Professionnelles (RAP)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353BC81-A373-4440-BFF1-693D45ED30D8}"/>
              </a:ext>
            </a:extLst>
          </p:cNvPr>
          <p:cNvGrpSpPr/>
          <p:nvPr/>
        </p:nvGrpSpPr>
        <p:grpSpPr>
          <a:xfrm>
            <a:off x="337602" y="4241550"/>
            <a:ext cx="1361840" cy="2035759"/>
            <a:chOff x="3316980" y="234435"/>
            <a:chExt cx="4849792" cy="6118908"/>
          </a:xfrm>
        </p:grpSpPr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1B81E36A-B415-4735-8371-0AD8328C4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1" b="18767"/>
            <a:stretch/>
          </p:blipFill>
          <p:spPr>
            <a:xfrm>
              <a:off x="3682029" y="4974002"/>
              <a:ext cx="2162908" cy="13793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49EAA117-BDA1-40E8-AC58-E953E287C42E}"/>
                </a:ext>
              </a:extLst>
            </p:cNvPr>
            <p:cNvGrpSpPr/>
            <p:nvPr/>
          </p:nvGrpSpPr>
          <p:grpSpPr>
            <a:xfrm>
              <a:off x="3316980" y="234435"/>
              <a:ext cx="4849792" cy="6057953"/>
              <a:chOff x="3316980" y="234435"/>
              <a:chExt cx="4849792" cy="6057953"/>
            </a:xfrm>
          </p:grpSpPr>
          <p:pic>
            <p:nvPicPr>
              <p:cNvPr id="73" name="Image 72">
                <a:extLst>
                  <a:ext uri="{FF2B5EF4-FFF2-40B4-BE49-F238E27FC236}">
                    <a16:creationId xmlns:a16="http://schemas.microsoft.com/office/drawing/2014/main" id="{9E2EAD76-3178-4F7C-BA1A-5026B4DC8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256" y="1844548"/>
                <a:ext cx="2703244" cy="14890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74" name="Picture 38" descr="SAGA">
                <a:extLst>
                  <a:ext uri="{FF2B5EF4-FFF2-40B4-BE49-F238E27FC236}">
                    <a16:creationId xmlns:a16="http://schemas.microsoft.com/office/drawing/2014/main" id="{460903AF-B68A-42E8-ABD1-E478937255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980" y="3273940"/>
                <a:ext cx="2286000" cy="17145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13" descr="2-190-6">
                <a:extLst>
                  <a:ext uri="{FF2B5EF4-FFF2-40B4-BE49-F238E27FC236}">
                    <a16:creationId xmlns:a16="http://schemas.microsoft.com/office/drawing/2014/main" id="{35B5347A-42AB-410C-9D5A-2E2CDE4187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8" y="1811904"/>
                <a:ext cx="1905000" cy="1757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8" descr="C:\Documents and Settings\Etienne GAZEAU\Mes documents\Mes images persos\Banque d'images\Le Mayet\MENUISERIE.jpg">
                <a:extLst>
                  <a:ext uri="{FF2B5EF4-FFF2-40B4-BE49-F238E27FC236}">
                    <a16:creationId xmlns:a16="http://schemas.microsoft.com/office/drawing/2014/main" id="{34C9640E-ECE4-4FA0-BBD4-55B5C23F26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07" y="394360"/>
                <a:ext cx="2743200" cy="14890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7" descr="Image associée">
                <a:hlinkClick r:id="rId8"/>
                <a:extLst>
                  <a:ext uri="{FF2B5EF4-FFF2-40B4-BE49-F238E27FC236}">
                    <a16:creationId xmlns:a16="http://schemas.microsoft.com/office/drawing/2014/main" id="{723CAC5E-E225-4029-BAB9-07D861FF9B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458" y="234435"/>
                <a:ext cx="1673769" cy="1673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8" descr="P1000035">
                <a:extLst>
                  <a:ext uri="{FF2B5EF4-FFF2-40B4-BE49-F238E27FC236}">
                    <a16:creationId xmlns:a16="http://schemas.microsoft.com/office/drawing/2014/main" id="{24790926-E6B1-4C2E-A8BA-2DDA31002D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4" y="3351248"/>
                <a:ext cx="2649538" cy="1590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57" descr="http://www.menuiserie-christal.com/images/ow000509.jpg">
                <a:extLst>
                  <a:ext uri="{FF2B5EF4-FFF2-40B4-BE49-F238E27FC236}">
                    <a16:creationId xmlns:a16="http://schemas.microsoft.com/office/drawing/2014/main" id="{BFA8504B-15E8-4445-B68E-6328016581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7858" y="4860463"/>
                <a:ext cx="1905000" cy="14319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438E7EB8-D774-4D38-AA30-0BABE5C24B09}"/>
              </a:ext>
            </a:extLst>
          </p:cNvPr>
          <p:cNvGrpSpPr/>
          <p:nvPr/>
        </p:nvGrpSpPr>
        <p:grpSpPr>
          <a:xfrm>
            <a:off x="695397" y="1968803"/>
            <a:ext cx="1944000" cy="1316862"/>
            <a:chOff x="695397" y="1968803"/>
            <a:chExt cx="1944000" cy="1316862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D16A5709-3F43-458E-B256-4EC63CF6A353}"/>
                </a:ext>
              </a:extLst>
            </p:cNvPr>
            <p:cNvCxnSpPr>
              <a:cxnSpLocks/>
            </p:cNvCxnSpPr>
            <p:nvPr/>
          </p:nvCxnSpPr>
          <p:spPr>
            <a:xfrm>
              <a:off x="1674389" y="1968803"/>
              <a:ext cx="0" cy="792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087D20F9-46EF-439D-926F-BFA684F0CD7D}"/>
                </a:ext>
              </a:extLst>
            </p:cNvPr>
            <p:cNvSpPr/>
            <p:nvPr/>
          </p:nvSpPr>
          <p:spPr>
            <a:xfrm>
              <a:off x="695397" y="2104394"/>
              <a:ext cx="1944000" cy="540000"/>
            </a:xfrm>
            <a:custGeom>
              <a:avLst/>
              <a:gdLst>
                <a:gd name="connsiteX0" fmla="*/ 0 w 2086949"/>
                <a:gd name="connsiteY0" fmla="*/ 60937 h 609365"/>
                <a:gd name="connsiteX1" fmla="*/ 60937 w 2086949"/>
                <a:gd name="connsiteY1" fmla="*/ 0 h 609365"/>
                <a:gd name="connsiteX2" fmla="*/ 2026013 w 2086949"/>
                <a:gd name="connsiteY2" fmla="*/ 0 h 609365"/>
                <a:gd name="connsiteX3" fmla="*/ 2086950 w 2086949"/>
                <a:gd name="connsiteY3" fmla="*/ 60937 h 609365"/>
                <a:gd name="connsiteX4" fmla="*/ 2086949 w 2086949"/>
                <a:gd name="connsiteY4" fmla="*/ 548429 h 609365"/>
                <a:gd name="connsiteX5" fmla="*/ 2026012 w 2086949"/>
                <a:gd name="connsiteY5" fmla="*/ 609366 h 609365"/>
                <a:gd name="connsiteX6" fmla="*/ 60937 w 2086949"/>
                <a:gd name="connsiteY6" fmla="*/ 609365 h 609365"/>
                <a:gd name="connsiteX7" fmla="*/ 0 w 2086949"/>
                <a:gd name="connsiteY7" fmla="*/ 548428 h 609365"/>
                <a:gd name="connsiteX8" fmla="*/ 0 w 2086949"/>
                <a:gd name="connsiteY8" fmla="*/ 60937 h 60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6949" h="609365">
                  <a:moveTo>
                    <a:pt x="0" y="60937"/>
                  </a:moveTo>
                  <a:cubicBezTo>
                    <a:pt x="0" y="27282"/>
                    <a:pt x="27282" y="0"/>
                    <a:pt x="60937" y="0"/>
                  </a:cubicBezTo>
                  <a:lnTo>
                    <a:pt x="2026013" y="0"/>
                  </a:lnTo>
                  <a:cubicBezTo>
                    <a:pt x="2059668" y="0"/>
                    <a:pt x="2086950" y="27282"/>
                    <a:pt x="2086950" y="60937"/>
                  </a:cubicBezTo>
                  <a:cubicBezTo>
                    <a:pt x="2086950" y="223434"/>
                    <a:pt x="2086949" y="385932"/>
                    <a:pt x="2086949" y="548429"/>
                  </a:cubicBezTo>
                  <a:cubicBezTo>
                    <a:pt x="2086949" y="582084"/>
                    <a:pt x="2059667" y="609366"/>
                    <a:pt x="2026012" y="609366"/>
                  </a:cubicBezTo>
                  <a:lnTo>
                    <a:pt x="60937" y="609365"/>
                  </a:lnTo>
                  <a:cubicBezTo>
                    <a:pt x="27282" y="609365"/>
                    <a:pt x="0" y="582083"/>
                    <a:pt x="0" y="548428"/>
                  </a:cubicBezTo>
                  <a:lnTo>
                    <a:pt x="0" y="6093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518" tIns="35628" rIns="44518" bIns="35628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>
                  <a:latin typeface="+mn-lt"/>
                </a:rPr>
                <a:t>A1.1 - </a:t>
              </a:r>
              <a:r>
                <a:rPr lang="fr-FR" sz="1400" b="1" dirty="0"/>
                <a:t>Étude de l’ouvrage à réaliser </a:t>
              </a:r>
              <a:endParaRPr lang="fr-FR" sz="1400" b="1" kern="1200" dirty="0">
                <a:latin typeface="+mn-lt"/>
              </a:endParaRP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66532228-6F16-49D0-8680-175C1D87FFF1}"/>
                </a:ext>
              </a:extLst>
            </p:cNvPr>
            <p:cNvSpPr txBox="1"/>
            <p:nvPr/>
          </p:nvSpPr>
          <p:spPr>
            <a:xfrm>
              <a:off x="978078" y="2762445"/>
              <a:ext cx="1368000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Autonomie et sous contrôle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7D38801D-5961-4F59-A2DB-3FA51AADA54A}"/>
              </a:ext>
            </a:extLst>
          </p:cNvPr>
          <p:cNvGrpSpPr/>
          <p:nvPr/>
        </p:nvGrpSpPr>
        <p:grpSpPr>
          <a:xfrm>
            <a:off x="3597680" y="1969272"/>
            <a:ext cx="1969990" cy="4470037"/>
            <a:chOff x="3597680" y="1969272"/>
            <a:chExt cx="1969990" cy="4470037"/>
          </a:xfrm>
        </p:grpSpPr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D5B64E5-37D4-4B6A-9A7D-91ECC3417434}"/>
                </a:ext>
              </a:extLst>
            </p:cNvPr>
            <p:cNvCxnSpPr/>
            <p:nvPr/>
          </p:nvCxnSpPr>
          <p:spPr>
            <a:xfrm>
              <a:off x="4546539" y="1969272"/>
              <a:ext cx="0" cy="414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6E1F810-D393-435B-9189-F0603031BD89}"/>
                </a:ext>
              </a:extLst>
            </p:cNvPr>
            <p:cNvSpPr txBox="1"/>
            <p:nvPr/>
          </p:nvSpPr>
          <p:spPr>
            <a:xfrm>
              <a:off x="3853644" y="6115309"/>
              <a:ext cx="1368000" cy="324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Autonomie</a:t>
              </a: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5C85A89-5311-4D08-81CC-E6D346949874}"/>
                </a:ext>
              </a:extLst>
            </p:cNvPr>
            <p:cNvSpPr/>
            <p:nvPr/>
          </p:nvSpPr>
          <p:spPr>
            <a:xfrm>
              <a:off x="3623670" y="2108869"/>
              <a:ext cx="1944000" cy="540000"/>
            </a:xfrm>
            <a:custGeom>
              <a:avLst/>
              <a:gdLst>
                <a:gd name="connsiteX0" fmla="*/ 0 w 1877285"/>
                <a:gd name="connsiteY0" fmla="*/ 66257 h 662569"/>
                <a:gd name="connsiteX1" fmla="*/ 66257 w 1877285"/>
                <a:gd name="connsiteY1" fmla="*/ 0 h 662569"/>
                <a:gd name="connsiteX2" fmla="*/ 1811028 w 1877285"/>
                <a:gd name="connsiteY2" fmla="*/ 0 h 662569"/>
                <a:gd name="connsiteX3" fmla="*/ 1877285 w 1877285"/>
                <a:gd name="connsiteY3" fmla="*/ 66257 h 662569"/>
                <a:gd name="connsiteX4" fmla="*/ 1877285 w 1877285"/>
                <a:gd name="connsiteY4" fmla="*/ 596312 h 662569"/>
                <a:gd name="connsiteX5" fmla="*/ 1811028 w 1877285"/>
                <a:gd name="connsiteY5" fmla="*/ 662569 h 662569"/>
                <a:gd name="connsiteX6" fmla="*/ 66257 w 1877285"/>
                <a:gd name="connsiteY6" fmla="*/ 662569 h 662569"/>
                <a:gd name="connsiteX7" fmla="*/ 0 w 1877285"/>
                <a:gd name="connsiteY7" fmla="*/ 596312 h 662569"/>
                <a:gd name="connsiteX8" fmla="*/ 0 w 1877285"/>
                <a:gd name="connsiteY8" fmla="*/ 66257 h 6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285" h="662569">
                  <a:moveTo>
                    <a:pt x="0" y="66257"/>
                  </a:moveTo>
                  <a:cubicBezTo>
                    <a:pt x="0" y="29664"/>
                    <a:pt x="29664" y="0"/>
                    <a:pt x="66257" y="0"/>
                  </a:cubicBezTo>
                  <a:lnTo>
                    <a:pt x="1811028" y="0"/>
                  </a:lnTo>
                  <a:cubicBezTo>
                    <a:pt x="1847621" y="0"/>
                    <a:pt x="1877285" y="29664"/>
                    <a:pt x="1877285" y="66257"/>
                  </a:cubicBezTo>
                  <a:lnTo>
                    <a:pt x="1877285" y="596312"/>
                  </a:lnTo>
                  <a:cubicBezTo>
                    <a:pt x="1877285" y="632905"/>
                    <a:pt x="1847621" y="662569"/>
                    <a:pt x="1811028" y="662569"/>
                  </a:cubicBezTo>
                  <a:lnTo>
                    <a:pt x="66257" y="662569"/>
                  </a:lnTo>
                  <a:cubicBezTo>
                    <a:pt x="29664" y="662569"/>
                    <a:pt x="0" y="632905"/>
                    <a:pt x="0" y="596312"/>
                  </a:cubicBezTo>
                  <a:lnTo>
                    <a:pt x="0" y="6625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076" tIns="37186" rIns="46076" bIns="37186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/>
                <a:t>A2.1 - Traçage</a:t>
              </a: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FFCD8952-633D-42AC-B0BA-F5653A4AC143}"/>
                </a:ext>
              </a:extLst>
            </p:cNvPr>
            <p:cNvSpPr/>
            <p:nvPr/>
          </p:nvSpPr>
          <p:spPr>
            <a:xfrm>
              <a:off x="3609418" y="2786658"/>
              <a:ext cx="1944000" cy="540000"/>
            </a:xfrm>
            <a:custGeom>
              <a:avLst/>
              <a:gdLst>
                <a:gd name="connsiteX0" fmla="*/ 0 w 1877285"/>
                <a:gd name="connsiteY0" fmla="*/ 42054 h 420537"/>
                <a:gd name="connsiteX1" fmla="*/ 42054 w 1877285"/>
                <a:gd name="connsiteY1" fmla="*/ 0 h 420537"/>
                <a:gd name="connsiteX2" fmla="*/ 1835231 w 1877285"/>
                <a:gd name="connsiteY2" fmla="*/ 0 h 420537"/>
                <a:gd name="connsiteX3" fmla="*/ 1877285 w 1877285"/>
                <a:gd name="connsiteY3" fmla="*/ 42054 h 420537"/>
                <a:gd name="connsiteX4" fmla="*/ 1877285 w 1877285"/>
                <a:gd name="connsiteY4" fmla="*/ 378483 h 420537"/>
                <a:gd name="connsiteX5" fmla="*/ 1835231 w 1877285"/>
                <a:gd name="connsiteY5" fmla="*/ 420537 h 420537"/>
                <a:gd name="connsiteX6" fmla="*/ 42054 w 1877285"/>
                <a:gd name="connsiteY6" fmla="*/ 420537 h 420537"/>
                <a:gd name="connsiteX7" fmla="*/ 0 w 1877285"/>
                <a:gd name="connsiteY7" fmla="*/ 378483 h 420537"/>
                <a:gd name="connsiteX8" fmla="*/ 0 w 1877285"/>
                <a:gd name="connsiteY8" fmla="*/ 42054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285" h="420537">
                  <a:moveTo>
                    <a:pt x="0" y="42054"/>
                  </a:moveTo>
                  <a:cubicBezTo>
                    <a:pt x="0" y="18828"/>
                    <a:pt x="18828" y="0"/>
                    <a:pt x="42054" y="0"/>
                  </a:cubicBezTo>
                  <a:lnTo>
                    <a:pt x="1835231" y="0"/>
                  </a:lnTo>
                  <a:cubicBezTo>
                    <a:pt x="1858457" y="0"/>
                    <a:pt x="1877285" y="18828"/>
                    <a:pt x="1877285" y="42054"/>
                  </a:cubicBezTo>
                  <a:lnTo>
                    <a:pt x="1877285" y="378483"/>
                  </a:lnTo>
                  <a:cubicBezTo>
                    <a:pt x="1877285" y="401709"/>
                    <a:pt x="1858457" y="420537"/>
                    <a:pt x="1835231" y="420537"/>
                  </a:cubicBezTo>
                  <a:lnTo>
                    <a:pt x="42054" y="420537"/>
                  </a:lnTo>
                  <a:cubicBezTo>
                    <a:pt x="18828" y="420537"/>
                    <a:pt x="0" y="401709"/>
                    <a:pt x="0" y="378483"/>
                  </a:cubicBezTo>
                  <a:lnTo>
                    <a:pt x="0" y="4205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987" tIns="30097" rIns="38987" bIns="30097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latin typeface="+mn-lt"/>
                  <a:ea typeface="Times New Roman" panose="02020603050405020304" pitchFamily="18" charset="0"/>
                </a:rPr>
                <a:t>A2.2 - </a:t>
              </a:r>
              <a:r>
                <a:rPr lang="fr-FR" sz="1400" b="1" dirty="0">
                  <a:ea typeface="Times New Roman" panose="02020603050405020304" pitchFamily="18" charset="0"/>
                </a:rPr>
                <a:t>Usin</a:t>
              </a:r>
              <a:r>
                <a:rPr lang="fr-FR" sz="1400" b="1" kern="1200" dirty="0">
                  <a:latin typeface="+mn-lt"/>
                  <a:ea typeface="Times New Roman" panose="02020603050405020304" pitchFamily="18" charset="0"/>
                </a:rPr>
                <a:t>age</a:t>
              </a:r>
              <a:endParaRPr lang="fr-FR" sz="1400" b="1" kern="1200" dirty="0">
                <a:latin typeface="+mn-lt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D040C291-CE0E-4C9A-A4C7-9E52289CA99E}"/>
                </a:ext>
              </a:extLst>
            </p:cNvPr>
            <p:cNvSpPr/>
            <p:nvPr/>
          </p:nvSpPr>
          <p:spPr>
            <a:xfrm>
              <a:off x="3609418" y="3450499"/>
              <a:ext cx="1944000" cy="540000"/>
            </a:xfrm>
            <a:custGeom>
              <a:avLst/>
              <a:gdLst>
                <a:gd name="connsiteX0" fmla="*/ 0 w 1877285"/>
                <a:gd name="connsiteY0" fmla="*/ 46462 h 464624"/>
                <a:gd name="connsiteX1" fmla="*/ 46462 w 1877285"/>
                <a:gd name="connsiteY1" fmla="*/ 0 h 464624"/>
                <a:gd name="connsiteX2" fmla="*/ 1830823 w 1877285"/>
                <a:gd name="connsiteY2" fmla="*/ 0 h 464624"/>
                <a:gd name="connsiteX3" fmla="*/ 1877285 w 1877285"/>
                <a:gd name="connsiteY3" fmla="*/ 46462 h 464624"/>
                <a:gd name="connsiteX4" fmla="*/ 1877285 w 1877285"/>
                <a:gd name="connsiteY4" fmla="*/ 418162 h 464624"/>
                <a:gd name="connsiteX5" fmla="*/ 1830823 w 1877285"/>
                <a:gd name="connsiteY5" fmla="*/ 464624 h 464624"/>
                <a:gd name="connsiteX6" fmla="*/ 46462 w 1877285"/>
                <a:gd name="connsiteY6" fmla="*/ 464624 h 464624"/>
                <a:gd name="connsiteX7" fmla="*/ 0 w 1877285"/>
                <a:gd name="connsiteY7" fmla="*/ 418162 h 464624"/>
                <a:gd name="connsiteX8" fmla="*/ 0 w 1877285"/>
                <a:gd name="connsiteY8" fmla="*/ 46462 h 46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285" h="464624">
                  <a:moveTo>
                    <a:pt x="0" y="46462"/>
                  </a:moveTo>
                  <a:cubicBezTo>
                    <a:pt x="0" y="20802"/>
                    <a:pt x="20802" y="0"/>
                    <a:pt x="46462" y="0"/>
                  </a:cubicBezTo>
                  <a:lnTo>
                    <a:pt x="1830823" y="0"/>
                  </a:lnTo>
                  <a:cubicBezTo>
                    <a:pt x="1856483" y="0"/>
                    <a:pt x="1877285" y="20802"/>
                    <a:pt x="1877285" y="46462"/>
                  </a:cubicBezTo>
                  <a:lnTo>
                    <a:pt x="1877285" y="418162"/>
                  </a:lnTo>
                  <a:cubicBezTo>
                    <a:pt x="1877285" y="443822"/>
                    <a:pt x="1856483" y="464624"/>
                    <a:pt x="1830823" y="464624"/>
                  </a:cubicBezTo>
                  <a:lnTo>
                    <a:pt x="46462" y="464624"/>
                  </a:lnTo>
                  <a:cubicBezTo>
                    <a:pt x="20802" y="464624"/>
                    <a:pt x="0" y="443822"/>
                    <a:pt x="0" y="418162"/>
                  </a:cubicBezTo>
                  <a:lnTo>
                    <a:pt x="0" y="4646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278" tIns="31388" rIns="40278" bIns="31388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latin typeface="+mn-lt"/>
                  <a:ea typeface="Times New Roman" panose="02020603050405020304" pitchFamily="18" charset="0"/>
                </a:rPr>
                <a:t>A2.3 - Maintenance des équipements</a:t>
              </a:r>
              <a:endParaRPr lang="fr-FR" sz="1400" b="1" kern="1200" dirty="0">
                <a:latin typeface="+mn-lt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F281BE04-9516-42CF-B862-AEB5B0C06D60}"/>
                </a:ext>
              </a:extLst>
            </p:cNvPr>
            <p:cNvSpPr/>
            <p:nvPr/>
          </p:nvSpPr>
          <p:spPr>
            <a:xfrm>
              <a:off x="3609418" y="4105667"/>
              <a:ext cx="1944000" cy="540000"/>
            </a:xfrm>
            <a:custGeom>
              <a:avLst/>
              <a:gdLst>
                <a:gd name="connsiteX0" fmla="*/ 0 w 1877285"/>
                <a:gd name="connsiteY0" fmla="*/ 46108 h 461084"/>
                <a:gd name="connsiteX1" fmla="*/ 46108 w 1877285"/>
                <a:gd name="connsiteY1" fmla="*/ 0 h 461084"/>
                <a:gd name="connsiteX2" fmla="*/ 1831177 w 1877285"/>
                <a:gd name="connsiteY2" fmla="*/ 0 h 461084"/>
                <a:gd name="connsiteX3" fmla="*/ 1877285 w 1877285"/>
                <a:gd name="connsiteY3" fmla="*/ 46108 h 461084"/>
                <a:gd name="connsiteX4" fmla="*/ 1877285 w 1877285"/>
                <a:gd name="connsiteY4" fmla="*/ 414976 h 461084"/>
                <a:gd name="connsiteX5" fmla="*/ 1831177 w 1877285"/>
                <a:gd name="connsiteY5" fmla="*/ 461084 h 461084"/>
                <a:gd name="connsiteX6" fmla="*/ 46108 w 1877285"/>
                <a:gd name="connsiteY6" fmla="*/ 461084 h 461084"/>
                <a:gd name="connsiteX7" fmla="*/ 0 w 1877285"/>
                <a:gd name="connsiteY7" fmla="*/ 414976 h 461084"/>
                <a:gd name="connsiteX8" fmla="*/ 0 w 1877285"/>
                <a:gd name="connsiteY8" fmla="*/ 46108 h 46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285" h="461084">
                  <a:moveTo>
                    <a:pt x="0" y="46108"/>
                  </a:moveTo>
                  <a:cubicBezTo>
                    <a:pt x="0" y="20643"/>
                    <a:pt x="20643" y="0"/>
                    <a:pt x="46108" y="0"/>
                  </a:cubicBezTo>
                  <a:lnTo>
                    <a:pt x="1831177" y="0"/>
                  </a:lnTo>
                  <a:cubicBezTo>
                    <a:pt x="1856642" y="0"/>
                    <a:pt x="1877285" y="20643"/>
                    <a:pt x="1877285" y="46108"/>
                  </a:cubicBezTo>
                  <a:lnTo>
                    <a:pt x="1877285" y="414976"/>
                  </a:lnTo>
                  <a:cubicBezTo>
                    <a:pt x="1877285" y="440441"/>
                    <a:pt x="1856642" y="461084"/>
                    <a:pt x="1831177" y="461084"/>
                  </a:cubicBezTo>
                  <a:lnTo>
                    <a:pt x="46108" y="461084"/>
                  </a:lnTo>
                  <a:cubicBezTo>
                    <a:pt x="20643" y="461084"/>
                    <a:pt x="0" y="440441"/>
                    <a:pt x="0" y="414976"/>
                  </a:cubicBezTo>
                  <a:lnTo>
                    <a:pt x="0" y="4610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175" tIns="31285" rIns="40175" bIns="31285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latin typeface="+mn-lt"/>
                  <a:ea typeface="Times New Roman" panose="02020603050405020304" pitchFamily="18" charset="0"/>
                </a:rPr>
                <a:t>A2.4 - Assemblage, montage</a:t>
              </a:r>
              <a:endParaRPr lang="fr-FR" sz="1400" b="1" kern="1200" dirty="0">
                <a:latin typeface="+mn-lt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9040D156-94FC-40E3-AF9E-05DC8B0DC951}"/>
                </a:ext>
              </a:extLst>
            </p:cNvPr>
            <p:cNvSpPr/>
            <p:nvPr/>
          </p:nvSpPr>
          <p:spPr>
            <a:xfrm>
              <a:off x="3597686" y="4750431"/>
              <a:ext cx="1944000" cy="540000"/>
            </a:xfrm>
            <a:custGeom>
              <a:avLst/>
              <a:gdLst>
                <a:gd name="connsiteX0" fmla="*/ 0 w 1877285"/>
                <a:gd name="connsiteY0" fmla="*/ 46108 h 461084"/>
                <a:gd name="connsiteX1" fmla="*/ 46108 w 1877285"/>
                <a:gd name="connsiteY1" fmla="*/ 0 h 461084"/>
                <a:gd name="connsiteX2" fmla="*/ 1831177 w 1877285"/>
                <a:gd name="connsiteY2" fmla="*/ 0 h 461084"/>
                <a:gd name="connsiteX3" fmla="*/ 1877285 w 1877285"/>
                <a:gd name="connsiteY3" fmla="*/ 46108 h 461084"/>
                <a:gd name="connsiteX4" fmla="*/ 1877285 w 1877285"/>
                <a:gd name="connsiteY4" fmla="*/ 414976 h 461084"/>
                <a:gd name="connsiteX5" fmla="*/ 1831177 w 1877285"/>
                <a:gd name="connsiteY5" fmla="*/ 461084 h 461084"/>
                <a:gd name="connsiteX6" fmla="*/ 46108 w 1877285"/>
                <a:gd name="connsiteY6" fmla="*/ 461084 h 461084"/>
                <a:gd name="connsiteX7" fmla="*/ 0 w 1877285"/>
                <a:gd name="connsiteY7" fmla="*/ 414976 h 461084"/>
                <a:gd name="connsiteX8" fmla="*/ 0 w 1877285"/>
                <a:gd name="connsiteY8" fmla="*/ 46108 h 46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285" h="461084">
                  <a:moveTo>
                    <a:pt x="0" y="46108"/>
                  </a:moveTo>
                  <a:cubicBezTo>
                    <a:pt x="0" y="20643"/>
                    <a:pt x="20643" y="0"/>
                    <a:pt x="46108" y="0"/>
                  </a:cubicBezTo>
                  <a:lnTo>
                    <a:pt x="1831177" y="0"/>
                  </a:lnTo>
                  <a:cubicBezTo>
                    <a:pt x="1856642" y="0"/>
                    <a:pt x="1877285" y="20643"/>
                    <a:pt x="1877285" y="46108"/>
                  </a:cubicBezTo>
                  <a:lnTo>
                    <a:pt x="1877285" y="414976"/>
                  </a:lnTo>
                  <a:cubicBezTo>
                    <a:pt x="1877285" y="440441"/>
                    <a:pt x="1856642" y="461084"/>
                    <a:pt x="1831177" y="461084"/>
                  </a:cubicBezTo>
                  <a:lnTo>
                    <a:pt x="46108" y="461084"/>
                  </a:lnTo>
                  <a:cubicBezTo>
                    <a:pt x="20643" y="461084"/>
                    <a:pt x="0" y="440441"/>
                    <a:pt x="0" y="414976"/>
                  </a:cubicBezTo>
                  <a:lnTo>
                    <a:pt x="0" y="4610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175" tIns="31285" rIns="40175" bIns="31285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latin typeface="+mn-lt"/>
                  <a:ea typeface="Times New Roman" panose="02020603050405020304" pitchFamily="18" charset="0"/>
                </a:rPr>
                <a:t>A2.5 - Finition, traitement</a:t>
              </a:r>
              <a:endParaRPr lang="fr-FR" sz="1400" b="1" kern="1200" dirty="0">
                <a:latin typeface="+mn-lt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23759ECB-9361-4411-AF36-A51185238452}"/>
                </a:ext>
              </a:extLst>
            </p:cNvPr>
            <p:cNvSpPr/>
            <p:nvPr/>
          </p:nvSpPr>
          <p:spPr>
            <a:xfrm>
              <a:off x="3597680" y="5401069"/>
              <a:ext cx="1944000" cy="642724"/>
            </a:xfrm>
            <a:custGeom>
              <a:avLst/>
              <a:gdLst>
                <a:gd name="connsiteX0" fmla="*/ 0 w 1877285"/>
                <a:gd name="connsiteY0" fmla="*/ 46108 h 461084"/>
                <a:gd name="connsiteX1" fmla="*/ 46108 w 1877285"/>
                <a:gd name="connsiteY1" fmla="*/ 0 h 461084"/>
                <a:gd name="connsiteX2" fmla="*/ 1831177 w 1877285"/>
                <a:gd name="connsiteY2" fmla="*/ 0 h 461084"/>
                <a:gd name="connsiteX3" fmla="*/ 1877285 w 1877285"/>
                <a:gd name="connsiteY3" fmla="*/ 46108 h 461084"/>
                <a:gd name="connsiteX4" fmla="*/ 1877285 w 1877285"/>
                <a:gd name="connsiteY4" fmla="*/ 414976 h 461084"/>
                <a:gd name="connsiteX5" fmla="*/ 1831177 w 1877285"/>
                <a:gd name="connsiteY5" fmla="*/ 461084 h 461084"/>
                <a:gd name="connsiteX6" fmla="*/ 46108 w 1877285"/>
                <a:gd name="connsiteY6" fmla="*/ 461084 h 461084"/>
                <a:gd name="connsiteX7" fmla="*/ 0 w 1877285"/>
                <a:gd name="connsiteY7" fmla="*/ 414976 h 461084"/>
                <a:gd name="connsiteX8" fmla="*/ 0 w 1877285"/>
                <a:gd name="connsiteY8" fmla="*/ 46108 h 46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285" h="461084">
                  <a:moveTo>
                    <a:pt x="0" y="46108"/>
                  </a:moveTo>
                  <a:cubicBezTo>
                    <a:pt x="0" y="20643"/>
                    <a:pt x="20643" y="0"/>
                    <a:pt x="46108" y="0"/>
                  </a:cubicBezTo>
                  <a:lnTo>
                    <a:pt x="1831177" y="0"/>
                  </a:lnTo>
                  <a:cubicBezTo>
                    <a:pt x="1856642" y="0"/>
                    <a:pt x="1877285" y="20643"/>
                    <a:pt x="1877285" y="46108"/>
                  </a:cubicBezTo>
                  <a:lnTo>
                    <a:pt x="1877285" y="414976"/>
                  </a:lnTo>
                  <a:cubicBezTo>
                    <a:pt x="1877285" y="440441"/>
                    <a:pt x="1856642" y="461084"/>
                    <a:pt x="1831177" y="461084"/>
                  </a:cubicBezTo>
                  <a:lnTo>
                    <a:pt x="46108" y="461084"/>
                  </a:lnTo>
                  <a:cubicBezTo>
                    <a:pt x="20643" y="461084"/>
                    <a:pt x="0" y="440441"/>
                    <a:pt x="0" y="414976"/>
                  </a:cubicBezTo>
                  <a:lnTo>
                    <a:pt x="0" y="4610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175" tIns="31285" rIns="40175" bIns="31285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>
                  <a:latin typeface="+mn-lt"/>
                  <a:ea typeface="Times New Roman" panose="02020603050405020304" pitchFamily="18" charset="0"/>
                </a:rPr>
                <a:t>A2.6 -</a:t>
              </a:r>
              <a:r>
                <a:rPr lang="fr-FR" sz="1400" b="1" dirty="0">
                  <a:ea typeface="Times New Roman" panose="02020603050405020304" pitchFamily="18" charset="0"/>
                </a:rPr>
                <a:t> Suivi de fabrication et contrôle qualité</a:t>
              </a:r>
              <a:endParaRPr lang="fr-FR" sz="1400" b="1" kern="1200" dirty="0">
                <a:latin typeface="+mn-lt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A3E5CD51-C41E-480D-B2E8-7990A21E0DAD}"/>
              </a:ext>
            </a:extLst>
          </p:cNvPr>
          <p:cNvGrpSpPr/>
          <p:nvPr/>
        </p:nvGrpSpPr>
        <p:grpSpPr>
          <a:xfrm>
            <a:off x="9141399" y="1963985"/>
            <a:ext cx="1944000" cy="1137904"/>
            <a:chOff x="9141399" y="1963985"/>
            <a:chExt cx="1944000" cy="1137904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1CE7D6DD-82AD-47A8-9116-34CD4900B5A7}"/>
                </a:ext>
              </a:extLst>
            </p:cNvPr>
            <p:cNvCxnSpPr/>
            <p:nvPr/>
          </p:nvCxnSpPr>
          <p:spPr>
            <a:xfrm>
              <a:off x="10105161" y="1963985"/>
              <a:ext cx="0" cy="828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B7C13010-FBF7-4DCD-AFC0-EC81AB5ECBA5}"/>
                </a:ext>
              </a:extLst>
            </p:cNvPr>
            <p:cNvSpPr/>
            <p:nvPr/>
          </p:nvSpPr>
          <p:spPr>
            <a:xfrm>
              <a:off x="9141399" y="2111165"/>
              <a:ext cx="1944000" cy="540000"/>
            </a:xfrm>
            <a:custGeom>
              <a:avLst/>
              <a:gdLst>
                <a:gd name="connsiteX0" fmla="*/ 0 w 1759660"/>
                <a:gd name="connsiteY0" fmla="*/ 66712 h 667122"/>
                <a:gd name="connsiteX1" fmla="*/ 66712 w 1759660"/>
                <a:gd name="connsiteY1" fmla="*/ 0 h 667122"/>
                <a:gd name="connsiteX2" fmla="*/ 1692948 w 1759660"/>
                <a:gd name="connsiteY2" fmla="*/ 0 h 667122"/>
                <a:gd name="connsiteX3" fmla="*/ 1759660 w 1759660"/>
                <a:gd name="connsiteY3" fmla="*/ 66712 h 667122"/>
                <a:gd name="connsiteX4" fmla="*/ 1759660 w 1759660"/>
                <a:gd name="connsiteY4" fmla="*/ 600410 h 667122"/>
                <a:gd name="connsiteX5" fmla="*/ 1692948 w 1759660"/>
                <a:gd name="connsiteY5" fmla="*/ 667122 h 667122"/>
                <a:gd name="connsiteX6" fmla="*/ 66712 w 1759660"/>
                <a:gd name="connsiteY6" fmla="*/ 667122 h 667122"/>
                <a:gd name="connsiteX7" fmla="*/ 0 w 1759660"/>
                <a:gd name="connsiteY7" fmla="*/ 600410 h 667122"/>
                <a:gd name="connsiteX8" fmla="*/ 0 w 1759660"/>
                <a:gd name="connsiteY8" fmla="*/ 66712 h 66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9660" h="667122">
                  <a:moveTo>
                    <a:pt x="0" y="66712"/>
                  </a:moveTo>
                  <a:cubicBezTo>
                    <a:pt x="0" y="29868"/>
                    <a:pt x="29868" y="0"/>
                    <a:pt x="66712" y="0"/>
                  </a:cubicBezTo>
                  <a:lnTo>
                    <a:pt x="1692948" y="0"/>
                  </a:lnTo>
                  <a:cubicBezTo>
                    <a:pt x="1729792" y="0"/>
                    <a:pt x="1759660" y="29868"/>
                    <a:pt x="1759660" y="66712"/>
                  </a:cubicBezTo>
                  <a:lnTo>
                    <a:pt x="1759660" y="600410"/>
                  </a:lnTo>
                  <a:cubicBezTo>
                    <a:pt x="1759660" y="637254"/>
                    <a:pt x="1729792" y="667122"/>
                    <a:pt x="1692948" y="667122"/>
                  </a:cubicBezTo>
                  <a:lnTo>
                    <a:pt x="66712" y="667122"/>
                  </a:lnTo>
                  <a:cubicBezTo>
                    <a:pt x="29868" y="667122"/>
                    <a:pt x="0" y="637254"/>
                    <a:pt x="0" y="600410"/>
                  </a:cubicBezTo>
                  <a:lnTo>
                    <a:pt x="0" y="6671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09" tIns="37319" rIns="46209" bIns="37319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latin typeface="+mn-lt"/>
                </a:rPr>
                <a:t>A4 - Communication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AB160CF2-3408-48A6-B31A-721B2ABA088C}"/>
                </a:ext>
              </a:extLst>
            </p:cNvPr>
            <p:cNvSpPr txBox="1"/>
            <p:nvPr/>
          </p:nvSpPr>
          <p:spPr>
            <a:xfrm>
              <a:off x="9410606" y="2777889"/>
              <a:ext cx="1368000" cy="324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Autonomie</a:t>
              </a:r>
            </a:p>
          </p:txBody>
        </p:sp>
      </p:grp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242C93A3-19D0-4753-9B03-47E6CA20779B}"/>
              </a:ext>
            </a:extLst>
          </p:cNvPr>
          <p:cNvSpPr/>
          <p:nvPr/>
        </p:nvSpPr>
        <p:spPr>
          <a:xfrm>
            <a:off x="298588" y="944748"/>
            <a:ext cx="3458677" cy="475109"/>
          </a:xfrm>
          <a:custGeom>
            <a:avLst/>
            <a:gdLst>
              <a:gd name="connsiteX0" fmla="*/ 0 w 3667508"/>
              <a:gd name="connsiteY0" fmla="*/ 0 h 475109"/>
              <a:gd name="connsiteX1" fmla="*/ 3667508 w 3667508"/>
              <a:gd name="connsiteY1" fmla="*/ 0 h 475109"/>
              <a:gd name="connsiteX2" fmla="*/ 3667508 w 3667508"/>
              <a:gd name="connsiteY2" fmla="*/ 475109 h 475109"/>
              <a:gd name="connsiteX3" fmla="*/ 0 w 3667508"/>
              <a:gd name="connsiteY3" fmla="*/ 475109 h 475109"/>
              <a:gd name="connsiteX4" fmla="*/ 0 w 3667508"/>
              <a:gd name="connsiteY4" fmla="*/ 0 h 4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508" h="475109">
                <a:moveTo>
                  <a:pt x="0" y="0"/>
                </a:moveTo>
                <a:lnTo>
                  <a:pt x="3667508" y="0"/>
                </a:lnTo>
                <a:lnTo>
                  <a:pt x="3667508" y="475109"/>
                </a:lnTo>
                <a:lnTo>
                  <a:pt x="0" y="475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400" b="1" i="0" u="none" kern="1200" dirty="0"/>
              <a:t>CAP Menuisier fabricant</a:t>
            </a:r>
            <a:endParaRPr lang="fr-FR" sz="2400" kern="1200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25114EB-8BF2-48CA-BCD4-A4EE6D25A799}"/>
              </a:ext>
            </a:extLst>
          </p:cNvPr>
          <p:cNvSpPr txBox="1"/>
          <p:nvPr/>
        </p:nvSpPr>
        <p:spPr>
          <a:xfrm>
            <a:off x="0" y="6452290"/>
            <a:ext cx="35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Rénovation CAP Menuisier fabricant</a:t>
            </a:r>
          </a:p>
        </p:txBody>
      </p:sp>
      <p:pic>
        <p:nvPicPr>
          <p:cNvPr id="8" name="Graphique 7" descr="Liste">
            <a:hlinkClick r:id="rId12" action="ppaction://hlinksldjump"/>
            <a:extLst>
              <a:ext uri="{FF2B5EF4-FFF2-40B4-BE49-F238E27FC236}">
                <a16:creationId xmlns:a16="http://schemas.microsoft.com/office/drawing/2014/main" id="{024A8AE4-8DE5-42EF-AD4C-9E2363810D1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99875" y="6472759"/>
            <a:ext cx="385241" cy="385241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"/>
            <a:ext cx="722450" cy="6802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412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9" grpId="0" animBg="1"/>
      <p:bldP spid="15" grpId="0" animBg="1"/>
      <p:bldP spid="42" grpId="0" animBg="1"/>
      <p:bldP spid="50" grpId="0" animBg="1"/>
      <p:bldP spid="37" grpId="0" animBg="1"/>
    </p:bldLst>
  </p:timing>
</p:sld>
</file>

<file path=ppt/theme/theme1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F6530D68-95F1-42C1-A47F-D68694F56556}" vid="{7061AC92-FB91-4274-B501-918326371797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Patri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Patrick" id="{FED3E566-A234-458A-A309-EDC1680FDA74}" vid="{70E1C669-9C01-4E1C-94AB-A00672F928F7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1707</TotalTime>
  <Words>6881</Words>
  <Application>Microsoft Office PowerPoint</Application>
  <PresentationFormat>Grand écran</PresentationFormat>
  <Paragraphs>1514</Paragraphs>
  <Slides>30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Times New Roman</vt:lpstr>
      <vt:lpstr>Wingdings</vt:lpstr>
      <vt:lpstr>Wingdings 3</vt:lpstr>
      <vt:lpstr>Thème1</vt:lpstr>
      <vt:lpstr>Conception personnalisée</vt:lpstr>
      <vt:lpstr>ThèmePatrick</vt:lpstr>
      <vt:lpstr>Rénovation des diplômes de la menuiserie</vt:lpstr>
      <vt:lpstr>Actuel….</vt:lpstr>
      <vt:lpstr>A venir….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Nadège ANDREU</dc:creator>
  <cp:lastModifiedBy>TROJAN Guylène</cp:lastModifiedBy>
  <cp:revision>51</cp:revision>
  <dcterms:created xsi:type="dcterms:W3CDTF">2021-05-19T08:12:56Z</dcterms:created>
  <dcterms:modified xsi:type="dcterms:W3CDTF">2021-10-01T07:33:16Z</dcterms:modified>
</cp:coreProperties>
</file>