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67" r:id="rId3"/>
    <p:sldId id="368" r:id="rId4"/>
    <p:sldId id="371" r:id="rId5"/>
    <p:sldId id="372" r:id="rId6"/>
    <p:sldId id="373" r:id="rId7"/>
    <p:sldId id="374" r:id="rId8"/>
    <p:sldId id="375" r:id="rId9"/>
    <p:sldId id="357" r:id="rId10"/>
    <p:sldId id="376" r:id="rId11"/>
    <p:sldId id="362" r:id="rId12"/>
    <p:sldId id="360" r:id="rId13"/>
    <p:sldId id="363" r:id="rId14"/>
    <p:sldId id="364" r:id="rId15"/>
    <p:sldId id="358" r:id="rId16"/>
    <p:sldId id="365" r:id="rId17"/>
    <p:sldId id="266" r:id="rId18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21" autoAdjust="0"/>
    <p:restoredTop sz="94693" autoAdjust="0"/>
  </p:normalViewPr>
  <p:slideViewPr>
    <p:cSldViewPr>
      <p:cViewPr varScale="1">
        <p:scale>
          <a:sx n="115" d="100"/>
          <a:sy n="115" d="100"/>
        </p:scale>
        <p:origin x="123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7" name="Rectangle 4"/>
              <p:cNvSpPr>
                <a:spLocks noChangeArrowheads="1"/>
              </p:cNvSpPr>
              <p:nvPr userDrawn="1"/>
            </p:nvSpPr>
            <p:spPr bwMode="ltGray">
              <a:xfrm>
                <a:off x="0" y="1248"/>
                <a:ext cx="5760" cy="11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  <p:sp>
            <p:nvSpPr>
              <p:cNvPr id="8" name="Rectangle 5" descr="Cacback"/>
              <p:cNvSpPr>
                <a:spLocks noChangeArrowheads="1"/>
              </p:cNvSpPr>
              <p:nvPr userDrawn="1"/>
            </p:nvSpPr>
            <p:spPr bwMode="ltGray">
              <a:xfrm>
                <a:off x="0" y="0"/>
                <a:ext cx="1119" cy="4320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</p:grpSp>
        <p:sp>
          <p:nvSpPr>
            <p:cNvPr id="6" name="Rectangle 6"/>
            <p:cNvSpPr>
              <a:spLocks noChangeArrowheads="1"/>
            </p:cNvSpPr>
            <p:nvPr/>
          </p:nvSpPr>
          <p:spPr bwMode="white">
            <a:xfrm>
              <a:off x="816" y="2592"/>
              <a:ext cx="701" cy="1728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defRPr/>
              </a:pPr>
              <a:endParaRPr lang="fr-FR" altLang="fr-FR" smtClean="0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1371600"/>
            <a:ext cx="8405813" cy="1246188"/>
            <a:chOff x="0" y="864"/>
            <a:chExt cx="5295" cy="785"/>
          </a:xfrm>
        </p:grpSpPr>
        <p:sp>
          <p:nvSpPr>
            <p:cNvPr id="10" name="Freeform 8"/>
            <p:cNvSpPr>
              <a:spLocks/>
            </p:cNvSpPr>
            <p:nvPr userDrawn="1"/>
          </p:nvSpPr>
          <p:spPr bwMode="auto">
            <a:xfrm rot="-507431">
              <a:off x="0" y="1477"/>
              <a:ext cx="1059" cy="172"/>
            </a:xfrm>
            <a:custGeom>
              <a:avLst/>
              <a:gdLst>
                <a:gd name="T0" fmla="*/ 1059 w 1059"/>
                <a:gd name="T1" fmla="*/ 0 h 172"/>
                <a:gd name="T2" fmla="*/ 147 w 1059"/>
                <a:gd name="T3" fmla="*/ 144 h 172"/>
                <a:gd name="T4" fmla="*/ 177 w 1059"/>
                <a:gd name="T5" fmla="*/ 171 h 172"/>
                <a:gd name="T6" fmla="*/ 1059 w 1059"/>
                <a:gd name="T7" fmla="*/ 24 h 172"/>
                <a:gd name="T8" fmla="*/ 1059 w 1059"/>
                <a:gd name="T9" fmla="*/ 0 h 1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 rot="-507431">
              <a:off x="1173" y="864"/>
              <a:ext cx="4122" cy="630"/>
            </a:xfrm>
            <a:custGeom>
              <a:avLst/>
              <a:gdLst>
                <a:gd name="T0" fmla="*/ 0 w 4122"/>
                <a:gd name="T1" fmla="*/ 204 h 630"/>
                <a:gd name="T2" fmla="*/ 3544 w 4122"/>
                <a:gd name="T3" fmla="*/ 348 h 630"/>
                <a:gd name="T4" fmla="*/ 3680 w 4122"/>
                <a:gd name="T5" fmla="*/ 630 h 630"/>
                <a:gd name="T6" fmla="*/ 3616 w 4122"/>
                <a:gd name="T7" fmla="*/ 624 h 630"/>
                <a:gd name="T8" fmla="*/ 3534 w 4122"/>
                <a:gd name="T9" fmla="*/ 368 h 630"/>
                <a:gd name="T10" fmla="*/ 17 w 4122"/>
                <a:gd name="T11" fmla="*/ 231 h 630"/>
                <a:gd name="T12" fmla="*/ 0 w 4122"/>
                <a:gd name="T13" fmla="*/ 204 h 6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2" name="Group 10"/>
            <p:cNvGrpSpPr>
              <a:grpSpLocks/>
            </p:cNvGrpSpPr>
            <p:nvPr userDrawn="1"/>
          </p:nvGrpSpPr>
          <p:grpSpPr bwMode="auto">
            <a:xfrm>
              <a:off x="1008" y="1248"/>
              <a:ext cx="288" cy="288"/>
              <a:chOff x="1033" y="326"/>
              <a:chExt cx="192" cy="192"/>
            </a:xfrm>
          </p:grpSpPr>
          <p:sp>
            <p:nvSpPr>
              <p:cNvPr id="13" name="Oval 11"/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  <p:sp>
            <p:nvSpPr>
              <p:cNvPr id="14" name="Oval 12"/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  <p:sp>
            <p:nvSpPr>
              <p:cNvPr id="16" name="Oval 14"/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defRPr/>
                </a:pPr>
                <a:endParaRPr lang="fr-FR" altLang="fr-FR" smtClean="0"/>
              </a:p>
            </p:txBody>
          </p:sp>
        </p:grpSp>
      </p:grp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828800" y="2133600"/>
            <a:ext cx="7315200" cy="16002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fr-FR" altLang="fr-FR" noProof="0" smtClean="0"/>
              <a:t>Cliquez pour modifier le style du titre du masque</a:t>
            </a:r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 altLang="fr-FR" noProof="0" smtClean="0"/>
              <a:t>Cliquez pour modifier le style des sous-titres du masque</a:t>
            </a:r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ftr" sz="quarter" idx="11"/>
          </p:nvPr>
        </p:nvSpPr>
        <p:spPr>
          <a:xfrm>
            <a:off x="3733800" y="6248400"/>
            <a:ext cx="2895600" cy="4572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9BA55-2F70-41AD-B857-6C880CCA411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207F3-FD3C-43A2-B229-C5BD7B33312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67525" y="457200"/>
            <a:ext cx="2058988" cy="5638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6029325" cy="5638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BDF0E-70B9-4750-B692-1EC64F2FD7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568AA-31E6-4ED8-91AB-B332C7DA279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79DA5-345C-4750-A26E-C357A807EB1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EC5B5-AF36-460D-9CC3-D5327AF167C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2572A-99D4-4702-B375-D41DF3FFC8A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F9EAE-EDE9-4005-9DE6-A1642787A4B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84E64-0C9F-44AF-BFB4-74923F01AB2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0567C-03B9-4136-A223-6FE6CBF06D4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994E0-A1C5-4608-BA52-CC5CC65F54F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23813" y="-141288"/>
            <a:ext cx="9167813" cy="6999288"/>
            <a:chOff x="-15" y="-89"/>
            <a:chExt cx="5775" cy="4409"/>
          </a:xfrm>
        </p:grpSpPr>
        <p:sp>
          <p:nvSpPr>
            <p:cNvPr id="1032" name="Rectangle 3"/>
            <p:cNvSpPr>
              <a:spLocks noChangeArrowheads="1"/>
            </p:cNvSpPr>
            <p:nvPr userDrawn="1"/>
          </p:nvSpPr>
          <p:spPr bwMode="ltGray">
            <a:xfrm>
              <a:off x="0" y="301"/>
              <a:ext cx="5760" cy="7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defRPr/>
              </a:pPr>
              <a:endParaRPr lang="fr-FR" altLang="fr-FR" smtClean="0"/>
            </a:p>
          </p:txBody>
        </p:sp>
        <p:sp>
          <p:nvSpPr>
            <p:cNvPr id="1033" name="Rectangle 4" descr="Cacback"/>
            <p:cNvSpPr>
              <a:spLocks noChangeArrowheads="1"/>
            </p:cNvSpPr>
            <p:nvPr userDrawn="1"/>
          </p:nvSpPr>
          <p:spPr bwMode="ltGray">
            <a:xfrm>
              <a:off x="0" y="0"/>
              <a:ext cx="1119" cy="4320"/>
            </a:xfrm>
            <a:prstGeom prst="rect">
              <a:avLst/>
            </a:prstGeom>
            <a:blipFill dpi="0" rotWithShape="0">
              <a:blip r:embed="rId13" cstate="print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defRPr/>
              </a:pPr>
              <a:endParaRPr lang="fr-FR" altLang="fr-FR" smtClean="0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-15" y="-89"/>
              <a:ext cx="5295" cy="785"/>
              <a:chOff x="20" y="-89"/>
              <a:chExt cx="5295" cy="785"/>
            </a:xfrm>
          </p:grpSpPr>
          <p:sp>
            <p:nvSpPr>
              <p:cNvPr id="1036" name="Freeform 6"/>
              <p:cNvSpPr>
                <a:spLocks/>
              </p:cNvSpPr>
              <p:nvPr userDrawn="1"/>
            </p:nvSpPr>
            <p:spPr bwMode="auto">
              <a:xfrm rot="-507431">
                <a:off x="20" y="524"/>
                <a:ext cx="1059" cy="172"/>
              </a:xfrm>
              <a:custGeom>
                <a:avLst/>
                <a:gdLst>
                  <a:gd name="T0" fmla="*/ 1059 w 1059"/>
                  <a:gd name="T1" fmla="*/ 0 h 172"/>
                  <a:gd name="T2" fmla="*/ 147 w 1059"/>
                  <a:gd name="T3" fmla="*/ 144 h 172"/>
                  <a:gd name="T4" fmla="*/ 177 w 1059"/>
                  <a:gd name="T5" fmla="*/ 171 h 172"/>
                  <a:gd name="T6" fmla="*/ 1059 w 1059"/>
                  <a:gd name="T7" fmla="*/ 24 h 172"/>
                  <a:gd name="T8" fmla="*/ 1059 w 1059"/>
                  <a:gd name="T9" fmla="*/ 0 h 1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59" h="172">
                    <a:moveTo>
                      <a:pt x="1059" y="0"/>
                    </a:moveTo>
                    <a:cubicBezTo>
                      <a:pt x="543" y="45"/>
                      <a:pt x="291" y="112"/>
                      <a:pt x="147" y="144"/>
                    </a:cubicBezTo>
                    <a:cubicBezTo>
                      <a:pt x="0" y="172"/>
                      <a:pt x="153" y="147"/>
                      <a:pt x="177" y="171"/>
                    </a:cubicBezTo>
                    <a:cubicBezTo>
                      <a:pt x="329" y="151"/>
                      <a:pt x="339" y="99"/>
                      <a:pt x="1059" y="24"/>
                    </a:cubicBezTo>
                    <a:cubicBezTo>
                      <a:pt x="1059" y="24"/>
                      <a:pt x="1059" y="0"/>
                      <a:pt x="1059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lin ang="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7" name="Freeform 7"/>
              <p:cNvSpPr>
                <a:spLocks/>
              </p:cNvSpPr>
              <p:nvPr userDrawn="1"/>
            </p:nvSpPr>
            <p:spPr bwMode="auto">
              <a:xfrm rot="-507431">
                <a:off x="1193" y="-89"/>
                <a:ext cx="4122" cy="630"/>
              </a:xfrm>
              <a:custGeom>
                <a:avLst/>
                <a:gdLst>
                  <a:gd name="T0" fmla="*/ 0 w 4122"/>
                  <a:gd name="T1" fmla="*/ 204 h 630"/>
                  <a:gd name="T2" fmla="*/ 3544 w 4122"/>
                  <a:gd name="T3" fmla="*/ 348 h 630"/>
                  <a:gd name="T4" fmla="*/ 3680 w 4122"/>
                  <a:gd name="T5" fmla="*/ 630 h 630"/>
                  <a:gd name="T6" fmla="*/ 3616 w 4122"/>
                  <a:gd name="T7" fmla="*/ 624 h 630"/>
                  <a:gd name="T8" fmla="*/ 3534 w 4122"/>
                  <a:gd name="T9" fmla="*/ 368 h 630"/>
                  <a:gd name="T10" fmla="*/ 17 w 4122"/>
                  <a:gd name="T11" fmla="*/ 231 h 630"/>
                  <a:gd name="T12" fmla="*/ 0 w 4122"/>
                  <a:gd name="T13" fmla="*/ 204 h 6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122" h="630">
                    <a:moveTo>
                      <a:pt x="0" y="204"/>
                    </a:moveTo>
                    <a:cubicBezTo>
                      <a:pt x="255" y="198"/>
                      <a:pt x="1686" y="0"/>
                      <a:pt x="3544" y="348"/>
                    </a:cubicBezTo>
                    <a:cubicBezTo>
                      <a:pt x="4122" y="464"/>
                      <a:pt x="3754" y="614"/>
                      <a:pt x="3680" y="630"/>
                    </a:cubicBezTo>
                    <a:cubicBezTo>
                      <a:pt x="3680" y="630"/>
                      <a:pt x="3642" y="626"/>
                      <a:pt x="3616" y="624"/>
                    </a:cubicBezTo>
                    <a:cubicBezTo>
                      <a:pt x="3678" y="612"/>
                      <a:pt x="4118" y="488"/>
                      <a:pt x="3534" y="368"/>
                    </a:cubicBezTo>
                    <a:cubicBezTo>
                      <a:pt x="2029" y="98"/>
                      <a:pt x="696" y="156"/>
                      <a:pt x="17" y="231"/>
                    </a:cubicBezTo>
                    <a:cubicBezTo>
                      <a:pt x="17" y="231"/>
                      <a:pt x="0" y="204"/>
                      <a:pt x="0" y="204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1038" name="Group 8"/>
              <p:cNvGrpSpPr>
                <a:grpSpLocks/>
              </p:cNvGrpSpPr>
              <p:nvPr userDrawn="1"/>
            </p:nvGrpSpPr>
            <p:grpSpPr bwMode="auto">
              <a:xfrm>
                <a:off x="1033" y="326"/>
                <a:ext cx="192" cy="192"/>
                <a:chOff x="1033" y="326"/>
                <a:chExt cx="192" cy="192"/>
              </a:xfrm>
            </p:grpSpPr>
            <p:sp>
              <p:nvSpPr>
                <p:cNvPr id="1039" name="Oval 9"/>
                <p:cNvSpPr>
                  <a:spLocks noChangeArrowheads="1"/>
                </p:cNvSpPr>
                <p:nvPr/>
              </p:nvSpPr>
              <p:spPr bwMode="auto">
                <a:xfrm>
                  <a:off x="1033" y="326"/>
                  <a:ext cx="192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defRPr/>
                  </a:pPr>
                  <a:endParaRPr lang="fr-FR" altLang="fr-FR" smtClean="0"/>
                </a:p>
              </p:txBody>
            </p:sp>
            <p:sp>
              <p:nvSpPr>
                <p:cNvPr id="1040" name="Oval 10"/>
                <p:cNvSpPr>
                  <a:spLocks noChangeArrowheads="1"/>
                </p:cNvSpPr>
                <p:nvPr/>
              </p:nvSpPr>
              <p:spPr bwMode="auto">
                <a:xfrm>
                  <a:off x="1129" y="377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defRPr/>
                  </a:pPr>
                  <a:endParaRPr lang="fr-FR" altLang="fr-FR" smtClean="0"/>
                </a:p>
              </p:txBody>
            </p:sp>
            <p:sp>
              <p:nvSpPr>
                <p:cNvPr id="1041" name="Oval 11"/>
                <p:cNvSpPr>
                  <a:spLocks noChangeArrowheads="1"/>
                </p:cNvSpPr>
                <p:nvPr/>
              </p:nvSpPr>
              <p:spPr bwMode="auto">
                <a:xfrm>
                  <a:off x="1063" y="350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defRPr/>
                  </a:pPr>
                  <a:endParaRPr lang="fr-FR" altLang="fr-FR" smtClean="0"/>
                </a:p>
              </p:txBody>
            </p:sp>
            <p:sp>
              <p:nvSpPr>
                <p:cNvPr id="1042" name="Oval 12"/>
                <p:cNvSpPr>
                  <a:spLocks noChangeArrowheads="1"/>
                </p:cNvSpPr>
                <p:nvPr/>
              </p:nvSpPr>
              <p:spPr bwMode="auto">
                <a:xfrm>
                  <a:off x="1063" y="404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defRPr/>
                  </a:pPr>
                  <a:endParaRPr lang="fr-FR" altLang="fr-FR" smtClean="0"/>
                </a:p>
              </p:txBody>
            </p:sp>
            <p:sp>
              <p:nvSpPr>
                <p:cNvPr id="1043" name="Oval 13"/>
                <p:cNvSpPr>
                  <a:spLocks noChangeArrowheads="1"/>
                </p:cNvSpPr>
                <p:nvPr/>
              </p:nvSpPr>
              <p:spPr bwMode="auto">
                <a:xfrm>
                  <a:off x="1108" y="42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defRPr/>
                  </a:pPr>
                  <a:endParaRPr lang="fr-FR" altLang="fr-FR" smtClean="0"/>
                </a:p>
              </p:txBody>
            </p:sp>
            <p:sp>
              <p:nvSpPr>
                <p:cNvPr id="1044" name="Oval 14"/>
                <p:cNvSpPr>
                  <a:spLocks noChangeArrowheads="1"/>
                </p:cNvSpPr>
                <p:nvPr/>
              </p:nvSpPr>
              <p:spPr bwMode="auto">
                <a:xfrm>
                  <a:off x="1168" y="416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defRPr/>
                  </a:pPr>
                  <a:endParaRPr lang="fr-FR" altLang="fr-FR" smtClean="0"/>
                </a:p>
              </p:txBody>
            </p:sp>
            <p:sp>
              <p:nvSpPr>
                <p:cNvPr id="1045" name="Oval 15"/>
                <p:cNvSpPr>
                  <a:spLocks noChangeArrowheads="1"/>
                </p:cNvSpPr>
                <p:nvPr/>
              </p:nvSpPr>
              <p:spPr bwMode="auto">
                <a:xfrm>
                  <a:off x="1120" y="461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defRPr/>
                  </a:pPr>
                  <a:endParaRPr lang="fr-FR" altLang="fr-FR" smtClean="0"/>
                </a:p>
              </p:txBody>
            </p:sp>
            <p:sp>
              <p:nvSpPr>
                <p:cNvPr id="1046" name="Oval 16"/>
                <p:cNvSpPr>
                  <a:spLocks noChangeArrowheads="1"/>
                </p:cNvSpPr>
                <p:nvPr/>
              </p:nvSpPr>
              <p:spPr bwMode="auto">
                <a:xfrm>
                  <a:off x="1063" y="45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defRPr/>
                  </a:pPr>
                  <a:endParaRPr lang="fr-FR" altLang="fr-FR" smtClean="0"/>
                </a:p>
              </p:txBody>
            </p:sp>
            <p:sp>
              <p:nvSpPr>
                <p:cNvPr id="1047" name="Oval 17"/>
                <p:cNvSpPr>
                  <a:spLocks noChangeArrowheads="1"/>
                </p:cNvSpPr>
                <p:nvPr/>
              </p:nvSpPr>
              <p:spPr bwMode="auto">
                <a:xfrm>
                  <a:off x="1117" y="329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defRPr/>
                  </a:pPr>
                  <a:endParaRPr lang="fr-FR" altLang="fr-FR" smtClean="0"/>
                </a:p>
              </p:txBody>
            </p:sp>
          </p:grpSp>
        </p:grpSp>
        <p:sp>
          <p:nvSpPr>
            <p:cNvPr id="1035" name="Rectangle 18"/>
            <p:cNvSpPr>
              <a:spLocks noChangeArrowheads="1"/>
            </p:cNvSpPr>
            <p:nvPr userDrawn="1"/>
          </p:nvSpPr>
          <p:spPr bwMode="white">
            <a:xfrm>
              <a:off x="426" y="1185"/>
              <a:ext cx="701" cy="3135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defRPr/>
              </a:pPr>
              <a:endParaRPr lang="fr-FR" altLang="fr-FR" smtClean="0"/>
            </a:p>
          </p:txBody>
        </p:sp>
      </p:grpSp>
      <p:sp>
        <p:nvSpPr>
          <p:cNvPr id="10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15411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1028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Narrow" pitchFamily="34" charset="0"/>
              </a:defRPr>
            </a:lvl1pPr>
          </a:lstStyle>
          <a:p>
            <a:pPr>
              <a:defRPr/>
            </a:pPr>
            <a:fld id="{E73FCCD7-99C3-4DB4-B424-8B91EE03591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4005064"/>
            <a:ext cx="7378849" cy="223224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fr-FR" altLang="fr-FR" dirty="0" smtClean="0"/>
              <a:t>Présentation du référentiel de la spécialité </a:t>
            </a:r>
            <a:r>
              <a:rPr lang="fr-FR" altLang="fr-FR" b="1" dirty="0" smtClean="0"/>
              <a:t>Peintre Applicateur de Revêtements</a:t>
            </a:r>
            <a:endParaRPr lang="fr-FR" altLang="fr-FR" dirty="0" smtClean="0"/>
          </a:p>
          <a:p>
            <a:pPr algn="ctr" eaLnBrk="1" hangingPunct="1">
              <a:lnSpc>
                <a:spcPct val="90000"/>
              </a:lnSpc>
            </a:pPr>
            <a:r>
              <a:rPr lang="fr-FR" altLang="fr-FR" dirty="0" smtClean="0"/>
              <a:t>de CAP</a:t>
            </a:r>
          </a:p>
          <a:p>
            <a:pPr algn="ctr" eaLnBrk="1" hangingPunct="1">
              <a:lnSpc>
                <a:spcPct val="90000"/>
              </a:lnSpc>
            </a:pPr>
            <a:endParaRPr lang="fr-FR" altLang="fr-FR" dirty="0" smtClean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516216" y="6554266"/>
            <a:ext cx="241029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fr-FR" altLang="fr-FR" sz="900" dirty="0" smtClean="0">
                <a:latin typeface="Arial" charset="0"/>
              </a:rPr>
              <a:t>17/01/2019</a:t>
            </a:r>
            <a:endParaRPr lang="fr-FR" altLang="fr-FR" sz="900" dirty="0">
              <a:latin typeface="Arial" charset="0"/>
            </a:endParaRP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0" y="5734050"/>
            <a:ext cx="2195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fr-FR" alt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3275856" cy="100152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763688" y="2348880"/>
            <a:ext cx="68407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n-lt"/>
              </a:rPr>
              <a:t>Rénovation des diplômes du bâtiment et des travaux publics (BTP) de niveaux 5 et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28775"/>
            <a:ext cx="8640960" cy="4536529"/>
          </a:xfrm>
        </p:spPr>
        <p:txBody>
          <a:bodyPr/>
          <a:lstStyle/>
          <a:p>
            <a:pPr marL="0" indent="0">
              <a:buNone/>
            </a:pPr>
            <a:r>
              <a:rPr lang="fr-FR" sz="2800" b="1" u="sng" dirty="0"/>
              <a:t>Référentiel de </a:t>
            </a:r>
            <a:r>
              <a:rPr lang="fr-FR" sz="2800" b="1" u="sng" dirty="0" smtClean="0"/>
              <a:t>Certification</a:t>
            </a:r>
          </a:p>
          <a:p>
            <a:pPr marL="0" indent="0">
              <a:buNone/>
            </a:pPr>
            <a:endParaRPr lang="fr-FR" b="1" u="sng" dirty="0"/>
          </a:p>
          <a:p>
            <a:pPr>
              <a:tabLst>
                <a:tab pos="5735638" algn="l"/>
              </a:tabLst>
              <a:defRPr/>
            </a:pPr>
            <a:r>
              <a:rPr lang="fr-FR" sz="2800" dirty="0" smtClean="0"/>
              <a:t>Réaliser mettre en œuvre : 	8</a:t>
            </a:r>
            <a:r>
              <a:rPr lang="fr-FR" sz="2400" dirty="0" smtClean="0"/>
              <a:t> compétences</a:t>
            </a:r>
            <a:endParaRPr lang="fr-FR" sz="28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 smtClean="0"/>
              <a:t>Organiser son </a:t>
            </a:r>
            <a:r>
              <a:rPr lang="fr-FR" sz="2000" dirty="0"/>
              <a:t>intervention </a:t>
            </a:r>
            <a:r>
              <a:rPr lang="fr-FR" sz="2000" dirty="0" smtClean="0"/>
              <a:t>				BC2 </a:t>
            </a:r>
            <a:r>
              <a:rPr lang="fr-FR" sz="2000" dirty="0"/>
              <a:t>/ UP2</a:t>
            </a:r>
            <a:endParaRPr lang="fr-FR" sz="20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 smtClean="0"/>
              <a:t>Sécuriser son intervention 				BC2 </a:t>
            </a:r>
            <a:r>
              <a:rPr lang="fr-FR" sz="2000" dirty="0"/>
              <a:t>/ UP2</a:t>
            </a:r>
            <a:endParaRPr lang="fr-FR" sz="20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 smtClean="0"/>
              <a:t>Réceptionner les approvisionnements en matériels </a:t>
            </a:r>
            <a:r>
              <a:rPr lang="fr-FR" sz="2000" dirty="0"/>
              <a:t>et matériaux BC2 / UP2</a:t>
            </a:r>
            <a:endParaRPr lang="fr-FR" sz="20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 smtClean="0"/>
              <a:t>Monter, démonter et utiliser les échafaudages</a:t>
            </a:r>
            <a:r>
              <a:rPr lang="fr-FR" sz="2000" dirty="0"/>
              <a:t> </a:t>
            </a:r>
            <a:r>
              <a:rPr lang="fr-FR" sz="2000" dirty="0" smtClean="0"/>
              <a:t>		BC2 </a:t>
            </a:r>
            <a:r>
              <a:rPr lang="fr-FR" sz="2000" dirty="0"/>
              <a:t>/ UP2</a:t>
            </a:r>
            <a:endParaRPr lang="fr-FR" sz="20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/>
              <a:t>Réaliser des travaux de </a:t>
            </a:r>
            <a:r>
              <a:rPr lang="fr-FR" sz="2000" dirty="0" smtClean="0"/>
              <a:t>peinture</a:t>
            </a:r>
            <a:r>
              <a:rPr lang="fr-FR" sz="2000" dirty="0"/>
              <a:t> </a:t>
            </a:r>
            <a:r>
              <a:rPr lang="fr-FR" sz="2000" dirty="0" smtClean="0"/>
              <a:t>			BC2 </a:t>
            </a:r>
            <a:r>
              <a:rPr lang="fr-FR" sz="2000" dirty="0"/>
              <a:t>/ UP2</a:t>
            </a:r>
            <a:endParaRPr lang="fr-FR" sz="20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 smtClean="0"/>
              <a:t>Poser </a:t>
            </a:r>
            <a:r>
              <a:rPr lang="fr-FR" sz="2000" dirty="0"/>
              <a:t>des revêtements </a:t>
            </a:r>
            <a:r>
              <a:rPr lang="fr-FR" sz="2000" dirty="0" smtClean="0"/>
              <a:t>muraux</a:t>
            </a:r>
            <a:r>
              <a:rPr lang="fr-FR" sz="2000" dirty="0"/>
              <a:t> </a:t>
            </a:r>
            <a:r>
              <a:rPr lang="fr-FR" sz="2000" dirty="0" smtClean="0"/>
              <a:t>				BC2 </a:t>
            </a:r>
            <a:r>
              <a:rPr lang="fr-FR" sz="2000" dirty="0"/>
              <a:t>/ UP2</a:t>
            </a:r>
            <a:endParaRPr lang="fr-FR" sz="20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/>
              <a:t>Poser des revêtements de </a:t>
            </a:r>
            <a:r>
              <a:rPr lang="fr-FR" sz="2000" dirty="0" smtClean="0"/>
              <a:t>sol					BC3 </a:t>
            </a:r>
            <a:r>
              <a:rPr lang="fr-FR" sz="2000" dirty="0"/>
              <a:t>/ </a:t>
            </a:r>
            <a:r>
              <a:rPr lang="fr-FR" sz="2000" dirty="0" smtClean="0"/>
              <a:t>UP3</a:t>
            </a:r>
            <a:endParaRPr lang="fr-FR" sz="2000" dirty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/>
              <a:t>Réaliser des travaux de </a:t>
            </a:r>
            <a:r>
              <a:rPr lang="fr-FR" sz="2000" dirty="0" smtClean="0"/>
              <a:t>façade</a:t>
            </a:r>
            <a:r>
              <a:rPr lang="fr-FR" sz="2000" dirty="0"/>
              <a:t> </a:t>
            </a:r>
            <a:r>
              <a:rPr lang="fr-FR" sz="2000" dirty="0" smtClean="0"/>
              <a:t>				BC2 </a:t>
            </a:r>
            <a:r>
              <a:rPr lang="fr-FR" sz="2000" dirty="0"/>
              <a:t>/ UP2</a:t>
            </a:r>
            <a:endParaRPr lang="fr-FR" sz="2000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marL="0" indent="0" algn="r">
              <a:buFontTx/>
              <a:buNone/>
              <a:defRPr/>
            </a:pPr>
            <a:r>
              <a:rPr lang="fr-FR" altLang="fr-FR" sz="4000" dirty="0" smtClean="0"/>
              <a:t> </a:t>
            </a:r>
            <a:r>
              <a:rPr lang="fr-FR" altLang="fr-FR" sz="2000" dirty="0" smtClean="0"/>
              <a:t/>
            </a:r>
            <a:br>
              <a:rPr lang="fr-FR" altLang="fr-FR" sz="2000" dirty="0" smtClean="0"/>
            </a:br>
            <a:r>
              <a:rPr lang="fr-FR" altLang="fr-FR" sz="2800" b="1" dirty="0">
                <a:latin typeface="+mn-lt"/>
              </a:rPr>
              <a:t>CAP Peintre applicateur de revêtements</a:t>
            </a:r>
            <a:br>
              <a:rPr lang="fr-FR" altLang="fr-FR" sz="2800" b="1" dirty="0">
                <a:latin typeface="+mn-lt"/>
              </a:rPr>
            </a:br>
            <a:endParaRPr lang="fr-FR" altLang="fr-FR" sz="28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67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28775"/>
            <a:ext cx="8240713" cy="4536529"/>
          </a:xfrm>
        </p:spPr>
        <p:txBody>
          <a:bodyPr/>
          <a:lstStyle/>
          <a:p>
            <a:pPr marL="0" indent="0">
              <a:buNone/>
            </a:pPr>
            <a:r>
              <a:rPr lang="fr-FR" sz="2800" b="1" u="sng" dirty="0"/>
              <a:t>Référentiel de Certification</a:t>
            </a:r>
          </a:p>
          <a:p>
            <a:pPr marL="277813" indent="0">
              <a:spcBef>
                <a:spcPts val="0"/>
              </a:spcBef>
              <a:buNone/>
            </a:pPr>
            <a:endParaRPr lang="fr-FR" sz="2000" dirty="0" smtClean="0"/>
          </a:p>
          <a:p>
            <a:pPr>
              <a:tabLst>
                <a:tab pos="5735638" algn="l"/>
              </a:tabLst>
              <a:defRPr/>
            </a:pPr>
            <a:r>
              <a:rPr lang="fr-FR" sz="2800" dirty="0"/>
              <a:t>Contrôler </a:t>
            </a:r>
            <a:r>
              <a:rPr lang="fr-FR" sz="2800" dirty="0" smtClean="0"/>
              <a:t>:	</a:t>
            </a:r>
            <a:r>
              <a:rPr lang="fr-FR" sz="2400" dirty="0" smtClean="0"/>
              <a:t> 3 compétences</a:t>
            </a:r>
            <a:endParaRPr lang="fr-FR" sz="20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/>
              <a:t>Contrôler l’état des </a:t>
            </a:r>
            <a:r>
              <a:rPr lang="fr-FR" sz="2000" dirty="0" smtClean="0"/>
              <a:t>supports</a:t>
            </a:r>
            <a:r>
              <a:rPr lang="fr-FR" sz="2000" dirty="0"/>
              <a:t> </a:t>
            </a:r>
            <a:r>
              <a:rPr lang="fr-FR" sz="2000" dirty="0" smtClean="0"/>
              <a:t>				BC2 </a:t>
            </a:r>
            <a:r>
              <a:rPr lang="fr-FR" sz="2000" dirty="0"/>
              <a:t>/ UP2</a:t>
            </a:r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/>
              <a:t>Réaliser des contrôles de mise en </a:t>
            </a:r>
            <a:r>
              <a:rPr lang="fr-FR" sz="2000" dirty="0" smtClean="0"/>
              <a:t>œuvre</a:t>
            </a:r>
            <a:r>
              <a:rPr lang="fr-FR" sz="2000" dirty="0"/>
              <a:t> </a:t>
            </a:r>
            <a:r>
              <a:rPr lang="fr-FR" sz="2000" dirty="0" smtClean="0"/>
              <a:t>			BC2 </a:t>
            </a:r>
            <a:r>
              <a:rPr lang="fr-FR" sz="2000" dirty="0"/>
              <a:t>/ UP2</a:t>
            </a:r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r>
              <a:rPr lang="fr-FR" sz="2000" dirty="0"/>
              <a:t>Vérifier la conformité des travaux </a:t>
            </a:r>
            <a:r>
              <a:rPr lang="fr-FR" sz="2000" dirty="0" smtClean="0"/>
              <a:t>réalisés</a:t>
            </a:r>
            <a:r>
              <a:rPr lang="fr-FR" sz="2000" dirty="0"/>
              <a:t> </a:t>
            </a:r>
            <a:r>
              <a:rPr lang="fr-FR" sz="2000" dirty="0" smtClean="0"/>
              <a:t>			BC2 </a:t>
            </a:r>
            <a:r>
              <a:rPr lang="fr-FR" sz="2000" dirty="0"/>
              <a:t>/ UP2</a:t>
            </a:r>
            <a:endParaRPr lang="fr-FR" sz="2000" dirty="0" smtClean="0"/>
          </a:p>
          <a:p>
            <a:pPr marL="277813" indent="0">
              <a:spcBef>
                <a:spcPts val="0"/>
              </a:spcBef>
              <a:buNone/>
            </a:pPr>
            <a:endParaRPr lang="fr-FR" sz="2000" dirty="0" smtClean="0">
              <a:sym typeface="Wingdings" panose="05000000000000000000" pitchFamily="2" charset="2"/>
            </a:endParaRPr>
          </a:p>
          <a:p>
            <a:pPr marL="277813" indent="0">
              <a:spcBef>
                <a:spcPts val="0"/>
              </a:spcBef>
              <a:buNone/>
            </a:pPr>
            <a:r>
              <a:rPr lang="fr-FR" sz="2800" dirty="0" smtClean="0">
                <a:sym typeface="Wingdings" panose="05000000000000000000" pitchFamily="2" charset="2"/>
              </a:rPr>
              <a:t> </a:t>
            </a:r>
            <a:r>
              <a:rPr lang="fr-FR" sz="2800" b="1" u="sng" dirty="0">
                <a:latin typeface="Arial" pitchFamily="34" charset="0"/>
                <a:cs typeface="Arial" pitchFamily="34" charset="0"/>
              </a:rPr>
              <a:t>4 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capacités </a:t>
            </a:r>
            <a:r>
              <a:rPr lang="fr-FR" sz="2800" b="1" u="sng" dirty="0">
                <a:latin typeface="Arial" pitchFamily="34" charset="0"/>
                <a:cs typeface="Arial" pitchFamily="34" charset="0"/>
              </a:rPr>
              <a:t>/ 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16 compétences</a:t>
            </a:r>
            <a:endParaRPr lang="fr-FR" sz="2800" dirty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</a:pPr>
            <a:endParaRPr lang="fr-FR" sz="20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marL="0" indent="0" algn="r">
              <a:buFontTx/>
              <a:buNone/>
              <a:defRPr/>
            </a:pPr>
            <a:r>
              <a:rPr lang="fr-FR" altLang="fr-FR" sz="4000" dirty="0" smtClean="0"/>
              <a:t> </a:t>
            </a:r>
            <a:r>
              <a:rPr lang="fr-FR" altLang="fr-FR" sz="2000" dirty="0" smtClean="0"/>
              <a:t/>
            </a:r>
            <a:br>
              <a:rPr lang="fr-FR" altLang="fr-FR" sz="2000" dirty="0" smtClean="0"/>
            </a:br>
            <a:r>
              <a:rPr lang="fr-FR" altLang="fr-FR" sz="2800" b="1" dirty="0">
                <a:latin typeface="+mn-lt"/>
              </a:rPr>
              <a:t>CAP Peintre applicateur de revêtements</a:t>
            </a:r>
            <a:br>
              <a:rPr lang="fr-FR" altLang="fr-FR" sz="2800" b="1" dirty="0">
                <a:latin typeface="+mn-lt"/>
              </a:rPr>
            </a:br>
            <a:endParaRPr lang="fr-FR" altLang="fr-FR" sz="28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8717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1" y="1556792"/>
            <a:ext cx="8314952" cy="3672433"/>
          </a:xfrm>
        </p:spPr>
        <p:txBody>
          <a:bodyPr/>
          <a:lstStyle/>
          <a:p>
            <a:pPr marL="0" lvl="0" indent="0">
              <a:buNone/>
              <a:tabLst>
                <a:tab pos="5735638" algn="l"/>
              </a:tabLst>
              <a:defRPr/>
            </a:pPr>
            <a:r>
              <a:rPr lang="fr-FR" sz="2800" b="1" u="sng" dirty="0" smtClean="0">
                <a:solidFill>
                  <a:srgbClr val="000000"/>
                </a:solidFill>
              </a:rPr>
              <a:t>Les pôles de savoirs associés</a:t>
            </a:r>
          </a:p>
          <a:p>
            <a:pPr marL="0" lvl="0" indent="0">
              <a:buNone/>
              <a:tabLst>
                <a:tab pos="5735638" algn="l"/>
              </a:tabLst>
              <a:defRPr/>
            </a:pPr>
            <a:endParaRPr lang="fr-FR" sz="2800" dirty="0" smtClean="0">
              <a:solidFill>
                <a:srgbClr val="000000"/>
              </a:solidFill>
            </a:endParaRPr>
          </a:p>
          <a:p>
            <a:pPr lvl="0">
              <a:tabLst>
                <a:tab pos="5735638" algn="l"/>
              </a:tabLst>
              <a:defRPr/>
            </a:pPr>
            <a:r>
              <a:rPr lang="fr-FR" sz="2800" dirty="0" smtClean="0">
                <a:solidFill>
                  <a:srgbClr val="000000"/>
                </a:solidFill>
              </a:rPr>
              <a:t>Pôle</a:t>
            </a:r>
            <a:r>
              <a:rPr lang="fr-FR" sz="2800" dirty="0" smtClean="0"/>
              <a:t> </a:t>
            </a:r>
            <a:r>
              <a:rPr lang="fr-FR" sz="2800" dirty="0"/>
              <a:t>1 : Connaissance du monde </a:t>
            </a:r>
            <a:r>
              <a:rPr lang="fr-FR" sz="2800" dirty="0" smtClean="0"/>
              <a:t>professionnel</a:t>
            </a:r>
          </a:p>
          <a:p>
            <a:pPr marL="1441450" indent="0">
              <a:spcBef>
                <a:spcPts val="0"/>
              </a:spcBef>
              <a:buFont typeface="Wingdings" pitchFamily="2" charset="2"/>
              <a:buChar char="à"/>
              <a:defRPr/>
            </a:pPr>
            <a:r>
              <a:rPr lang="fr-FR" sz="2800" dirty="0" smtClean="0"/>
              <a:t> 8 savoirs associés transversaux</a:t>
            </a:r>
          </a:p>
          <a:p>
            <a:pPr marL="1441450" indent="0">
              <a:spcBef>
                <a:spcPts val="0"/>
              </a:spcBef>
              <a:buFont typeface="Wingdings" pitchFamily="2" charset="2"/>
              <a:buChar char="à"/>
              <a:defRPr/>
            </a:pPr>
            <a:endParaRPr lang="fr-FR" sz="2800" dirty="0"/>
          </a:p>
          <a:p>
            <a:pPr lvl="0">
              <a:tabLst>
                <a:tab pos="5735638" algn="l"/>
              </a:tabLst>
              <a:defRPr/>
            </a:pPr>
            <a:r>
              <a:rPr lang="fr-FR" sz="2800" dirty="0" smtClean="0">
                <a:solidFill>
                  <a:srgbClr val="000000"/>
                </a:solidFill>
              </a:rPr>
              <a:t>Pôle 2 : Connaissances </a:t>
            </a:r>
            <a:r>
              <a:rPr lang="fr-FR" sz="2800" dirty="0" smtClean="0"/>
              <a:t>scientifiques et techniques</a:t>
            </a:r>
          </a:p>
          <a:p>
            <a:pPr marL="1441450" indent="0">
              <a:spcBef>
                <a:spcPts val="0"/>
              </a:spcBef>
              <a:buFont typeface="Wingdings" pitchFamily="2" charset="2"/>
              <a:buChar char="à"/>
              <a:tabLst>
                <a:tab pos="5735638" algn="l"/>
              </a:tabLst>
              <a:defRPr/>
            </a:pPr>
            <a:r>
              <a:rPr lang="fr-FR" sz="2800" dirty="0" smtClean="0">
                <a:sym typeface="Wingdings" pitchFamily="2" charset="2"/>
              </a:rPr>
              <a:t> </a:t>
            </a:r>
            <a:r>
              <a:rPr lang="fr-FR" sz="2800" dirty="0" smtClean="0"/>
              <a:t>4 </a:t>
            </a:r>
            <a:r>
              <a:rPr lang="fr-FR" sz="2800" dirty="0"/>
              <a:t>savoirs associés </a:t>
            </a:r>
            <a:r>
              <a:rPr lang="fr-FR" sz="2800" dirty="0" smtClean="0"/>
              <a:t>spécifiques</a:t>
            </a:r>
            <a:endParaRPr lang="fr-FR" sz="28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561" y="5805264"/>
            <a:ext cx="547260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spcBef>
                <a:spcPts val="0"/>
              </a:spcBef>
              <a:buFontTx/>
              <a:buNone/>
              <a:defRPr/>
            </a:pPr>
            <a:endParaRPr lang="fr-FR" sz="2800" kern="0" dirty="0" smtClean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marL="0" indent="0" algn="r">
              <a:buFontTx/>
              <a:buNone/>
              <a:defRPr/>
            </a:pPr>
            <a:r>
              <a:rPr lang="fr-FR" altLang="fr-FR" sz="4000" dirty="0" smtClean="0"/>
              <a:t> </a:t>
            </a:r>
            <a:r>
              <a:rPr lang="fr-FR" altLang="fr-FR" sz="2000" dirty="0" smtClean="0"/>
              <a:t/>
            </a:r>
            <a:br>
              <a:rPr lang="fr-FR" altLang="fr-FR" sz="2000" dirty="0" smtClean="0"/>
            </a:br>
            <a:r>
              <a:rPr lang="fr-FR" altLang="fr-FR" sz="2800" b="1" dirty="0">
                <a:latin typeface="+mn-lt"/>
              </a:rPr>
              <a:t>CAP Peintre applicateur de revêtements</a:t>
            </a:r>
            <a:br>
              <a:rPr lang="fr-FR" altLang="fr-FR" sz="2800" b="1" dirty="0">
                <a:latin typeface="+mn-lt"/>
              </a:rPr>
            </a:br>
            <a:endParaRPr lang="fr-FR" altLang="fr-FR" sz="28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964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556767"/>
            <a:ext cx="8784976" cy="511259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fr-FR" sz="2800" b="1" u="sng" dirty="0"/>
              <a:t>U</a:t>
            </a:r>
            <a:r>
              <a:rPr lang="fr-FR" sz="2800" b="1" u="sng" dirty="0" smtClean="0"/>
              <a:t>nités constitutives du diplôme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fr-FR" sz="2800" u="sng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FR" sz="2800" u="sng" dirty="0" smtClean="0"/>
              <a:t>3 unités professionnelles</a:t>
            </a:r>
            <a:r>
              <a:rPr lang="fr-FR" sz="2800" dirty="0" smtClean="0"/>
              <a:t>  </a:t>
            </a:r>
            <a:r>
              <a:rPr lang="fr-FR" sz="2800" dirty="0" smtClean="0">
                <a:sym typeface="Wingdings" pitchFamily="2" charset="2"/>
              </a:rPr>
              <a:t> 3 blocs de compétences</a:t>
            </a:r>
            <a:endParaRPr lang="fr-FR" sz="2800" dirty="0" smtClean="0"/>
          </a:p>
          <a:p>
            <a:pPr>
              <a:spcBef>
                <a:spcPts val="300"/>
              </a:spcBef>
              <a:defRPr/>
            </a:pPr>
            <a:r>
              <a:rPr lang="fr-FR" sz="2400" dirty="0" smtClean="0"/>
              <a:t>UP1 – </a:t>
            </a:r>
            <a:r>
              <a:rPr lang="fr-FR" sz="2400" dirty="0" err="1" smtClean="0"/>
              <a:t>BC</a:t>
            </a:r>
            <a:r>
              <a:rPr lang="fr-FR" sz="2400" dirty="0" smtClean="0"/>
              <a:t> 1 : </a:t>
            </a:r>
            <a:r>
              <a:rPr lang="fr-FR" sz="2400" b="1" dirty="0" smtClean="0"/>
              <a:t>Étude et préparation d’une intervention</a:t>
            </a:r>
            <a:endParaRPr lang="fr-FR" sz="2400" dirty="0" smtClean="0"/>
          </a:p>
          <a:p>
            <a:pPr>
              <a:spcBef>
                <a:spcPts val="300"/>
              </a:spcBef>
              <a:defRPr/>
            </a:pPr>
            <a:r>
              <a:rPr lang="fr-FR" sz="2400" dirty="0" smtClean="0"/>
              <a:t>UP2 – </a:t>
            </a:r>
            <a:r>
              <a:rPr lang="fr-FR" sz="2400" dirty="0" err="1" smtClean="0"/>
              <a:t>BC</a:t>
            </a:r>
            <a:r>
              <a:rPr lang="fr-FR" sz="2400" dirty="0" smtClean="0"/>
              <a:t> 2 : </a:t>
            </a:r>
            <a:r>
              <a:rPr lang="fr-FR" sz="2400" b="1" dirty="0" smtClean="0"/>
              <a:t>Réalisation et contrôle de travaux courants</a:t>
            </a:r>
            <a:endParaRPr lang="fr-FR" sz="2400" dirty="0" smtClean="0"/>
          </a:p>
          <a:p>
            <a:pPr>
              <a:spcBef>
                <a:spcPts val="300"/>
              </a:spcBef>
              <a:defRPr/>
            </a:pPr>
            <a:r>
              <a:rPr lang="fr-FR" sz="2400" dirty="0" smtClean="0"/>
              <a:t>UP3 – </a:t>
            </a:r>
            <a:r>
              <a:rPr lang="fr-FR" sz="2400" dirty="0" err="1" smtClean="0"/>
              <a:t>BC</a:t>
            </a:r>
            <a:r>
              <a:rPr lang="fr-FR" sz="2400" dirty="0" smtClean="0"/>
              <a:t> 3 : </a:t>
            </a:r>
            <a:r>
              <a:rPr lang="fr-FR" sz="2400" b="1" dirty="0" smtClean="0"/>
              <a:t>Réalisation de travaux spécifiques </a:t>
            </a:r>
            <a:endParaRPr lang="fr-FR" sz="2400" dirty="0" smtClean="0"/>
          </a:p>
          <a:p>
            <a:pPr>
              <a:defRPr/>
            </a:pPr>
            <a:endParaRPr lang="fr-FR" sz="20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FR" sz="2800" u="sng" dirty="0" smtClean="0"/>
              <a:t>4 unités générales</a:t>
            </a:r>
            <a:r>
              <a:rPr lang="fr-FR" sz="2800" dirty="0" smtClean="0"/>
              <a:t>  </a:t>
            </a:r>
            <a:r>
              <a:rPr lang="fr-FR" sz="2800" dirty="0" smtClean="0">
                <a:sym typeface="Wingdings" pitchFamily="2" charset="2"/>
              </a:rPr>
              <a:t> 4 blocs de compétences</a:t>
            </a:r>
            <a:endParaRPr lang="fr-FR" sz="2800" dirty="0" smtClean="0"/>
          </a:p>
          <a:p>
            <a:pPr>
              <a:spcBef>
                <a:spcPts val="300"/>
              </a:spcBef>
              <a:defRPr/>
            </a:pPr>
            <a:r>
              <a:rPr lang="fr-FR" sz="2400" dirty="0" smtClean="0"/>
              <a:t>UG1 – </a:t>
            </a:r>
            <a:r>
              <a:rPr lang="fr-FR" sz="2400" dirty="0" err="1" smtClean="0"/>
              <a:t>BC</a:t>
            </a:r>
            <a:r>
              <a:rPr lang="fr-FR" sz="2400" dirty="0" smtClean="0"/>
              <a:t> : </a:t>
            </a:r>
            <a:r>
              <a:rPr lang="fr-FR" sz="2400" b="1" dirty="0" smtClean="0"/>
              <a:t>Français, Histoire-Géo. et EMC</a:t>
            </a:r>
          </a:p>
          <a:p>
            <a:pPr>
              <a:spcBef>
                <a:spcPts val="300"/>
              </a:spcBef>
              <a:defRPr/>
            </a:pPr>
            <a:r>
              <a:rPr lang="fr-FR" sz="2400" dirty="0" smtClean="0"/>
              <a:t>UG2 – </a:t>
            </a:r>
            <a:r>
              <a:rPr lang="fr-FR" sz="2400" dirty="0" err="1" smtClean="0"/>
              <a:t>BC</a:t>
            </a:r>
            <a:r>
              <a:rPr lang="fr-FR" sz="2400" dirty="0" smtClean="0"/>
              <a:t> : </a:t>
            </a:r>
            <a:r>
              <a:rPr lang="fr-FR" sz="2400" b="1" dirty="0" smtClean="0"/>
              <a:t>Mathématiques, Sc. physiques et chimiques</a:t>
            </a:r>
            <a:endParaRPr lang="fr-FR" sz="2400" dirty="0" smtClean="0"/>
          </a:p>
          <a:p>
            <a:pPr>
              <a:spcBef>
                <a:spcPts val="300"/>
              </a:spcBef>
              <a:defRPr/>
            </a:pPr>
            <a:r>
              <a:rPr lang="fr-FR" sz="2400" dirty="0" smtClean="0"/>
              <a:t>UG3 – </a:t>
            </a:r>
            <a:r>
              <a:rPr lang="fr-FR" sz="2400" dirty="0" err="1" smtClean="0"/>
              <a:t>BC</a:t>
            </a:r>
            <a:r>
              <a:rPr lang="fr-FR" sz="2400" dirty="0" smtClean="0"/>
              <a:t> : </a:t>
            </a:r>
            <a:r>
              <a:rPr lang="fr-FR" sz="2400" b="1" dirty="0" smtClean="0"/>
              <a:t>Éducation physique et sportive</a:t>
            </a:r>
          </a:p>
          <a:p>
            <a:pPr>
              <a:spcBef>
                <a:spcPts val="300"/>
              </a:spcBef>
              <a:defRPr/>
            </a:pPr>
            <a:r>
              <a:rPr lang="fr-FR" sz="2400" dirty="0" smtClean="0"/>
              <a:t>UG4 – </a:t>
            </a:r>
            <a:r>
              <a:rPr lang="fr-FR" sz="2400" dirty="0" err="1" smtClean="0"/>
              <a:t>BC</a:t>
            </a:r>
            <a:r>
              <a:rPr lang="fr-FR" sz="2400" dirty="0" smtClean="0"/>
              <a:t> : </a:t>
            </a:r>
            <a:r>
              <a:rPr lang="fr-FR" sz="2400" b="1" dirty="0" smtClean="0"/>
              <a:t>Langue vivante étrangère : anglais</a:t>
            </a:r>
            <a:endParaRPr lang="fr-FR" sz="2400" dirty="0" smtClean="0"/>
          </a:p>
          <a:p>
            <a:pPr marL="0" indent="0">
              <a:buNone/>
              <a:defRPr/>
            </a:pPr>
            <a:endParaRPr lang="fr-FR" sz="2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marL="0" indent="0" algn="r">
              <a:buFontTx/>
              <a:buNone/>
              <a:defRPr/>
            </a:pPr>
            <a:r>
              <a:rPr lang="fr-FR" altLang="fr-FR" sz="4000" dirty="0" smtClean="0"/>
              <a:t> </a:t>
            </a:r>
            <a:r>
              <a:rPr lang="fr-FR" altLang="fr-FR" sz="2000" dirty="0" smtClean="0"/>
              <a:t/>
            </a:r>
            <a:br>
              <a:rPr lang="fr-FR" altLang="fr-FR" sz="2000" dirty="0" smtClean="0"/>
            </a:br>
            <a:r>
              <a:rPr lang="fr-FR" altLang="fr-FR" sz="2800" b="1" dirty="0">
                <a:latin typeface="+mn-lt"/>
              </a:rPr>
              <a:t>CAP Peintre applicateur de revêtements</a:t>
            </a:r>
            <a:br>
              <a:rPr lang="fr-FR" altLang="fr-FR" sz="2800" b="1" dirty="0">
                <a:latin typeface="+mn-lt"/>
              </a:rPr>
            </a:br>
            <a:endParaRPr lang="fr-FR" altLang="fr-FR" sz="28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820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8784976" cy="5013176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fr-FR" sz="2800" b="1" u="sng" dirty="0"/>
              <a:t>R</a:t>
            </a:r>
            <a:r>
              <a:rPr lang="fr-FR" sz="2800" b="1" u="sng" dirty="0" smtClean="0"/>
              <a:t>èglement d’examen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fr-FR" sz="2800" u="sng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FR" sz="2800" u="sng" dirty="0" smtClean="0"/>
              <a:t>3 épreuves professionnelles</a:t>
            </a:r>
            <a:r>
              <a:rPr lang="fr-FR" sz="2800" dirty="0" smtClean="0"/>
              <a:t>  </a:t>
            </a:r>
            <a:r>
              <a:rPr lang="fr-FR" sz="2800" dirty="0" smtClean="0">
                <a:sym typeface="Wingdings" pitchFamily="2" charset="2"/>
              </a:rPr>
              <a:t> 3 unités professionnelles</a:t>
            </a:r>
            <a:endParaRPr lang="fr-FR" sz="2800" dirty="0" smtClean="0"/>
          </a:p>
          <a:p>
            <a:pPr>
              <a:spcBef>
                <a:spcPts val="300"/>
              </a:spcBef>
              <a:tabLst>
                <a:tab pos="6096000" algn="l"/>
              </a:tabLst>
              <a:defRPr/>
            </a:pPr>
            <a:r>
              <a:rPr lang="fr-FR" sz="2400" dirty="0" smtClean="0"/>
              <a:t>EP1 : </a:t>
            </a:r>
            <a:r>
              <a:rPr lang="fr-FR" sz="2400" b="1" dirty="0" smtClean="0"/>
              <a:t>Étude et préparation d’une intervention	</a:t>
            </a:r>
            <a:r>
              <a:rPr lang="fr-FR" sz="2400" b="1" dirty="0" err="1" smtClean="0"/>
              <a:t>Coef</a:t>
            </a:r>
            <a:r>
              <a:rPr lang="fr-FR" sz="2400" b="1" dirty="0" smtClean="0"/>
              <a:t>. 4</a:t>
            </a:r>
            <a:endParaRPr lang="fr-FR" sz="2400" dirty="0" smtClean="0"/>
          </a:p>
          <a:p>
            <a:pPr>
              <a:spcBef>
                <a:spcPts val="300"/>
              </a:spcBef>
              <a:tabLst>
                <a:tab pos="6096000" algn="l"/>
              </a:tabLst>
              <a:defRPr/>
            </a:pPr>
            <a:r>
              <a:rPr lang="fr-FR" sz="2400" dirty="0" smtClean="0"/>
              <a:t>EP2 : </a:t>
            </a:r>
            <a:r>
              <a:rPr lang="fr-FR" sz="2400" b="1" dirty="0" smtClean="0"/>
              <a:t>Réalisation et contrôle de travaux courants	</a:t>
            </a:r>
            <a:r>
              <a:rPr lang="fr-FR" sz="2400" b="1" dirty="0" err="1" smtClean="0"/>
              <a:t>Coef</a:t>
            </a:r>
            <a:r>
              <a:rPr lang="fr-FR" sz="2400" b="1" dirty="0" smtClean="0"/>
              <a:t>. 9 </a:t>
            </a:r>
            <a:r>
              <a:rPr lang="fr-FR" sz="2000" dirty="0" smtClean="0"/>
              <a:t>(dont 1 PSE)</a:t>
            </a:r>
            <a:endParaRPr lang="fr-FR" sz="2400" dirty="0" smtClean="0"/>
          </a:p>
          <a:p>
            <a:pPr>
              <a:spcBef>
                <a:spcPts val="300"/>
              </a:spcBef>
              <a:tabLst>
                <a:tab pos="6096000" algn="l"/>
              </a:tabLst>
              <a:defRPr/>
            </a:pPr>
            <a:r>
              <a:rPr lang="fr-FR" sz="2400" dirty="0" smtClean="0"/>
              <a:t>EP3 : </a:t>
            </a:r>
            <a:r>
              <a:rPr lang="fr-FR" sz="2400" b="1" dirty="0" smtClean="0"/>
              <a:t>Réalisation de travaux spécifiques 	</a:t>
            </a:r>
            <a:r>
              <a:rPr lang="fr-FR" sz="2400" b="1" dirty="0" err="1" smtClean="0"/>
              <a:t>Coef</a:t>
            </a:r>
            <a:r>
              <a:rPr lang="fr-FR" sz="2400" b="1" dirty="0" smtClean="0"/>
              <a:t>. 2</a:t>
            </a:r>
            <a:endParaRPr lang="fr-FR" sz="2400" dirty="0" smtClean="0"/>
          </a:p>
          <a:p>
            <a:pPr>
              <a:defRPr/>
            </a:pPr>
            <a:endParaRPr lang="fr-FR" sz="20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FR" sz="2800" u="sng" dirty="0" smtClean="0"/>
              <a:t>4 épreuves générales</a:t>
            </a:r>
            <a:r>
              <a:rPr lang="fr-FR" sz="2800" dirty="0" smtClean="0"/>
              <a:t>  </a:t>
            </a:r>
            <a:r>
              <a:rPr lang="fr-FR" sz="2800" dirty="0" smtClean="0">
                <a:sym typeface="Wingdings" pitchFamily="2" charset="2"/>
              </a:rPr>
              <a:t> 4 unités générales</a:t>
            </a:r>
            <a:endParaRPr lang="fr-FR" sz="2800" dirty="0" smtClean="0"/>
          </a:p>
          <a:p>
            <a:pPr>
              <a:spcBef>
                <a:spcPts val="300"/>
              </a:spcBef>
              <a:tabLst>
                <a:tab pos="6635750" algn="l"/>
              </a:tabLst>
              <a:defRPr/>
            </a:pPr>
            <a:r>
              <a:rPr lang="fr-FR" sz="2400" dirty="0" smtClean="0"/>
              <a:t>EG1 : </a:t>
            </a:r>
            <a:r>
              <a:rPr lang="fr-FR" sz="2400" b="1" dirty="0" smtClean="0"/>
              <a:t>Français, histoire-géo. et EMC	</a:t>
            </a:r>
            <a:r>
              <a:rPr lang="fr-FR" sz="2400" b="1" dirty="0" err="1" smtClean="0"/>
              <a:t>Coef</a:t>
            </a:r>
            <a:r>
              <a:rPr lang="fr-FR" sz="2400" b="1" dirty="0" smtClean="0"/>
              <a:t>. 3</a:t>
            </a:r>
          </a:p>
          <a:p>
            <a:pPr>
              <a:spcBef>
                <a:spcPts val="300"/>
              </a:spcBef>
              <a:tabLst>
                <a:tab pos="6635750" algn="l"/>
              </a:tabLst>
              <a:defRPr/>
            </a:pPr>
            <a:r>
              <a:rPr lang="fr-FR" sz="2400" dirty="0" smtClean="0"/>
              <a:t>EG2 : </a:t>
            </a:r>
            <a:r>
              <a:rPr lang="fr-FR" sz="2400" b="1" dirty="0" smtClean="0"/>
              <a:t>Mathématiques, Sc. physiques et chimiques	</a:t>
            </a:r>
            <a:r>
              <a:rPr lang="fr-FR" sz="2400" b="1" dirty="0" err="1" smtClean="0"/>
              <a:t>Coef</a:t>
            </a:r>
            <a:r>
              <a:rPr lang="fr-FR" sz="2400" b="1" dirty="0" smtClean="0"/>
              <a:t>. 2</a:t>
            </a:r>
            <a:endParaRPr lang="fr-FR" sz="2400" dirty="0" smtClean="0"/>
          </a:p>
          <a:p>
            <a:pPr>
              <a:spcBef>
                <a:spcPts val="300"/>
              </a:spcBef>
              <a:tabLst>
                <a:tab pos="6635750" algn="l"/>
              </a:tabLst>
              <a:defRPr/>
            </a:pPr>
            <a:r>
              <a:rPr lang="fr-FR" sz="2400" dirty="0" smtClean="0"/>
              <a:t>EG3 : </a:t>
            </a:r>
            <a:r>
              <a:rPr lang="fr-FR" sz="2400" b="1" dirty="0" smtClean="0"/>
              <a:t>Éducation physique et sportive	</a:t>
            </a:r>
            <a:r>
              <a:rPr lang="fr-FR" sz="2400" b="1" dirty="0" err="1" smtClean="0"/>
              <a:t>Coef</a:t>
            </a:r>
            <a:r>
              <a:rPr lang="fr-FR" sz="2400" b="1" dirty="0" smtClean="0"/>
              <a:t>. 1</a:t>
            </a:r>
          </a:p>
          <a:p>
            <a:pPr>
              <a:spcBef>
                <a:spcPts val="300"/>
              </a:spcBef>
              <a:tabLst>
                <a:tab pos="6635750" algn="l"/>
              </a:tabLst>
              <a:defRPr/>
            </a:pPr>
            <a:r>
              <a:rPr lang="fr-FR" sz="2400" dirty="0" smtClean="0"/>
              <a:t>EG4 : </a:t>
            </a:r>
            <a:r>
              <a:rPr lang="fr-FR" sz="2400" b="1" dirty="0" smtClean="0"/>
              <a:t>Langue vivante étrangère : anglais	</a:t>
            </a:r>
            <a:r>
              <a:rPr lang="fr-FR" sz="2400" b="1" dirty="0" err="1" smtClean="0"/>
              <a:t>Coef</a:t>
            </a:r>
            <a:r>
              <a:rPr lang="fr-FR" sz="2400" b="1" dirty="0" smtClean="0"/>
              <a:t>. 1</a:t>
            </a:r>
            <a:endParaRPr lang="fr-FR" sz="2400" dirty="0" smtClean="0"/>
          </a:p>
          <a:p>
            <a:pPr marL="0" indent="0">
              <a:buNone/>
              <a:defRPr/>
            </a:pPr>
            <a:endParaRPr lang="fr-FR" sz="2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marL="0" indent="0" algn="r">
              <a:buFontTx/>
              <a:buNone/>
              <a:defRPr/>
            </a:pPr>
            <a:r>
              <a:rPr lang="fr-FR" altLang="fr-FR" sz="4000" dirty="0" smtClean="0"/>
              <a:t> </a:t>
            </a:r>
            <a:r>
              <a:rPr lang="fr-FR" altLang="fr-FR" sz="2000" dirty="0" smtClean="0"/>
              <a:t/>
            </a:r>
            <a:br>
              <a:rPr lang="fr-FR" altLang="fr-FR" sz="2000" dirty="0" smtClean="0"/>
            </a:br>
            <a:r>
              <a:rPr lang="fr-FR" altLang="fr-FR" sz="2800" b="1" dirty="0">
                <a:latin typeface="+mn-lt"/>
              </a:rPr>
              <a:t>CAP Peintre applicateur de revêtements</a:t>
            </a:r>
            <a:br>
              <a:rPr lang="fr-FR" altLang="fr-FR" sz="2800" b="1" dirty="0">
                <a:latin typeface="+mn-lt"/>
              </a:rPr>
            </a:br>
            <a:endParaRPr lang="fr-FR" altLang="fr-FR" sz="28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820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628800"/>
            <a:ext cx="8676455" cy="5112567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fr-FR" sz="2800" b="1" u="sng" dirty="0" smtClean="0"/>
              <a:t>Définition des épreuves professionnelles</a:t>
            </a:r>
          </a:p>
          <a:p>
            <a:pPr marL="536575">
              <a:spcBef>
                <a:spcPts val="0"/>
              </a:spcBef>
              <a:buNone/>
              <a:defRPr/>
            </a:pPr>
            <a:r>
              <a:rPr lang="fr-FR" sz="2400" b="1" u="sng" dirty="0" smtClean="0"/>
              <a:t>EP1 : Étude </a:t>
            </a:r>
            <a:r>
              <a:rPr lang="fr-FR" sz="2400" b="1" u="sng" dirty="0"/>
              <a:t>et préparation d’une </a:t>
            </a:r>
            <a:r>
              <a:rPr lang="fr-FR" sz="2400" b="1" u="sng" dirty="0" smtClean="0"/>
              <a:t>intervention :</a:t>
            </a:r>
            <a:endParaRPr lang="fr-FR" b="1" u="sng" dirty="0" smtClean="0"/>
          </a:p>
          <a:p>
            <a:pPr marL="536575">
              <a:spcBef>
                <a:spcPts val="0"/>
              </a:spcBef>
              <a:defRPr/>
            </a:pPr>
            <a:r>
              <a:rPr lang="fr-FR" sz="2400" dirty="0"/>
              <a:t>Évaluation </a:t>
            </a:r>
            <a:r>
              <a:rPr lang="fr-FR" sz="2400" dirty="0" smtClean="0"/>
              <a:t>ponctuelle : épreuve écrite de 3 h</a:t>
            </a:r>
          </a:p>
          <a:p>
            <a:pPr marL="536575">
              <a:spcBef>
                <a:spcPts val="0"/>
              </a:spcBef>
              <a:defRPr/>
            </a:pPr>
            <a:r>
              <a:rPr lang="fr-FR" sz="2400" dirty="0" smtClean="0"/>
              <a:t>Évaluation par CCF : 1 situation en centre de formation</a:t>
            </a:r>
            <a:endParaRPr lang="fr-FR" sz="2800" dirty="0" smtClean="0"/>
          </a:p>
          <a:p>
            <a:pPr marL="536575">
              <a:buNone/>
              <a:defRPr/>
            </a:pPr>
            <a:endParaRPr lang="fr-FR" sz="1200" dirty="0" smtClean="0"/>
          </a:p>
          <a:p>
            <a:pPr marL="536575">
              <a:spcBef>
                <a:spcPts val="0"/>
              </a:spcBef>
              <a:buNone/>
              <a:defRPr/>
            </a:pPr>
            <a:r>
              <a:rPr lang="fr-FR" sz="2400" b="1" u="sng" dirty="0" smtClean="0"/>
              <a:t>EP2 : Réalisation d’un ouvrage courant :</a:t>
            </a:r>
          </a:p>
          <a:p>
            <a:pPr marL="536575">
              <a:spcBef>
                <a:spcPts val="0"/>
              </a:spcBef>
              <a:defRPr/>
            </a:pPr>
            <a:r>
              <a:rPr lang="fr-FR" sz="2400" dirty="0" smtClean="0"/>
              <a:t>Évaluation ponctuelle : épreuve écrite </a:t>
            </a:r>
            <a:r>
              <a:rPr lang="fr-FR" sz="2400" u="sng" dirty="0" smtClean="0"/>
              <a:t>et</a:t>
            </a:r>
            <a:r>
              <a:rPr lang="fr-FR" sz="2400" dirty="0" smtClean="0"/>
              <a:t> pratique de 1 h + 14 h</a:t>
            </a:r>
          </a:p>
          <a:p>
            <a:pPr marL="536575">
              <a:spcBef>
                <a:spcPts val="0"/>
              </a:spcBef>
              <a:defRPr/>
            </a:pPr>
            <a:r>
              <a:rPr lang="fr-FR" sz="2400" dirty="0" smtClean="0"/>
              <a:t>Évaluation par </a:t>
            </a:r>
            <a:r>
              <a:rPr lang="fr-FR" sz="2400" dirty="0" err="1" smtClean="0"/>
              <a:t>CCF</a:t>
            </a:r>
            <a:r>
              <a:rPr lang="fr-FR" sz="2400" dirty="0" smtClean="0"/>
              <a:t> : 2 </a:t>
            </a:r>
            <a:r>
              <a:rPr lang="fr-FR" sz="2400" dirty="0" err="1" smtClean="0"/>
              <a:t>sit</a:t>
            </a:r>
            <a:r>
              <a:rPr lang="fr-FR" sz="2400" dirty="0" smtClean="0"/>
              <a:t>. :1 en centre de formation </a:t>
            </a:r>
            <a:r>
              <a:rPr lang="fr-FR" sz="2400" u="sng" dirty="0" smtClean="0"/>
              <a:t>et</a:t>
            </a:r>
            <a:r>
              <a:rPr lang="fr-FR" sz="2400" dirty="0" smtClean="0"/>
              <a:t> 1 en entreprise</a:t>
            </a:r>
          </a:p>
          <a:p>
            <a:pPr marL="536575" lvl="0">
              <a:spcBef>
                <a:spcPts val="0"/>
              </a:spcBef>
              <a:defRPr/>
            </a:pPr>
            <a:r>
              <a:rPr lang="fr-FR" sz="2400" dirty="0" smtClean="0"/>
              <a:t>+ </a:t>
            </a:r>
            <a:r>
              <a:rPr lang="fr-FR" sz="2400" dirty="0" smtClean="0">
                <a:solidFill>
                  <a:srgbClr val="000000"/>
                </a:solidFill>
              </a:rPr>
              <a:t>Épreuve de Prévention – Santé – Environnement </a:t>
            </a:r>
            <a:endParaRPr lang="fr-FR" sz="2400" dirty="0" smtClean="0"/>
          </a:p>
          <a:p>
            <a:pPr marL="536575">
              <a:buNone/>
              <a:defRPr/>
            </a:pPr>
            <a:endParaRPr lang="fr-FR" sz="1200" dirty="0"/>
          </a:p>
          <a:p>
            <a:pPr marL="536575" lvl="0">
              <a:spcBef>
                <a:spcPts val="0"/>
              </a:spcBef>
              <a:buNone/>
              <a:defRPr/>
            </a:pPr>
            <a:r>
              <a:rPr lang="fr-FR" sz="2400" b="1" u="sng" dirty="0" smtClean="0">
                <a:solidFill>
                  <a:srgbClr val="000000"/>
                </a:solidFill>
              </a:rPr>
              <a:t>EP3 : Réalisation de travaux spécifiques :</a:t>
            </a:r>
          </a:p>
          <a:p>
            <a:pPr marL="536575" lvl="0">
              <a:spcBef>
                <a:spcPts val="0"/>
              </a:spcBef>
              <a:defRPr/>
            </a:pPr>
            <a:r>
              <a:rPr lang="fr-FR" sz="2400" dirty="0"/>
              <a:t>Évaluation</a:t>
            </a:r>
            <a:r>
              <a:rPr lang="fr-FR" sz="2400" dirty="0" smtClean="0">
                <a:solidFill>
                  <a:srgbClr val="000000"/>
                </a:solidFill>
              </a:rPr>
              <a:t> ponctuelle : épreuve orale et pratique de 15 min. + 2 h 45</a:t>
            </a:r>
          </a:p>
          <a:p>
            <a:pPr marL="536575" lvl="0">
              <a:spcBef>
                <a:spcPts val="0"/>
              </a:spcBef>
              <a:defRPr/>
            </a:pPr>
            <a:r>
              <a:rPr lang="fr-FR" sz="2400" dirty="0"/>
              <a:t>Évaluation</a:t>
            </a:r>
            <a:r>
              <a:rPr lang="fr-FR" sz="2400" dirty="0" smtClean="0">
                <a:solidFill>
                  <a:srgbClr val="000000"/>
                </a:solidFill>
              </a:rPr>
              <a:t> par CCF : 1 situation en centre de formation</a:t>
            </a:r>
            <a:endParaRPr lang="fr-FR" sz="2800" dirty="0"/>
          </a:p>
          <a:p>
            <a:pPr marL="0" lvl="0" indent="0">
              <a:spcBef>
                <a:spcPts val="0"/>
              </a:spcBef>
              <a:buNone/>
              <a:defRPr/>
            </a:pPr>
            <a:endParaRPr lang="fr-FR" sz="1200" dirty="0" smtClean="0">
              <a:solidFill>
                <a:srgbClr val="000000"/>
              </a:solidFill>
            </a:endParaRPr>
          </a:p>
          <a:p>
            <a:pPr marL="0" indent="0">
              <a:buNone/>
              <a:defRPr/>
            </a:pPr>
            <a:endParaRPr lang="fr-FR" sz="2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marL="0" indent="0" algn="r">
              <a:buFontTx/>
              <a:buNone/>
              <a:defRPr/>
            </a:pPr>
            <a:r>
              <a:rPr lang="fr-FR" altLang="fr-FR" sz="4000" dirty="0" smtClean="0"/>
              <a:t> </a:t>
            </a:r>
            <a:r>
              <a:rPr lang="fr-FR" altLang="fr-FR" sz="2000" dirty="0" smtClean="0"/>
              <a:t/>
            </a:r>
            <a:br>
              <a:rPr lang="fr-FR" altLang="fr-FR" sz="2000" dirty="0" smtClean="0"/>
            </a:br>
            <a:r>
              <a:rPr lang="fr-FR" altLang="fr-FR" sz="2800" b="1" dirty="0">
                <a:latin typeface="+mn-lt"/>
              </a:rPr>
              <a:t>CAP Peintre applicateur de revêtements</a:t>
            </a:r>
            <a:br>
              <a:rPr lang="fr-FR" altLang="fr-FR" sz="2800" b="1" dirty="0">
                <a:latin typeface="+mn-lt"/>
              </a:rPr>
            </a:br>
            <a:endParaRPr lang="fr-FR" altLang="fr-FR" sz="28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820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556767"/>
            <a:ext cx="8676455" cy="475255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fr-FR" sz="2800" b="1" u="sng" dirty="0" smtClean="0"/>
              <a:t>Définition des épreuves générales</a:t>
            </a:r>
          </a:p>
          <a:p>
            <a:pPr indent="-163513">
              <a:spcBef>
                <a:spcPts val="300"/>
              </a:spcBef>
              <a:spcAft>
                <a:spcPts val="1200"/>
              </a:spcAft>
              <a:buNone/>
              <a:tabLst>
                <a:tab pos="6635750" algn="l"/>
              </a:tabLst>
              <a:defRPr/>
            </a:pPr>
            <a:endParaRPr lang="fr-FR" sz="2400" b="1" u="sng" dirty="0" smtClean="0"/>
          </a:p>
          <a:p>
            <a:pPr indent="-163513">
              <a:spcBef>
                <a:spcPts val="300"/>
              </a:spcBef>
              <a:spcAft>
                <a:spcPts val="1200"/>
              </a:spcAft>
              <a:buNone/>
              <a:tabLst>
                <a:tab pos="6635750" algn="l"/>
              </a:tabLst>
              <a:defRPr/>
            </a:pPr>
            <a:r>
              <a:rPr lang="fr-FR" sz="2400" b="1" u="sng" dirty="0" smtClean="0"/>
              <a:t>EG1 : Français, histoire-géo. et enseignement moral et civique</a:t>
            </a:r>
          </a:p>
          <a:p>
            <a:pPr indent="-163513">
              <a:spcBef>
                <a:spcPts val="300"/>
              </a:spcBef>
              <a:spcAft>
                <a:spcPts val="1200"/>
              </a:spcAft>
              <a:buNone/>
              <a:tabLst>
                <a:tab pos="6635750" algn="l"/>
              </a:tabLst>
              <a:defRPr/>
            </a:pPr>
            <a:r>
              <a:rPr lang="fr-FR" sz="2400" b="1" u="sng" dirty="0" smtClean="0"/>
              <a:t>EG2 : Mathématiques, Sc. physiques et chimiques</a:t>
            </a:r>
          </a:p>
          <a:p>
            <a:pPr indent="-163513">
              <a:spcBef>
                <a:spcPts val="300"/>
              </a:spcBef>
              <a:spcAft>
                <a:spcPts val="1200"/>
              </a:spcAft>
              <a:buNone/>
              <a:tabLst>
                <a:tab pos="6635750" algn="l"/>
              </a:tabLst>
              <a:defRPr/>
            </a:pPr>
            <a:r>
              <a:rPr lang="fr-FR" sz="2400" b="1" u="sng" dirty="0" smtClean="0"/>
              <a:t>EG3 : Éducation physique et sportive</a:t>
            </a:r>
          </a:p>
          <a:p>
            <a:pPr indent="-163513">
              <a:spcBef>
                <a:spcPts val="300"/>
              </a:spcBef>
              <a:spcAft>
                <a:spcPts val="1200"/>
              </a:spcAft>
              <a:buNone/>
              <a:tabLst>
                <a:tab pos="6635750" algn="l"/>
              </a:tabLst>
              <a:defRPr/>
            </a:pPr>
            <a:r>
              <a:rPr lang="fr-FR" sz="2400" b="1" u="sng" dirty="0" smtClean="0"/>
              <a:t>EG4 : Langue vivante étrangère : anglais</a:t>
            </a:r>
          </a:p>
          <a:p>
            <a:pPr marL="0" indent="0">
              <a:buNone/>
              <a:defRPr/>
            </a:pPr>
            <a:endParaRPr lang="fr-FR" sz="2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marL="0" indent="0" algn="r">
              <a:buFontTx/>
              <a:buNone/>
              <a:defRPr/>
            </a:pPr>
            <a:r>
              <a:rPr lang="fr-FR" altLang="fr-FR" sz="4000" dirty="0" smtClean="0"/>
              <a:t> </a:t>
            </a:r>
            <a:r>
              <a:rPr lang="fr-FR" altLang="fr-FR" sz="2000" dirty="0" smtClean="0"/>
              <a:t/>
            </a:r>
            <a:br>
              <a:rPr lang="fr-FR" altLang="fr-FR" sz="2000" dirty="0" smtClean="0"/>
            </a:br>
            <a:r>
              <a:rPr lang="fr-FR" altLang="fr-FR" sz="2800" b="1" dirty="0">
                <a:latin typeface="+mn-lt"/>
              </a:rPr>
              <a:t>CAP Peintre applicateur de revêtements</a:t>
            </a:r>
            <a:br>
              <a:rPr lang="fr-FR" altLang="fr-FR" sz="2800" b="1" dirty="0">
                <a:latin typeface="+mn-lt"/>
              </a:rPr>
            </a:br>
            <a:endParaRPr lang="fr-FR" altLang="fr-FR" sz="28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820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oneTexte 1"/>
          <p:cNvSpPr txBox="1">
            <a:spLocks noChangeArrowheads="1"/>
          </p:cNvSpPr>
          <p:nvPr/>
        </p:nvSpPr>
        <p:spPr bwMode="auto">
          <a:xfrm>
            <a:off x="323850" y="2795588"/>
            <a:ext cx="7488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fr-FR" altLang="fr-FR" sz="2000">
                <a:latin typeface="Arial Black" pitchFamily="34" charset="0"/>
              </a:rPr>
              <a:t>Merci pour votre attention.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algn="r" eaLnBrk="1" hangingPunct="1"/>
            <a:r>
              <a:rPr lang="fr-FR" altLang="fr-FR" sz="4000" dirty="0" smtClean="0"/>
              <a:t> </a:t>
            </a:r>
            <a:r>
              <a:rPr lang="fr-FR" altLang="fr-FR" sz="2800" b="1" dirty="0" smtClean="0"/>
              <a:t>CAP Peintre applicateur de revêtements</a:t>
            </a:r>
            <a:endParaRPr lang="fr-FR" altLang="fr-FR" sz="3200" b="1" dirty="0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8062664" cy="432050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r-FR" altLang="fr-FR" sz="2400" b="1" u="sng" dirty="0" smtClean="0"/>
              <a:t>Domaine d’intervention :</a:t>
            </a:r>
          </a:p>
          <a:p>
            <a:pPr marL="0" indent="0">
              <a:buFontTx/>
              <a:buNone/>
              <a:defRPr/>
            </a:pPr>
            <a:endParaRPr lang="fr-FR" altLang="fr-FR" sz="2400" b="1" u="sng" dirty="0" smtClean="0"/>
          </a:p>
          <a:p>
            <a:pPr lvl="0"/>
            <a:r>
              <a:rPr lang="fr-FR" sz="2600" dirty="0" smtClean="0"/>
              <a:t>A l’intérieur de tout type de bâtiment, </a:t>
            </a:r>
            <a:r>
              <a:rPr lang="fr-FR" sz="2600" dirty="0"/>
              <a:t>souvent </a:t>
            </a:r>
            <a:r>
              <a:rPr lang="fr-FR" sz="2600" u="sng" dirty="0" smtClean="0"/>
              <a:t>occupé</a:t>
            </a:r>
          </a:p>
          <a:p>
            <a:pPr marL="0" lvl="0" indent="0">
              <a:buNone/>
            </a:pPr>
            <a:endParaRPr lang="fr-FR" sz="2600" u="sng" dirty="0" smtClean="0"/>
          </a:p>
          <a:p>
            <a:r>
              <a:rPr lang="fr-FR" sz="2600" dirty="0" smtClean="0"/>
              <a:t>A l’extérieur pour le traitement</a:t>
            </a:r>
            <a:r>
              <a:rPr lang="fr-FR" sz="2600" dirty="0"/>
              <a:t>, </a:t>
            </a:r>
            <a:r>
              <a:rPr lang="fr-FR" sz="2600" dirty="0" smtClean="0"/>
              <a:t>la </a:t>
            </a:r>
            <a:r>
              <a:rPr lang="fr-FR" sz="2600" dirty="0"/>
              <a:t>préparation </a:t>
            </a:r>
            <a:r>
              <a:rPr lang="fr-FR" sz="2600" dirty="0" smtClean="0"/>
              <a:t>et la </a:t>
            </a:r>
            <a:r>
              <a:rPr lang="fr-FR" sz="2600" dirty="0"/>
              <a:t>finition </a:t>
            </a:r>
            <a:r>
              <a:rPr lang="fr-FR" sz="2600" dirty="0" smtClean="0"/>
              <a:t>de façades…</a:t>
            </a:r>
          </a:p>
          <a:p>
            <a:pPr marL="0" indent="0">
              <a:buNone/>
            </a:pPr>
            <a:endParaRPr lang="fr-FR" sz="2600" dirty="0" smtClean="0"/>
          </a:p>
          <a:p>
            <a:r>
              <a:rPr lang="fr-FR" sz="2600" dirty="0" smtClean="0"/>
              <a:t>Tout </a:t>
            </a:r>
            <a:r>
              <a:rPr lang="fr-FR" sz="2600" dirty="0"/>
              <a:t>au long de la durée de vie du bâtiment </a:t>
            </a:r>
            <a:r>
              <a:rPr lang="fr-FR" sz="2600" dirty="0" smtClean="0"/>
              <a:t>(Travaux neufs</a:t>
            </a:r>
            <a:r>
              <a:rPr lang="fr-FR" sz="2600" dirty="0"/>
              <a:t>, de rénovation, de </a:t>
            </a:r>
            <a:r>
              <a:rPr lang="fr-FR" sz="2600" dirty="0" smtClean="0"/>
              <a:t>réhabilitation)</a:t>
            </a:r>
            <a:endParaRPr lang="fr-FR" sz="2600" dirty="0"/>
          </a:p>
          <a:p>
            <a:pPr marL="0" indent="0">
              <a:buNone/>
            </a:pPr>
            <a:endParaRPr lang="fr-FR" altLang="fr-FR" b="1" dirty="0">
              <a:latin typeface="Arial" charset="0"/>
            </a:endParaRP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3655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algn="r" eaLnBrk="1" hangingPunct="1"/>
            <a:r>
              <a:rPr lang="fr-FR" altLang="fr-FR" sz="4000" dirty="0" smtClean="0"/>
              <a:t> </a:t>
            </a:r>
            <a:r>
              <a:rPr lang="fr-FR" altLang="fr-FR" sz="2800" b="1" dirty="0" smtClean="0"/>
              <a:t>CAP Peintre applicateur de revêtements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6469"/>
            <a:ext cx="8458200" cy="489686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 altLang="fr-FR" sz="2400" b="1" u="sng" dirty="0" smtClean="0"/>
              <a:t>Réalisation d’activités :</a:t>
            </a:r>
          </a:p>
          <a:p>
            <a:pPr marL="0" indent="0">
              <a:buNone/>
              <a:defRPr/>
            </a:pPr>
            <a:endParaRPr lang="fr-FR" altLang="fr-FR" sz="1100" b="1" u="sng" dirty="0" smtClean="0"/>
          </a:p>
          <a:p>
            <a:pPr>
              <a:defRPr/>
            </a:pPr>
            <a:r>
              <a:rPr lang="fr-FR" sz="2600" dirty="0" smtClean="0"/>
              <a:t>Pour contribuer à l’amélioration </a:t>
            </a:r>
            <a:r>
              <a:rPr lang="fr-FR" sz="2600" dirty="0"/>
              <a:t>et à la durabilité de l’habitat, à l’amélioration de la qualité de vie dans </a:t>
            </a:r>
            <a:r>
              <a:rPr lang="fr-FR" sz="2600" dirty="0" smtClean="0"/>
              <a:t>l’habitat</a:t>
            </a:r>
          </a:p>
          <a:p>
            <a:pPr marL="0" indent="0">
              <a:buNone/>
              <a:defRPr/>
            </a:pPr>
            <a:endParaRPr lang="fr-FR" sz="1100" dirty="0" smtClean="0"/>
          </a:p>
          <a:p>
            <a:pPr marL="0" indent="0" algn="ctr">
              <a:buNone/>
              <a:defRPr/>
            </a:pPr>
            <a:r>
              <a:rPr lang="fr-FR" sz="1800" b="1" dirty="0" smtClean="0"/>
              <a:t>Tout en</a:t>
            </a:r>
          </a:p>
          <a:p>
            <a:pPr>
              <a:defRPr/>
            </a:pPr>
            <a:r>
              <a:rPr lang="fr-FR" sz="2600" dirty="0" smtClean="0"/>
              <a:t>Respectant les </a:t>
            </a:r>
            <a:r>
              <a:rPr lang="fr-FR" sz="2600" dirty="0"/>
              <a:t>exigences règlementaires </a:t>
            </a:r>
            <a:r>
              <a:rPr lang="fr-FR" sz="2600" dirty="0" smtClean="0"/>
              <a:t>environnementales</a:t>
            </a:r>
            <a:r>
              <a:rPr lang="fr-FR" sz="2600" dirty="0"/>
              <a:t>, </a:t>
            </a:r>
            <a:r>
              <a:rPr lang="fr-FR" sz="2600" dirty="0" smtClean="0"/>
              <a:t>de sécurité…</a:t>
            </a:r>
          </a:p>
          <a:p>
            <a:pPr>
              <a:defRPr/>
            </a:pPr>
            <a:r>
              <a:rPr lang="fr-FR" sz="2600" dirty="0" smtClean="0"/>
              <a:t>Intervenant sur chantier </a:t>
            </a:r>
            <a:r>
              <a:rPr lang="fr-FR" sz="2600" dirty="0"/>
              <a:t>en </a:t>
            </a:r>
            <a:r>
              <a:rPr lang="fr-FR" sz="2600" dirty="0" err="1"/>
              <a:t>co</a:t>
            </a:r>
            <a:r>
              <a:rPr lang="fr-FR" sz="2600" dirty="0"/>
              <a:t>-activité avec les autres corps de </a:t>
            </a:r>
            <a:r>
              <a:rPr lang="fr-FR" sz="2600" dirty="0" smtClean="0"/>
              <a:t>métiers le cas échéant</a:t>
            </a:r>
          </a:p>
          <a:p>
            <a:pPr>
              <a:defRPr/>
            </a:pPr>
            <a:r>
              <a:rPr lang="fr-FR" sz="2600" dirty="0" smtClean="0"/>
              <a:t>Intégrant dans ses activités les enjeux </a:t>
            </a:r>
            <a:r>
              <a:rPr lang="fr-FR" sz="2600" dirty="0"/>
              <a:t>de la transition énergétique et de la transition </a:t>
            </a:r>
            <a:r>
              <a:rPr lang="fr-FR" sz="2600" dirty="0" smtClean="0"/>
              <a:t>numérique.</a:t>
            </a:r>
          </a:p>
        </p:txBody>
      </p:sp>
    </p:spTree>
    <p:extLst>
      <p:ext uri="{BB962C8B-B14F-4D97-AF65-F5344CB8AC3E}">
        <p14:creationId xmlns:p14="http://schemas.microsoft.com/office/powerpoint/2010/main" val="307121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algn="r" eaLnBrk="1" hangingPunct="1"/>
            <a:r>
              <a:rPr lang="fr-FR" altLang="fr-FR" sz="4000" dirty="0" smtClean="0"/>
              <a:t> </a:t>
            </a:r>
            <a:r>
              <a:rPr lang="fr-FR" altLang="fr-FR" sz="2800" b="1" dirty="0" smtClean="0"/>
              <a:t>CAP Peintre applicateur de revêtements</a:t>
            </a:r>
            <a:endParaRPr lang="fr-FR" altLang="fr-FR" sz="3200" b="1" dirty="0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2816"/>
            <a:ext cx="8458200" cy="403247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r-FR" sz="2400" b="1" u="sng" dirty="0" smtClean="0">
                <a:cs typeface="Arial" pitchFamily="34" charset="0"/>
              </a:rPr>
              <a:t>Matériaux utilisés</a:t>
            </a:r>
            <a:r>
              <a:rPr lang="fr-FR" sz="2400" b="1" dirty="0" smtClean="0">
                <a:cs typeface="Arial" pitchFamily="34" charset="0"/>
              </a:rPr>
              <a:t> </a:t>
            </a:r>
            <a:r>
              <a:rPr lang="fr-FR" altLang="fr-FR" sz="2400" b="1" dirty="0" smtClean="0">
                <a:cs typeface="Arial" pitchFamily="34" charset="0"/>
              </a:rPr>
              <a:t>:</a:t>
            </a:r>
          </a:p>
          <a:p>
            <a:pPr lvl="0">
              <a:spcBef>
                <a:spcPts val="0"/>
              </a:spcBef>
            </a:pPr>
            <a:r>
              <a:rPr lang="fr-FR" sz="2600" dirty="0" smtClean="0"/>
              <a:t>Produits</a:t>
            </a:r>
            <a:r>
              <a:rPr lang="fr-FR" sz="2600" dirty="0"/>
              <a:t> </a:t>
            </a:r>
            <a:r>
              <a:rPr lang="fr-FR" sz="2600" dirty="0" smtClean="0"/>
              <a:t>de peinture </a:t>
            </a:r>
            <a:r>
              <a:rPr lang="fr-FR" sz="2600" dirty="0" smtClean="0">
                <a:solidFill>
                  <a:schemeClr val="tx2"/>
                </a:solidFill>
              </a:rPr>
              <a:t>:</a:t>
            </a:r>
          </a:p>
          <a:p>
            <a:pPr lvl="0">
              <a:spcBef>
                <a:spcPts val="0"/>
              </a:spcBef>
              <a:buNone/>
            </a:pPr>
            <a:r>
              <a:rPr lang="fr-FR" sz="1800" dirty="0" smtClean="0">
                <a:solidFill>
                  <a:schemeClr val="tx2"/>
                </a:solidFill>
              </a:rPr>
              <a:t>	</a:t>
            </a:r>
            <a:r>
              <a:rPr lang="fr-FR" sz="2000" dirty="0" smtClean="0">
                <a:solidFill>
                  <a:schemeClr val="tx2"/>
                </a:solidFill>
                <a:sym typeface="Wingdings" pitchFamily="2" charset="2"/>
              </a:rPr>
              <a:t> </a:t>
            </a:r>
            <a:r>
              <a:rPr lang="fr-FR" sz="2000" dirty="0" smtClean="0">
                <a:solidFill>
                  <a:schemeClr val="tx2"/>
                </a:solidFill>
              </a:rPr>
              <a:t>peintures</a:t>
            </a:r>
            <a:r>
              <a:rPr lang="fr-FR" sz="2000" dirty="0">
                <a:solidFill>
                  <a:schemeClr val="tx2"/>
                </a:solidFill>
              </a:rPr>
              <a:t>, vernis, lasures, enduits, colles</a:t>
            </a:r>
            <a:r>
              <a:rPr lang="fr-FR" sz="2000" dirty="0" smtClean="0">
                <a:solidFill>
                  <a:schemeClr val="tx2"/>
                </a:solidFill>
              </a:rPr>
              <a:t>…</a:t>
            </a:r>
          </a:p>
          <a:p>
            <a:pPr lvl="0">
              <a:spcBef>
                <a:spcPts val="0"/>
              </a:spcBef>
            </a:pPr>
            <a:r>
              <a:rPr lang="fr-FR" sz="2600" dirty="0" smtClean="0"/>
              <a:t>Revêtements </a:t>
            </a:r>
            <a:r>
              <a:rPr lang="fr-FR" sz="2600" dirty="0"/>
              <a:t>muraux à coller </a:t>
            </a:r>
            <a:r>
              <a:rPr lang="fr-FR" sz="2600" dirty="0">
                <a:solidFill>
                  <a:schemeClr val="tx2"/>
                </a:solidFill>
              </a:rPr>
              <a:t>: </a:t>
            </a:r>
            <a:endParaRPr lang="fr-FR" sz="2600" dirty="0" smtClean="0">
              <a:solidFill>
                <a:schemeClr val="tx2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fr-FR" sz="2000" dirty="0" smtClean="0">
                <a:solidFill>
                  <a:schemeClr val="tx2"/>
                </a:solidFill>
              </a:rPr>
              <a:t>	</a:t>
            </a:r>
            <a:r>
              <a:rPr lang="fr-FR" sz="2000" dirty="0" smtClean="0">
                <a:solidFill>
                  <a:schemeClr val="tx2"/>
                </a:solidFill>
                <a:sym typeface="Wingdings" pitchFamily="2" charset="2"/>
              </a:rPr>
              <a:t> </a:t>
            </a:r>
            <a:r>
              <a:rPr lang="fr-FR" sz="2000" dirty="0" smtClean="0">
                <a:solidFill>
                  <a:schemeClr val="tx2"/>
                </a:solidFill>
              </a:rPr>
              <a:t>papiers </a:t>
            </a:r>
            <a:r>
              <a:rPr lang="fr-FR" sz="2000" dirty="0">
                <a:solidFill>
                  <a:schemeClr val="tx2"/>
                </a:solidFill>
              </a:rPr>
              <a:t>peints avec ou sans raccord, revêtements à peindre, vinyles ou </a:t>
            </a:r>
            <a:r>
              <a:rPr lang="fr-FR" sz="2000" dirty="0" smtClean="0">
                <a:solidFill>
                  <a:schemeClr val="tx2"/>
                </a:solidFill>
              </a:rPr>
              <a:t>textiles</a:t>
            </a:r>
            <a:br>
              <a:rPr lang="fr-FR" sz="2000" dirty="0" smtClean="0">
                <a:solidFill>
                  <a:schemeClr val="tx2"/>
                </a:solidFill>
              </a:rPr>
            </a:br>
            <a:r>
              <a:rPr lang="fr-FR" sz="2000" dirty="0" smtClean="0">
                <a:solidFill>
                  <a:schemeClr val="tx2"/>
                </a:solidFill>
              </a:rPr>
              <a:t>	en lés</a:t>
            </a:r>
            <a:r>
              <a:rPr lang="fr-FR" sz="2000" dirty="0">
                <a:solidFill>
                  <a:schemeClr val="tx2"/>
                </a:solidFill>
              </a:rPr>
              <a:t>…</a:t>
            </a:r>
            <a:endParaRPr lang="fr-FR" sz="1600" dirty="0">
              <a:solidFill>
                <a:schemeClr val="tx2"/>
              </a:solidFill>
            </a:endParaRPr>
          </a:p>
          <a:p>
            <a:pPr lvl="0">
              <a:spcBef>
                <a:spcPts val="0"/>
              </a:spcBef>
            </a:pPr>
            <a:r>
              <a:rPr lang="fr-FR" sz="2600" dirty="0"/>
              <a:t>Revêtements de sols souples </a:t>
            </a:r>
            <a:r>
              <a:rPr lang="fr-FR" sz="2600" dirty="0">
                <a:solidFill>
                  <a:schemeClr val="tx2"/>
                </a:solidFill>
              </a:rPr>
              <a:t>: </a:t>
            </a:r>
            <a:endParaRPr lang="fr-FR" sz="2600" dirty="0" smtClean="0">
              <a:solidFill>
                <a:schemeClr val="tx2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fr-FR" sz="2000" dirty="0" smtClean="0">
                <a:solidFill>
                  <a:schemeClr val="tx2"/>
                </a:solidFill>
              </a:rPr>
              <a:t>	</a:t>
            </a:r>
            <a:r>
              <a:rPr lang="fr-FR" sz="2000" dirty="0" smtClean="0">
                <a:solidFill>
                  <a:schemeClr val="tx2"/>
                </a:solidFill>
                <a:sym typeface="Wingdings" pitchFamily="2" charset="2"/>
              </a:rPr>
              <a:t> </a:t>
            </a:r>
            <a:r>
              <a:rPr lang="fr-FR" sz="2000" dirty="0" smtClean="0">
                <a:solidFill>
                  <a:schemeClr val="tx2"/>
                </a:solidFill>
              </a:rPr>
              <a:t>textiles, PVC, linoléum</a:t>
            </a:r>
            <a:r>
              <a:rPr lang="fr-FR" sz="2000" dirty="0">
                <a:solidFill>
                  <a:schemeClr val="tx2"/>
                </a:solidFill>
              </a:rPr>
              <a:t>… ; revêtements en lés (pose non soudée) ; </a:t>
            </a:r>
            <a:r>
              <a:rPr lang="fr-FR" sz="2000" dirty="0" smtClean="0">
                <a:solidFill>
                  <a:schemeClr val="tx2"/>
                </a:solidFill>
              </a:rPr>
              <a:t/>
            </a:r>
            <a:br>
              <a:rPr lang="fr-FR" sz="2000" dirty="0" smtClean="0">
                <a:solidFill>
                  <a:schemeClr val="tx2"/>
                </a:solidFill>
              </a:rPr>
            </a:br>
            <a:r>
              <a:rPr lang="fr-FR" sz="2000" dirty="0" smtClean="0">
                <a:solidFill>
                  <a:schemeClr val="tx2"/>
                </a:solidFill>
              </a:rPr>
              <a:t>	revêtements </a:t>
            </a:r>
            <a:r>
              <a:rPr lang="fr-FR" sz="2000" dirty="0">
                <a:solidFill>
                  <a:schemeClr val="tx2"/>
                </a:solidFill>
              </a:rPr>
              <a:t>en lames et en </a:t>
            </a:r>
            <a:r>
              <a:rPr lang="fr-FR" sz="2000" dirty="0" smtClean="0">
                <a:solidFill>
                  <a:schemeClr val="tx2"/>
                </a:solidFill>
              </a:rPr>
              <a:t>dalles</a:t>
            </a:r>
            <a:endParaRPr lang="fr-FR" sz="2000" dirty="0">
              <a:solidFill>
                <a:schemeClr val="tx2"/>
              </a:solidFill>
            </a:endParaRPr>
          </a:p>
          <a:p>
            <a:pPr lvl="0">
              <a:spcBef>
                <a:spcPts val="0"/>
              </a:spcBef>
            </a:pPr>
            <a:r>
              <a:rPr lang="fr-FR" sz="2600" dirty="0"/>
              <a:t>Produits </a:t>
            </a:r>
            <a:r>
              <a:rPr lang="fr-FR" sz="2600" dirty="0" smtClean="0"/>
              <a:t>« </a:t>
            </a:r>
            <a:r>
              <a:rPr lang="fr-FR" sz="2600" dirty="0" err="1" smtClean="0"/>
              <a:t>clipsables</a:t>
            </a:r>
            <a:r>
              <a:rPr lang="fr-FR" sz="2600" dirty="0" smtClean="0"/>
              <a:t> »</a:t>
            </a:r>
            <a:r>
              <a:rPr lang="fr-FR" sz="2600" dirty="0"/>
              <a:t> en lames et en dalles</a:t>
            </a:r>
            <a:r>
              <a:rPr lang="fr-FR" sz="2600" dirty="0">
                <a:solidFill>
                  <a:schemeClr val="tx2"/>
                </a:solidFill>
              </a:rPr>
              <a:t> </a:t>
            </a:r>
            <a:r>
              <a:rPr lang="fr-FR" sz="2600" dirty="0" smtClean="0">
                <a:solidFill>
                  <a:schemeClr val="tx2"/>
                </a:solidFill>
              </a:rPr>
              <a:t>:</a:t>
            </a:r>
          </a:p>
          <a:p>
            <a:pPr lvl="0">
              <a:spcBef>
                <a:spcPts val="0"/>
              </a:spcBef>
              <a:buNone/>
            </a:pPr>
            <a:r>
              <a:rPr lang="fr-FR" sz="2000" dirty="0" smtClean="0">
                <a:solidFill>
                  <a:schemeClr val="tx2"/>
                </a:solidFill>
              </a:rPr>
              <a:t> 	</a:t>
            </a:r>
            <a:r>
              <a:rPr lang="fr-FR" sz="2000" dirty="0" smtClean="0">
                <a:solidFill>
                  <a:schemeClr val="tx2"/>
                </a:solidFill>
                <a:sym typeface="Wingdings" pitchFamily="2" charset="2"/>
              </a:rPr>
              <a:t> </a:t>
            </a:r>
            <a:r>
              <a:rPr lang="fr-FR" sz="2000" dirty="0" smtClean="0">
                <a:solidFill>
                  <a:schemeClr val="tx2"/>
                </a:solidFill>
              </a:rPr>
              <a:t>PVC</a:t>
            </a:r>
            <a:r>
              <a:rPr lang="fr-FR" sz="2000" dirty="0">
                <a:solidFill>
                  <a:schemeClr val="tx2"/>
                </a:solidFill>
              </a:rPr>
              <a:t>, stratifiés, …</a:t>
            </a:r>
          </a:p>
        </p:txBody>
      </p:sp>
    </p:spTree>
    <p:extLst>
      <p:ext uri="{BB962C8B-B14F-4D97-AF65-F5344CB8AC3E}">
        <p14:creationId xmlns:p14="http://schemas.microsoft.com/office/powerpoint/2010/main" val="299800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algn="r" eaLnBrk="1" hangingPunct="1"/>
            <a:r>
              <a:rPr lang="fr-FR" altLang="fr-FR" sz="4000" dirty="0" smtClean="0"/>
              <a:t> </a:t>
            </a:r>
            <a:r>
              <a:rPr lang="fr-FR" altLang="fr-FR" sz="2800" b="1" dirty="0" smtClean="0"/>
              <a:t>CAP Peintre applicateur de revêtements</a:t>
            </a:r>
            <a:endParaRPr lang="fr-FR" altLang="fr-FR" sz="3200" b="1" dirty="0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8350696" cy="496857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 sz="2800" u="sng" dirty="0"/>
              <a:t>Référentiel des Activités Professionnelles</a:t>
            </a:r>
          </a:p>
          <a:p>
            <a:pPr marL="0" indent="0">
              <a:buFontTx/>
              <a:buNone/>
              <a:defRPr/>
            </a:pPr>
            <a:endParaRPr lang="fr-FR" altLang="fr-FR" sz="1600" b="1" dirty="0" smtClean="0">
              <a:latin typeface="Arial" charset="0"/>
            </a:endParaRPr>
          </a:p>
          <a:p>
            <a:pPr>
              <a:spcBef>
                <a:spcPts val="0"/>
              </a:spcBef>
              <a:defRPr/>
            </a:pPr>
            <a:r>
              <a:rPr lang="fr-FR" sz="2800" dirty="0" smtClean="0"/>
              <a:t>Communication : 					4 tâches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endParaRPr lang="fr-FR" sz="2000" dirty="0" smtClean="0"/>
          </a:p>
          <a:p>
            <a:pPr>
              <a:spcBef>
                <a:spcPts val="0"/>
              </a:spcBef>
              <a:defRPr/>
            </a:pPr>
            <a:r>
              <a:rPr lang="fr-FR" sz="2800" dirty="0" smtClean="0"/>
              <a:t>Préparation : 					3 tâches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endParaRPr lang="fr-FR" sz="2000" dirty="0" smtClean="0"/>
          </a:p>
          <a:p>
            <a:pPr>
              <a:spcBef>
                <a:spcPts val="0"/>
              </a:spcBef>
              <a:defRPr/>
            </a:pPr>
            <a:r>
              <a:rPr lang="fr-FR" sz="2800" dirty="0" smtClean="0"/>
              <a:t>Réalisation et contrôle de travaux courants : 	9 tâches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endParaRPr lang="fr-FR" sz="2000" dirty="0" smtClean="0"/>
          </a:p>
          <a:p>
            <a:pPr>
              <a:spcBef>
                <a:spcPts val="0"/>
              </a:spcBef>
              <a:defRPr/>
            </a:pPr>
            <a:r>
              <a:rPr lang="fr-FR" sz="2800" dirty="0" smtClean="0"/>
              <a:t>Réalisation de travaux spécifiques : 		3 tâches</a:t>
            </a:r>
          </a:p>
          <a:p>
            <a:pPr marL="0" indent="0">
              <a:buNone/>
              <a:defRPr/>
            </a:pPr>
            <a:endParaRPr lang="fr-FR" sz="1800" dirty="0"/>
          </a:p>
          <a:p>
            <a:pPr marL="0" indent="0">
              <a:buFontTx/>
              <a:buNone/>
              <a:defRPr/>
            </a:pPr>
            <a:r>
              <a:rPr lang="fr-FR" sz="2800" dirty="0">
                <a:sym typeface="Wingdings" panose="05000000000000000000" pitchFamily="2" charset="2"/>
              </a:rPr>
              <a:t> </a:t>
            </a:r>
            <a:r>
              <a:rPr lang="fr-FR" sz="2800" b="1" u="sng" dirty="0">
                <a:latin typeface="Arial" pitchFamily="34" charset="0"/>
                <a:cs typeface="Arial" pitchFamily="34" charset="0"/>
              </a:rPr>
              <a:t>4 activités / 19 tâches 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professionnelles</a:t>
            </a:r>
            <a:endParaRPr lang="fr-FR" sz="2800" dirty="0"/>
          </a:p>
          <a:p>
            <a:pPr>
              <a:spcBef>
                <a:spcPts val="0"/>
              </a:spcBef>
              <a:defRPr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31717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algn="r" eaLnBrk="1" hangingPunct="1"/>
            <a:r>
              <a:rPr lang="fr-FR" altLang="fr-FR" sz="4000" dirty="0" smtClean="0"/>
              <a:t> </a:t>
            </a:r>
            <a:r>
              <a:rPr lang="fr-FR" altLang="fr-FR" sz="2800" b="1" dirty="0" smtClean="0"/>
              <a:t>CAP Peintre applicateur de revêtements</a:t>
            </a:r>
            <a:endParaRPr lang="fr-FR" altLang="fr-FR" sz="3200" b="1" dirty="0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8318530" cy="230370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 sz="2400" u="sng" dirty="0" smtClean="0">
                <a:latin typeface="Arial" pitchFamily="34" charset="0"/>
                <a:cs typeface="Arial" pitchFamily="34" charset="0"/>
              </a:rPr>
              <a:t>Activité de communication :</a:t>
            </a:r>
            <a:endParaRPr lang="fr-FR" altLang="fr-FR" sz="2400" dirty="0" smtClean="0"/>
          </a:p>
          <a:p>
            <a:r>
              <a:rPr lang="fr-FR" sz="2400" b="1" dirty="0" smtClean="0"/>
              <a:t>T1 : </a:t>
            </a:r>
            <a:r>
              <a:rPr lang="fr-FR" sz="2400" dirty="0" smtClean="0"/>
              <a:t>Prendre connaissance des informations liées à son intervention</a:t>
            </a:r>
          </a:p>
          <a:p>
            <a:r>
              <a:rPr lang="fr-FR" sz="2400" b="1" dirty="0" smtClean="0"/>
              <a:t>T2 : </a:t>
            </a:r>
            <a:r>
              <a:rPr lang="fr-FR" sz="2400" dirty="0" smtClean="0"/>
              <a:t>Communiquer avec les clients</a:t>
            </a:r>
          </a:p>
          <a:p>
            <a:r>
              <a:rPr lang="fr-FR" sz="2400" b="1" dirty="0" smtClean="0"/>
              <a:t>T3 : </a:t>
            </a:r>
            <a:r>
              <a:rPr lang="fr-FR" sz="2400" dirty="0" smtClean="0"/>
              <a:t>Communiquer avec les différents intervenants</a:t>
            </a:r>
          </a:p>
          <a:p>
            <a:r>
              <a:rPr lang="fr-FR" sz="2400" b="1" dirty="0" smtClean="0"/>
              <a:t>T4 : </a:t>
            </a:r>
            <a:r>
              <a:rPr lang="fr-FR" sz="2400" dirty="0" smtClean="0"/>
              <a:t>Renseigner et transmettre des documents </a:t>
            </a:r>
            <a:endParaRPr lang="fr-FR" sz="12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67544" y="3861048"/>
            <a:ext cx="8676456" cy="230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Activité de préparation :</a:t>
            </a:r>
            <a:endParaRPr kumimoji="0" lang="fr-FR" altLang="fr-FR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Blip>
                <a:blip r:embed="rId2"/>
              </a:buBlip>
            </a:pPr>
            <a:r>
              <a:rPr lang="fr-FR" b="1" kern="0" dirty="0" smtClean="0">
                <a:latin typeface="+mn-lt"/>
              </a:rPr>
              <a:t>T5 </a:t>
            </a:r>
            <a:r>
              <a:rPr lang="fr-FR" kern="0" dirty="0" smtClean="0">
                <a:latin typeface="+mn-lt"/>
              </a:rPr>
              <a:t>: Organiser son intervention en adoptant une attitude éco-responsable</a:t>
            </a:r>
          </a:p>
          <a:p>
            <a:pPr marL="342900" indent="-342900">
              <a:spcBef>
                <a:spcPct val="20000"/>
              </a:spcBef>
              <a:buBlip>
                <a:blip r:embed="rId2"/>
              </a:buBlip>
            </a:pPr>
            <a:r>
              <a:rPr lang="fr-FR" b="1" kern="0" dirty="0" smtClean="0">
                <a:latin typeface="+mn-lt"/>
              </a:rPr>
              <a:t>T6</a:t>
            </a:r>
            <a:r>
              <a:rPr lang="fr-FR" kern="0" dirty="0" smtClean="0">
                <a:latin typeface="+mn-lt"/>
              </a:rPr>
              <a:t> : Préparer et vérifier les matériels, l’outillage et les moyens de 	prévention</a:t>
            </a:r>
          </a:p>
          <a:p>
            <a:pPr marL="342900" indent="-342900">
              <a:spcBef>
                <a:spcPct val="20000"/>
              </a:spcBef>
              <a:buBlip>
                <a:blip r:embed="rId2"/>
              </a:buBlip>
            </a:pPr>
            <a:r>
              <a:rPr lang="fr-FR" b="1" kern="0" dirty="0" smtClean="0">
                <a:latin typeface="+mn-lt"/>
              </a:rPr>
              <a:t>T7</a:t>
            </a:r>
            <a:r>
              <a:rPr lang="fr-FR" kern="0" dirty="0" smtClean="0">
                <a:latin typeface="+mn-lt"/>
              </a:rPr>
              <a:t> : Préparer et vérifier les matériaux et les fournitures</a:t>
            </a:r>
          </a:p>
          <a:p>
            <a:pPr marL="342900" indent="-342900">
              <a:spcBef>
                <a:spcPct val="20000"/>
              </a:spcBef>
              <a:buBlip>
                <a:blip r:embed="rId2"/>
              </a:buBlip>
            </a:pPr>
            <a:endParaRPr kumimoji="0" lang="fr-F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fr-F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67640" marR="0" lvl="0" indent="-167640" algn="just" defTabSz="914400" rtl="0" eaLnBrk="0" fontAlgn="base" latinLnBrk="0" hangingPunct="0">
              <a:lnSpc>
                <a:spcPct val="10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23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algn="r" eaLnBrk="1" hangingPunct="1"/>
            <a:r>
              <a:rPr lang="fr-FR" altLang="fr-FR" sz="4000" dirty="0" smtClean="0"/>
              <a:t> </a:t>
            </a:r>
            <a:r>
              <a:rPr lang="fr-FR" altLang="fr-FR" sz="2800" b="1" dirty="0" smtClean="0"/>
              <a:t>CAP Peintre applicateur de revêtements</a:t>
            </a:r>
            <a:endParaRPr lang="fr-FR" altLang="fr-FR" sz="3200" b="1" dirty="0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28775"/>
            <a:ext cx="8643966" cy="511259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r-FR" sz="2400" u="sng" dirty="0">
                <a:latin typeface="Arial" pitchFamily="34" charset="0"/>
                <a:cs typeface="Arial" pitchFamily="34" charset="0"/>
              </a:rPr>
              <a:t>Activité </a:t>
            </a:r>
            <a:r>
              <a:rPr lang="fr-FR" sz="2400" u="sng" dirty="0" smtClean="0">
                <a:latin typeface="Arial" pitchFamily="34" charset="0"/>
                <a:cs typeface="Arial" pitchFamily="34" charset="0"/>
              </a:rPr>
              <a:t>de réalisation et contrôle de </a:t>
            </a:r>
            <a:r>
              <a:rPr lang="fr-FR" sz="2400" u="sng" dirty="0">
                <a:latin typeface="Arial" pitchFamily="34" charset="0"/>
                <a:cs typeface="Arial" pitchFamily="34" charset="0"/>
              </a:rPr>
              <a:t>travaux </a:t>
            </a:r>
            <a:r>
              <a:rPr lang="fr-FR" sz="2400" u="sng" dirty="0" smtClean="0">
                <a:latin typeface="Arial" pitchFamily="34" charset="0"/>
                <a:cs typeface="Arial" pitchFamily="34" charset="0"/>
              </a:rPr>
              <a:t>courants :</a:t>
            </a:r>
          </a:p>
          <a:p>
            <a:pPr marL="0" indent="0">
              <a:buFontTx/>
              <a:buNone/>
              <a:defRPr/>
            </a:pPr>
            <a:r>
              <a:rPr lang="fr-FR" altLang="fr-FR" sz="2400" dirty="0" smtClean="0">
                <a:sym typeface="Wingdings" pitchFamily="2" charset="2"/>
              </a:rPr>
              <a:t>	</a:t>
            </a:r>
            <a:r>
              <a:rPr lang="fr-FR" altLang="fr-FR" sz="2400" b="1" dirty="0" smtClean="0">
                <a:sym typeface="Wingdings" pitchFamily="2" charset="2"/>
              </a:rPr>
              <a:t> </a:t>
            </a:r>
            <a:r>
              <a:rPr lang="fr-FR" altLang="fr-FR" sz="2400" b="1" dirty="0" smtClean="0"/>
              <a:t>9 tâches  </a:t>
            </a:r>
            <a:r>
              <a:rPr lang="fr-FR" altLang="fr-FR" sz="2400" b="1" dirty="0"/>
              <a:t>de niveau 3</a:t>
            </a:r>
            <a:endParaRPr lang="fr-FR" altLang="fr-FR" sz="2000" b="1" dirty="0"/>
          </a:p>
          <a:p>
            <a:pPr marL="167640" indent="-1676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000" dirty="0" smtClean="0"/>
              <a:t> </a:t>
            </a:r>
            <a:r>
              <a:rPr lang="fr-FR" sz="2400" b="1" dirty="0" smtClean="0"/>
              <a:t>T8</a:t>
            </a:r>
            <a:r>
              <a:rPr lang="fr-FR" sz="2400" dirty="0"/>
              <a:t> : Identifier et vérifier l’état des supports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7640" indent="-1676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/>
              <a:t> </a:t>
            </a:r>
            <a:r>
              <a:rPr lang="fr-FR" sz="2400" b="1" dirty="0" smtClean="0"/>
              <a:t>T9</a:t>
            </a:r>
            <a:r>
              <a:rPr lang="fr-FR" sz="2400" dirty="0"/>
              <a:t> : Protéger le chantier et son environnement</a:t>
            </a:r>
          </a:p>
          <a:p>
            <a:pPr marL="167640" indent="-1676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/>
              <a:t> </a:t>
            </a:r>
            <a:r>
              <a:rPr lang="fr-FR" sz="2400" b="1" dirty="0" smtClean="0"/>
              <a:t>T10</a:t>
            </a:r>
            <a:r>
              <a:rPr lang="fr-FR" sz="2400" b="1" dirty="0"/>
              <a:t> </a:t>
            </a:r>
            <a:r>
              <a:rPr lang="fr-FR" sz="2400" dirty="0"/>
              <a:t>: Déposer, conserver et reposer les accessoires</a:t>
            </a:r>
          </a:p>
          <a:p>
            <a:pPr marL="167640" indent="-1676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/>
              <a:t> </a:t>
            </a:r>
            <a:r>
              <a:rPr lang="fr-FR" sz="2400" b="1" dirty="0" smtClean="0"/>
              <a:t>T11</a:t>
            </a:r>
            <a:r>
              <a:rPr lang="fr-FR" sz="2400" dirty="0"/>
              <a:t> : Réaliser les travaux préparatoires sur murs, plafonds, </a:t>
            </a:r>
            <a:r>
              <a:rPr lang="fr-FR" sz="2400" dirty="0" smtClean="0"/>
              <a:t>boiseries</a:t>
            </a:r>
            <a:br>
              <a:rPr lang="fr-FR" sz="2400" dirty="0" smtClean="0"/>
            </a:br>
            <a:r>
              <a:rPr lang="fr-FR" sz="2400" dirty="0" smtClean="0"/>
              <a:t>	et </a:t>
            </a:r>
            <a:r>
              <a:rPr lang="fr-FR" sz="2400" dirty="0"/>
              <a:t>ouvrages métalliques</a:t>
            </a:r>
          </a:p>
          <a:p>
            <a:pPr marL="167640" indent="-1676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/>
              <a:t> </a:t>
            </a:r>
            <a:r>
              <a:rPr lang="fr-FR" sz="2400" b="1" dirty="0" smtClean="0"/>
              <a:t>T12</a:t>
            </a:r>
            <a:r>
              <a:rPr lang="fr-FR" sz="2400" dirty="0"/>
              <a:t> : Réaliser les travaux d’apprêts sur murs, plafonds, boiseries et </a:t>
            </a:r>
            <a:r>
              <a:rPr lang="fr-FR" sz="2400" dirty="0" smtClean="0"/>
              <a:t>	ouvrages </a:t>
            </a:r>
            <a:r>
              <a:rPr lang="fr-FR" sz="2400" dirty="0"/>
              <a:t>métalliques</a:t>
            </a:r>
          </a:p>
          <a:p>
            <a:pPr marL="167640" indent="-1676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/>
              <a:t> </a:t>
            </a:r>
            <a:r>
              <a:rPr lang="fr-FR" sz="2400" b="1" dirty="0" smtClean="0"/>
              <a:t>T13</a:t>
            </a:r>
            <a:r>
              <a:rPr lang="fr-FR" sz="2400" dirty="0"/>
              <a:t> : Appliquer des produits de finition</a:t>
            </a:r>
          </a:p>
          <a:p>
            <a:pPr marL="167640" indent="-1676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/>
              <a:t> </a:t>
            </a:r>
            <a:r>
              <a:rPr lang="fr-FR" sz="2400" b="1" dirty="0" smtClean="0"/>
              <a:t>T14</a:t>
            </a:r>
            <a:r>
              <a:rPr lang="fr-FR" sz="2400" dirty="0"/>
              <a:t> : Poser des revêtements muraux</a:t>
            </a:r>
          </a:p>
          <a:p>
            <a:pPr marL="167640" indent="-1676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/>
              <a:t> </a:t>
            </a:r>
            <a:r>
              <a:rPr lang="fr-FR" sz="2400" b="1" dirty="0" smtClean="0"/>
              <a:t>T15</a:t>
            </a:r>
            <a:r>
              <a:rPr lang="fr-FR" sz="2400" dirty="0"/>
              <a:t> : Vérifier la conformité des travaux réalisés</a:t>
            </a:r>
          </a:p>
          <a:p>
            <a:pPr marL="167640" indent="-1676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/>
              <a:t> </a:t>
            </a:r>
            <a:r>
              <a:rPr lang="fr-FR" sz="2400" b="1" dirty="0" smtClean="0"/>
              <a:t>T16</a:t>
            </a:r>
            <a:r>
              <a:rPr lang="fr-FR" sz="2400" dirty="0"/>
              <a:t> : Replier le </a:t>
            </a:r>
            <a:r>
              <a:rPr lang="fr-FR" sz="2400" dirty="0" smtClean="0"/>
              <a:t>chantier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56245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algn="r" eaLnBrk="1" hangingPunct="1"/>
            <a:r>
              <a:rPr lang="fr-FR" altLang="fr-FR" sz="4000" dirty="0" smtClean="0"/>
              <a:t> </a:t>
            </a:r>
            <a:r>
              <a:rPr lang="fr-FR" altLang="fr-FR" sz="2800" b="1" dirty="0" smtClean="0"/>
              <a:t>CAP Peintre applicateur de revêtements</a:t>
            </a:r>
            <a:endParaRPr lang="fr-FR" altLang="fr-FR" sz="3200" b="1" dirty="0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988840"/>
            <a:ext cx="8318530" cy="2591741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 sz="2400" u="sng" dirty="0" smtClean="0">
                <a:latin typeface="Arial" pitchFamily="34" charset="0"/>
                <a:cs typeface="Arial" pitchFamily="34" charset="0"/>
              </a:rPr>
              <a:t>Activité réalisation de travaux spécifiques :</a:t>
            </a:r>
          </a:p>
          <a:p>
            <a:pPr marL="0" indent="0">
              <a:buNone/>
              <a:defRPr/>
            </a:pPr>
            <a:r>
              <a:rPr lang="fr-FR" sz="2000" b="1" dirty="0" smtClean="0">
                <a:sym typeface="Wingdings" pitchFamily="2" charset="2"/>
              </a:rPr>
              <a:t>	</a:t>
            </a:r>
            <a:r>
              <a:rPr lang="fr-FR" sz="2400" b="1" dirty="0" smtClean="0">
                <a:sym typeface="Wingdings" pitchFamily="2" charset="2"/>
              </a:rPr>
              <a:t></a:t>
            </a:r>
            <a:r>
              <a:rPr lang="fr-FR" sz="2400" b="1" dirty="0" smtClean="0"/>
              <a:t> </a:t>
            </a:r>
            <a:r>
              <a:rPr lang="fr-FR" altLang="fr-FR" sz="2400" dirty="0" smtClean="0"/>
              <a:t>3 </a:t>
            </a:r>
            <a:r>
              <a:rPr lang="fr-FR" altLang="fr-FR" sz="2400" dirty="0"/>
              <a:t>tâches  de niveau 3</a:t>
            </a:r>
          </a:p>
          <a:p>
            <a:pPr marL="167640" indent="-167640"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fr-FR" sz="2400" b="1" dirty="0" smtClean="0"/>
              <a:t>T17</a:t>
            </a:r>
            <a:r>
              <a:rPr lang="fr-FR" sz="2400" dirty="0"/>
              <a:t> : Réaliser les travaux préparatoires sur </a:t>
            </a:r>
            <a:r>
              <a:rPr lang="fr-FR" sz="2400" dirty="0" smtClean="0"/>
              <a:t>sol</a:t>
            </a:r>
          </a:p>
          <a:p>
            <a:pPr marL="167640" indent="-167640"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fr-FR" sz="2400" b="1" dirty="0" smtClean="0"/>
              <a:t>T18</a:t>
            </a:r>
            <a:r>
              <a:rPr lang="fr-FR" sz="2400" dirty="0"/>
              <a:t> : Réaliser les travaux d’apprêts sur </a:t>
            </a:r>
            <a:r>
              <a:rPr lang="fr-FR" sz="2400" dirty="0" smtClean="0"/>
              <a:t>sol</a:t>
            </a:r>
          </a:p>
          <a:p>
            <a:pPr marL="167640" indent="-167640"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fr-FR" sz="2400" b="1" dirty="0" smtClean="0"/>
              <a:t>T19</a:t>
            </a:r>
            <a:r>
              <a:rPr lang="fr-FR" sz="2400" dirty="0"/>
              <a:t> : Poser des revêtements de sol : lés, lames, </a:t>
            </a:r>
            <a:r>
              <a:rPr lang="fr-FR" sz="2400" dirty="0" smtClean="0"/>
              <a:t>dalles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9637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675688" cy="1143000"/>
          </a:xfrm>
        </p:spPr>
        <p:txBody>
          <a:bodyPr/>
          <a:lstStyle/>
          <a:p>
            <a:pPr marL="0" indent="0" algn="r">
              <a:buFontTx/>
              <a:buNone/>
              <a:defRPr/>
            </a:pPr>
            <a:r>
              <a:rPr lang="fr-FR" altLang="fr-FR" sz="4000" dirty="0" smtClean="0"/>
              <a:t> </a:t>
            </a:r>
            <a:r>
              <a:rPr lang="fr-FR" altLang="fr-FR" sz="2000" dirty="0" smtClean="0"/>
              <a:t/>
            </a:r>
            <a:br>
              <a:rPr lang="fr-FR" altLang="fr-FR" sz="2000" dirty="0" smtClean="0"/>
            </a:br>
            <a:r>
              <a:rPr lang="fr-FR" altLang="fr-FR" sz="2800" b="1" dirty="0">
                <a:latin typeface="+mn-lt"/>
              </a:rPr>
              <a:t>CAP Peintre applicateur de revêtements</a:t>
            </a:r>
            <a:br>
              <a:rPr lang="fr-FR" altLang="fr-FR" sz="2800" b="1" dirty="0">
                <a:latin typeface="+mn-lt"/>
              </a:rPr>
            </a:br>
            <a:endParaRPr lang="fr-FR" altLang="fr-FR" sz="2800" b="1" dirty="0" smtClean="0">
              <a:latin typeface="+mn-lt"/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799" y="1628775"/>
            <a:ext cx="8710737" cy="468054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 sz="2800" b="1" u="sng" dirty="0" smtClean="0"/>
              <a:t>Référentiel de Certification</a:t>
            </a:r>
          </a:p>
          <a:p>
            <a:pPr marL="0" indent="0">
              <a:buNone/>
              <a:defRPr/>
            </a:pPr>
            <a:endParaRPr lang="fr-FR" sz="2800" b="1" u="sng" dirty="0" smtClean="0"/>
          </a:p>
          <a:p>
            <a:pPr>
              <a:tabLst>
                <a:tab pos="5735638" algn="l"/>
              </a:tabLst>
              <a:defRPr/>
            </a:pPr>
            <a:r>
              <a:rPr lang="fr-FR" sz="2800" dirty="0" smtClean="0"/>
              <a:t>Communiquer : 	</a:t>
            </a:r>
            <a:r>
              <a:rPr lang="fr-FR" sz="2400" dirty="0" smtClean="0"/>
              <a:t>2 compétences</a:t>
            </a:r>
            <a:endParaRPr lang="fr-FR" sz="28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  <a:tabLst>
                <a:tab pos="5735638" algn="l"/>
              </a:tabLst>
              <a:defRPr/>
            </a:pPr>
            <a:r>
              <a:rPr lang="fr-FR" sz="2000" dirty="0" smtClean="0"/>
              <a:t>Compléter et transmettre des documents	BC1 / UP1</a:t>
            </a:r>
          </a:p>
          <a:p>
            <a:pPr marL="620713">
              <a:spcBef>
                <a:spcPts val="0"/>
              </a:spcBef>
              <a:buFont typeface="Wingdings" pitchFamily="2" charset="2"/>
              <a:buChar char="v"/>
              <a:tabLst>
                <a:tab pos="5735638" algn="l"/>
              </a:tabLst>
              <a:defRPr/>
            </a:pPr>
            <a:r>
              <a:rPr lang="fr-FR" sz="2000" dirty="0" smtClean="0"/>
              <a:t>Échanger et rendre compte oralement			BC3 / UP3</a:t>
            </a:r>
          </a:p>
          <a:p>
            <a:pPr marL="277813" indent="0">
              <a:spcBef>
                <a:spcPts val="0"/>
              </a:spcBef>
              <a:buNone/>
              <a:tabLst>
                <a:tab pos="5735638" algn="l"/>
              </a:tabLst>
              <a:defRPr/>
            </a:pPr>
            <a:endParaRPr lang="fr-FR" sz="2000" dirty="0"/>
          </a:p>
          <a:p>
            <a:pPr marL="277813" indent="0">
              <a:spcBef>
                <a:spcPts val="0"/>
              </a:spcBef>
              <a:buNone/>
              <a:tabLst>
                <a:tab pos="5735638" algn="l"/>
              </a:tabLst>
              <a:defRPr/>
            </a:pPr>
            <a:endParaRPr lang="fr-FR" sz="2000" dirty="0" smtClean="0"/>
          </a:p>
          <a:p>
            <a:pPr>
              <a:tabLst>
                <a:tab pos="5735638" algn="l"/>
              </a:tabLst>
              <a:defRPr/>
            </a:pPr>
            <a:r>
              <a:rPr lang="fr-FR" sz="2800" dirty="0" smtClean="0"/>
              <a:t>Préparer :    	</a:t>
            </a:r>
            <a:r>
              <a:rPr lang="fr-FR" sz="2400" dirty="0" smtClean="0"/>
              <a:t>3 compétences</a:t>
            </a:r>
            <a:endParaRPr lang="fr-FR" sz="2800" dirty="0" smtClean="0"/>
          </a:p>
          <a:p>
            <a:pPr marL="620713">
              <a:spcBef>
                <a:spcPts val="0"/>
              </a:spcBef>
              <a:buFont typeface="Wingdings" pitchFamily="2" charset="2"/>
              <a:buChar char="v"/>
              <a:tabLst>
                <a:tab pos="5735638" algn="l"/>
              </a:tabLst>
              <a:defRPr/>
            </a:pPr>
            <a:r>
              <a:rPr lang="fr-FR" sz="2000" dirty="0"/>
              <a:t>Décoder un dossier </a:t>
            </a:r>
            <a:r>
              <a:rPr lang="fr-FR" sz="2000" dirty="0" smtClean="0"/>
              <a:t>technique	BC1 </a:t>
            </a:r>
            <a:r>
              <a:rPr lang="fr-FR" sz="2000" dirty="0"/>
              <a:t>/ UP1</a:t>
            </a:r>
          </a:p>
          <a:p>
            <a:pPr marL="620713">
              <a:spcBef>
                <a:spcPts val="0"/>
              </a:spcBef>
              <a:buFont typeface="Wingdings" pitchFamily="2" charset="2"/>
              <a:buChar char="v"/>
              <a:tabLst>
                <a:tab pos="5735638" algn="l"/>
              </a:tabLst>
              <a:defRPr/>
            </a:pPr>
            <a:r>
              <a:rPr lang="fr-FR" sz="2000" dirty="0" smtClean="0"/>
              <a:t>Choisir les matériels et les </a:t>
            </a:r>
            <a:r>
              <a:rPr lang="fr-FR" sz="2000" dirty="0"/>
              <a:t>outillages	</a:t>
            </a:r>
            <a:r>
              <a:rPr lang="fr-FR" sz="2000" dirty="0" smtClean="0"/>
              <a:t>BC1 </a:t>
            </a:r>
            <a:r>
              <a:rPr lang="fr-FR" sz="2000" dirty="0"/>
              <a:t>/ UP1</a:t>
            </a:r>
          </a:p>
          <a:p>
            <a:pPr marL="620713">
              <a:spcBef>
                <a:spcPts val="0"/>
              </a:spcBef>
              <a:buFont typeface="Wingdings" pitchFamily="2" charset="2"/>
              <a:buChar char="v"/>
              <a:tabLst>
                <a:tab pos="5735638" algn="l"/>
              </a:tabLst>
              <a:defRPr/>
            </a:pPr>
            <a:r>
              <a:rPr lang="fr-FR" sz="2000" dirty="0" smtClean="0"/>
              <a:t>Déterminer les fournitures nécessaires à la </a:t>
            </a:r>
            <a:r>
              <a:rPr lang="fr-FR" sz="2000" dirty="0"/>
              <a:t>réalisation		</a:t>
            </a:r>
            <a:r>
              <a:rPr lang="fr-FR" sz="2000" dirty="0" smtClean="0"/>
              <a:t>BC2 </a:t>
            </a:r>
            <a:r>
              <a:rPr lang="fr-FR" sz="2000" dirty="0"/>
              <a:t>/ </a:t>
            </a:r>
            <a:r>
              <a:rPr lang="fr-FR" sz="2000" dirty="0" smtClean="0"/>
              <a:t>UP2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38717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tus">
  <a:themeElements>
    <a:clrScheme name="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DCFEA0"/>
      </a:accent1>
      <a:accent2>
        <a:srgbClr val="CCFF33"/>
      </a:accent2>
      <a:accent3>
        <a:srgbClr val="FFFFFF"/>
      </a:accent3>
      <a:accent4>
        <a:srgbClr val="000000"/>
      </a:accent4>
      <a:accent5>
        <a:srgbClr val="EBFECD"/>
      </a:accent5>
      <a:accent6>
        <a:srgbClr val="B9E72D"/>
      </a:accent6>
      <a:hlink>
        <a:srgbClr val="FFBE7D"/>
      </a:hlink>
      <a:folHlink>
        <a:srgbClr val="B2B2B2"/>
      </a:folHlink>
    </a:clrScheme>
    <a:fontScheme name="Cactu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ctus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tus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Files\Bureautique\Microsoft Office\Templates\Presentation Designs\Cactus.pot</Template>
  <TotalTime>3472</TotalTime>
  <Words>1227</Words>
  <Application>Microsoft Office PowerPoint</Application>
  <PresentationFormat>Affichage à l'écran (4:3)</PresentationFormat>
  <Paragraphs>161</Paragraphs>
  <Slides>17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Arial Narrow</vt:lpstr>
      <vt:lpstr>Calibri</vt:lpstr>
      <vt:lpstr>Times New Roman</vt:lpstr>
      <vt:lpstr>Wingdings</vt:lpstr>
      <vt:lpstr>Cactus</vt:lpstr>
      <vt:lpstr>Présentation PowerPoint</vt:lpstr>
      <vt:lpstr> CAP Peintre applicateur de revêtements</vt:lpstr>
      <vt:lpstr> CAP Peintre applicateur de revêtements</vt:lpstr>
      <vt:lpstr> CAP Peintre applicateur de revêtements</vt:lpstr>
      <vt:lpstr> CAP Peintre applicateur de revêtements</vt:lpstr>
      <vt:lpstr> CAP Peintre applicateur de revêtements</vt:lpstr>
      <vt:lpstr> CAP Peintre applicateur de revêtements</vt:lpstr>
      <vt:lpstr> CAP Peintre applicateur de revêtements</vt:lpstr>
      <vt:lpstr>  CAP Peintre applicateur de revêtements </vt:lpstr>
      <vt:lpstr>  CAP Peintre applicateur de revêtements </vt:lpstr>
      <vt:lpstr>  CAP Peintre applicateur de revêtements </vt:lpstr>
      <vt:lpstr>  CAP Peintre applicateur de revêtements </vt:lpstr>
      <vt:lpstr>  CAP Peintre applicateur de revêtements </vt:lpstr>
      <vt:lpstr>  CAP Peintre applicateur de revêtements </vt:lpstr>
      <vt:lpstr>  CAP Peintre applicateur de revêtements </vt:lpstr>
      <vt:lpstr>  CAP Peintre applicateur de revêtements </vt:lpstr>
      <vt:lpstr>Présentation PowerPoint</vt:lpstr>
    </vt:vector>
  </TitlesOfParts>
  <Company>Rectorat Paris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Ministère de l’Education nationale Académie de Toulouse</dc:title>
  <dc:creator>Hubert GLAD IEN ET Rectorat Paris</dc:creator>
  <cp:lastModifiedBy>TROJAN Guylène</cp:lastModifiedBy>
  <cp:revision>183</cp:revision>
  <dcterms:created xsi:type="dcterms:W3CDTF">2008-03-15T14:51:15Z</dcterms:created>
  <dcterms:modified xsi:type="dcterms:W3CDTF">2020-11-17T12:25:38Z</dcterms:modified>
</cp:coreProperties>
</file>