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7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37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8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76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49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7506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8992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2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72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755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49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043DC9-8FD8-44FC-9CC9-BD4C4AA7B79A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60664D1-96B7-4279-B5D5-1B077C85FD96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3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odelisation-programme-LP-2019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GRETA%20CFA/EG3%20EPS%20CAP%20CRCTP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Accompagnement des CFA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Enseigner l’EPS de la voie professionnelle</a:t>
            </a:r>
          </a:p>
          <a:p>
            <a:r>
              <a:rPr lang="fr-FR" sz="2800" dirty="0" smtClean="0"/>
              <a:t>Evaluer et certifier</a:t>
            </a:r>
            <a:endParaRPr lang="fr-FR" sz="2800" dirty="0"/>
          </a:p>
        </p:txBody>
      </p:sp>
      <p:pic>
        <p:nvPicPr>
          <p:cNvPr id="4" name="Image 3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52" y="410094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38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Plan de l’intervention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4000" dirty="0" smtClean="0"/>
              <a:t>Présentation de la logique programmes voie Pro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4000" dirty="0" smtClean="0"/>
              <a:t>Les projets qui en découlent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3600" dirty="0" smtClean="0"/>
              <a:t>Les enjeux de formation et l’évaluation des enseignements en BAC pro et CAP</a:t>
            </a:r>
          </a:p>
          <a:p>
            <a:pPr marL="914400" lvl="1" indent="-457200">
              <a:buFont typeface="+mj-lt"/>
              <a:buAutoNum type="alphaUcPeriod"/>
            </a:pPr>
            <a:r>
              <a:rPr lang="fr-FR" sz="3600" dirty="0" smtClean="0"/>
              <a:t>La certification en BAC Pro et CAP : les référentiels</a:t>
            </a:r>
          </a:p>
          <a:p>
            <a:pPr marL="621792" indent="-457200">
              <a:buFont typeface="+mj-lt"/>
              <a:buAutoNum type="arabicPeriod"/>
            </a:pPr>
            <a:r>
              <a:rPr lang="fr-FR" sz="3800" dirty="0" smtClean="0"/>
              <a:t>Ateliers de réflexion sur les liens métier/formation</a:t>
            </a:r>
            <a:endParaRPr lang="fr-FR" sz="3800" dirty="0"/>
          </a:p>
        </p:txBody>
      </p:sp>
      <p:pic>
        <p:nvPicPr>
          <p:cNvPr id="4" name="Image 3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" y="110836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845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Nouvelles orientations disciplinaires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sz="2400" dirty="0">
                <a:sym typeface="Wingdings 2" panose="05020102010507070707" pitchFamily="18" charset="2"/>
              </a:rPr>
              <a:t> </a:t>
            </a:r>
            <a:r>
              <a:rPr lang="fr-FR" sz="2400" dirty="0" smtClean="0"/>
              <a:t>EPS ouverte à la suite du parcours post CFA/lycée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sym typeface="Wingdings 2" panose="05020102010507070707" pitchFamily="18" charset="2"/>
              </a:rPr>
              <a:t> </a:t>
            </a:r>
            <a:r>
              <a:rPr lang="fr-FR" sz="2400" dirty="0" smtClean="0"/>
              <a:t>Remettre </a:t>
            </a:r>
            <a:r>
              <a:rPr lang="fr-FR" sz="2400" dirty="0"/>
              <a:t>au cœur de l’enseignement les enjeux de </a:t>
            </a:r>
            <a:r>
              <a:rPr lang="fr-FR" sz="2400" dirty="0" smtClean="0"/>
              <a:t>formation </a:t>
            </a:r>
            <a:r>
              <a:rPr lang="fr-FR" sz="2400" dirty="0"/>
              <a:t>de </a:t>
            </a:r>
            <a:r>
              <a:rPr lang="fr-FR" sz="2400" dirty="0" smtClean="0"/>
              <a:t>l’EPS</a:t>
            </a:r>
            <a:endParaRPr lang="fr-FR" sz="2400" dirty="0"/>
          </a:p>
          <a:p>
            <a:pPr algn="ctr">
              <a:lnSpc>
                <a:spcPct val="150000"/>
              </a:lnSpc>
            </a:pPr>
            <a:r>
              <a:rPr lang="fr-FR" sz="2400" dirty="0">
                <a:sym typeface="Wingdings 2" panose="05020102010507070707" pitchFamily="18" charset="2"/>
              </a:rPr>
              <a:t> </a:t>
            </a:r>
            <a:r>
              <a:rPr lang="fr-FR" sz="2400" dirty="0" smtClean="0"/>
              <a:t>Accroître </a:t>
            </a:r>
            <a:r>
              <a:rPr lang="fr-FR" sz="2400" dirty="0"/>
              <a:t>la liberté pédagogique des </a:t>
            </a:r>
            <a:r>
              <a:rPr lang="fr-FR" sz="2400" dirty="0" smtClean="0"/>
              <a:t>équipes</a:t>
            </a:r>
            <a:endParaRPr lang="fr-FR" sz="2400" dirty="0"/>
          </a:p>
          <a:p>
            <a:pPr algn="ctr">
              <a:lnSpc>
                <a:spcPct val="150000"/>
              </a:lnSpc>
            </a:pPr>
            <a:r>
              <a:rPr lang="fr-FR" sz="2400" dirty="0">
                <a:sym typeface="Wingdings 2" panose="05020102010507070707" pitchFamily="18" charset="2"/>
              </a:rPr>
              <a:t> </a:t>
            </a:r>
            <a:r>
              <a:rPr lang="fr-FR" sz="2400" dirty="0" smtClean="0"/>
              <a:t>Maintenir </a:t>
            </a:r>
            <a:r>
              <a:rPr lang="fr-FR" sz="2400" dirty="0"/>
              <a:t>un cadre national commun </a:t>
            </a:r>
            <a:r>
              <a:rPr lang="fr-FR" sz="2400" dirty="0" smtClean="0"/>
              <a:t>par les attendus de fin de lycée pro</a:t>
            </a:r>
            <a:endParaRPr lang="fr-FR" sz="2400" dirty="0"/>
          </a:p>
          <a:p>
            <a:pPr algn="ctr">
              <a:lnSpc>
                <a:spcPct val="150000"/>
              </a:lnSpc>
            </a:pPr>
            <a:endParaRPr lang="fr-FR" sz="2400" dirty="0"/>
          </a:p>
        </p:txBody>
      </p:sp>
      <p:pic>
        <p:nvPicPr>
          <p:cNvPr id="4" name="Image 3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8229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76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00498" y="391767"/>
            <a:ext cx="8538556" cy="653184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Architecture des programmes…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50818"/>
            <a:ext cx="10515600" cy="4826145"/>
          </a:xfrm>
        </p:spPr>
        <p:txBody>
          <a:bodyPr/>
          <a:lstStyle/>
          <a:p>
            <a:pPr marL="0" indent="0">
              <a:buNone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FINALITÉ    Lycée Pro/CFA</a:t>
            </a:r>
          </a:p>
          <a:p>
            <a:pPr marL="0" indent="0">
              <a:buNone/>
            </a:pPr>
            <a:r>
              <a:rPr lang="fr-FR" i="1" dirty="0" smtClean="0"/>
              <a:t>Former</a:t>
            </a:r>
            <a:r>
              <a:rPr lang="fr-FR" i="1" dirty="0"/>
              <a:t>, par la pratique physique, sportive, artistique, un </a:t>
            </a:r>
            <a:r>
              <a:rPr lang="fr-FR" i="1" dirty="0" smtClean="0"/>
              <a:t>citoyen épanoui</a:t>
            </a:r>
            <a:r>
              <a:rPr lang="fr-FR" i="1" dirty="0"/>
              <a:t>, cultivé, capable de faire des choix </a:t>
            </a:r>
            <a:r>
              <a:rPr lang="fr-FR" i="1" dirty="0" smtClean="0"/>
              <a:t>éclairés pour </a:t>
            </a:r>
            <a:r>
              <a:rPr lang="fr-FR" i="1" dirty="0"/>
              <a:t>s’engager de façon régulière, autonome et </a:t>
            </a:r>
            <a:r>
              <a:rPr lang="fr-FR" b="1" i="1" dirty="0" smtClean="0"/>
              <a:t>pérenne </a:t>
            </a:r>
            <a:r>
              <a:rPr lang="fr-FR" i="1" dirty="0" smtClean="0"/>
              <a:t>dans </a:t>
            </a:r>
            <a:r>
              <a:rPr lang="fr-FR" i="1" dirty="0"/>
              <a:t>un mode de vie actif et </a:t>
            </a:r>
            <a:r>
              <a:rPr lang="fr-FR" i="1" dirty="0" smtClean="0"/>
              <a:t>solidaire.								</a:t>
            </a:r>
            <a:r>
              <a:rPr lang="fr-FR" sz="1600" i="1" dirty="0" smtClean="0">
                <a:hlinkClick r:id="rId2" action="ppaction://hlinkfile"/>
              </a:rPr>
              <a:t>(Schéma)</a:t>
            </a:r>
            <a:endParaRPr lang="fr-FR" sz="16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513" y="3093490"/>
            <a:ext cx="8892886" cy="2412076"/>
          </a:xfrm>
          <a:prstGeom prst="rect">
            <a:avLst/>
          </a:prstGeom>
        </p:spPr>
      </p:pic>
      <p:pic>
        <p:nvPicPr>
          <p:cNvPr id="5" name="Image 4" descr="Logo_REGIONS ACA_PAYS DE LA LOIRE.emf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0" y="85899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340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66208" y="371354"/>
            <a:ext cx="7049193" cy="814912"/>
          </a:xfrm>
        </p:spPr>
        <p:txBody>
          <a:bodyPr/>
          <a:lstStyle/>
          <a:p>
            <a:r>
              <a:rPr lang="fr-FR" b="1" dirty="0" smtClean="0"/>
              <a:t>Ce qui change !</a:t>
            </a:r>
            <a:endParaRPr lang="fr-FR" b="1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Avant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623051" y="2541011"/>
            <a:ext cx="5407371" cy="368458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C00000"/>
                </a:solidFill>
              </a:rPr>
              <a:t>La performance brute</a:t>
            </a:r>
            <a:r>
              <a:rPr lang="fr-FR" sz="3600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C00000"/>
                </a:solidFill>
              </a:rPr>
              <a:t>La liste de sports  de référence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C00000"/>
                </a:solidFill>
              </a:rPr>
              <a:t>Les techniques et tactiques de disciplines sportives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C00000"/>
                </a:solidFill>
              </a:rPr>
              <a:t>L’évaluation « bachotée » et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C00000"/>
                </a:solidFill>
              </a:rPr>
              <a:t>centrée sur les ressources génétiques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11" name="AutoShape 6" descr="Timbre Grunge Noir Et Icône. Texte WANTED Clip Art Libres De Droits ,  Vecteurs Et Illustration. Image 45577356."/>
          <p:cNvSpPr>
            <a:spLocks noGrp="1" noChangeAspect="1" noChangeArrowheads="1"/>
          </p:cNvSpPr>
          <p:nvPr>
            <p:ph type="body" sz="quarter" idx="3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fr-FR" sz="3200" dirty="0" smtClean="0"/>
              <a:t>Maintenant</a:t>
            </a:r>
            <a:endParaRPr lang="fr-FR" sz="3200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473932" cy="368458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sz="2400" dirty="0">
                <a:solidFill>
                  <a:srgbClr val="00B050"/>
                </a:solidFill>
              </a:rPr>
              <a:t>L</a:t>
            </a:r>
            <a:r>
              <a:rPr lang="fr-FR" sz="2400" dirty="0" smtClean="0">
                <a:solidFill>
                  <a:srgbClr val="00B050"/>
                </a:solidFill>
              </a:rPr>
              <a:t>a performance auto-référencée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00B050"/>
                </a:solidFill>
              </a:rPr>
              <a:t>Choix total de formes de pratiques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00B050"/>
                </a:solidFill>
              </a:rPr>
              <a:t>Des techniques et tactique propres à un champ et au service des enjeux de formation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fr-FR" sz="2400" dirty="0" smtClean="0">
                <a:solidFill>
                  <a:srgbClr val="00B050"/>
                </a:solidFill>
              </a:rPr>
              <a:t>Evaluation des acquis sur ce qui est enseigné dans l’établissement</a:t>
            </a:r>
            <a:endParaRPr lang="fr-FR" sz="2400" dirty="0">
              <a:solidFill>
                <a:srgbClr val="00B050"/>
              </a:solidFill>
            </a:endParaRPr>
          </a:p>
        </p:txBody>
      </p:sp>
      <p:sp>
        <p:nvSpPr>
          <p:cNvPr id="13" name="Flèche droite 12"/>
          <p:cNvSpPr/>
          <p:nvPr/>
        </p:nvSpPr>
        <p:spPr>
          <a:xfrm>
            <a:off x="5153890" y="2566152"/>
            <a:ext cx="681644" cy="440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5182522" y="3135111"/>
            <a:ext cx="681644" cy="440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5153890" y="3891109"/>
            <a:ext cx="681644" cy="440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>
            <a:off x="5190804" y="5377604"/>
            <a:ext cx="681644" cy="440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" y="0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814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Passages obligés</a:t>
            </a:r>
            <a:endParaRPr lang="fr-FR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 smtClean="0"/>
              <a:t>CAP</a:t>
            </a:r>
            <a:endParaRPr lang="fr-FR" sz="28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2016" y="2582334"/>
            <a:ext cx="5503024" cy="33782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ym typeface="Wingdings 2" panose="05020102010507070707" pitchFamily="18" charset="2"/>
              </a:rPr>
              <a:t> </a:t>
            </a:r>
            <a:r>
              <a:rPr lang="fr-FR" b="1" dirty="0" smtClean="0"/>
              <a:t>Obligation de vivre 3 Champs d’apprentissage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ym typeface="Wingdings 2" panose="05020102010507070707" pitchFamily="18" charset="2"/>
              </a:rPr>
              <a:t></a:t>
            </a:r>
            <a:r>
              <a:rPr lang="fr-FR" b="1" dirty="0" smtClean="0"/>
              <a:t>CA5 </a:t>
            </a:r>
            <a:r>
              <a:rPr lang="fr-FR" b="1" dirty="0"/>
              <a:t>proposé sur un temps long </a:t>
            </a:r>
            <a:r>
              <a:rPr lang="fr-FR" b="1" dirty="0" smtClean="0"/>
              <a:t>d’apprentissage </a:t>
            </a:r>
            <a:r>
              <a:rPr lang="fr-FR" sz="2000" b="1" dirty="0" smtClean="0"/>
              <a:t>(</a:t>
            </a:r>
            <a:r>
              <a:rPr lang="fr-FR" sz="2000" b="1" dirty="0"/>
              <a:t>non vu au collège</a:t>
            </a:r>
            <a:r>
              <a:rPr lang="fr-FR" sz="2000" b="1" dirty="0" smtClean="0"/>
              <a:t>) :</a:t>
            </a:r>
            <a:r>
              <a:rPr lang="fr-FR" b="1" dirty="0" smtClean="0"/>
              <a:t> </a:t>
            </a:r>
            <a:r>
              <a:rPr lang="fr-FR" b="1" dirty="0"/>
              <a:t>au moins une séquence sur les 2 années de formation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>
                <a:sym typeface="Wingdings 2" panose="05020102010507070707" pitchFamily="18" charset="2"/>
              </a:rPr>
              <a:t> </a:t>
            </a:r>
            <a:r>
              <a:rPr lang="fr-FR" b="1" dirty="0" smtClean="0"/>
              <a:t>Savoir nager si non obtenu en amont</a:t>
            </a:r>
            <a:endParaRPr lang="fr-FR" b="1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r-FR" dirty="0" smtClean="0"/>
              <a:t>BAC pro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19" y="2582334"/>
            <a:ext cx="5503025" cy="33782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ym typeface="Wingdings 2" panose="05020102010507070707" pitchFamily="18" charset="2"/>
              </a:rPr>
              <a:t> </a:t>
            </a:r>
            <a:r>
              <a:rPr lang="fr-FR" b="1" dirty="0" smtClean="0"/>
              <a:t>Obligation de vivre 4 champs d’apprentissage 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ym typeface="Wingdings 2" panose="05020102010507070707" pitchFamily="18" charset="2"/>
              </a:rPr>
              <a:t> </a:t>
            </a:r>
            <a:r>
              <a:rPr lang="fr-FR" b="1" dirty="0" smtClean="0"/>
              <a:t>CA5 </a:t>
            </a:r>
            <a:r>
              <a:rPr lang="fr-FR" b="1" dirty="0"/>
              <a:t>proposé sur un temps long </a:t>
            </a:r>
            <a:r>
              <a:rPr lang="fr-FR" b="1" dirty="0" smtClean="0"/>
              <a:t>d’apprentissage </a:t>
            </a:r>
            <a:r>
              <a:rPr lang="fr-FR" sz="2000" b="1" dirty="0" smtClean="0"/>
              <a:t>(</a:t>
            </a:r>
            <a:r>
              <a:rPr lang="fr-FR" sz="2000" b="1" dirty="0"/>
              <a:t>non vu au collège</a:t>
            </a:r>
            <a:r>
              <a:rPr lang="fr-FR" sz="2000" b="1" dirty="0" smtClean="0"/>
              <a:t>) : </a:t>
            </a:r>
            <a:r>
              <a:rPr lang="fr-FR" b="1" dirty="0" smtClean="0"/>
              <a:t>au </a:t>
            </a:r>
            <a:r>
              <a:rPr lang="fr-FR" b="1" dirty="0"/>
              <a:t>moins 2 séquences, représentant au moins 20h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>
                <a:sym typeface="Wingdings 2" panose="05020102010507070707" pitchFamily="18" charset="2"/>
              </a:rPr>
              <a:t> </a:t>
            </a:r>
            <a:r>
              <a:rPr lang="fr-FR" b="1" dirty="0"/>
              <a:t>Savoir nager si non obtenu en amont</a:t>
            </a:r>
          </a:p>
        </p:txBody>
      </p:sp>
      <p:pic>
        <p:nvPicPr>
          <p:cNvPr id="7" name="Image 6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" y="65353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433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Le projet pédagogique</a:t>
            </a:r>
            <a:endParaRPr lang="fr-FR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3200" dirty="0" smtClean="0"/>
              <a:t>Caractériser </a:t>
            </a:r>
            <a:r>
              <a:rPr lang="fr-FR" sz="3200" b="1" u="sng" dirty="0"/>
              <a:t>la population </a:t>
            </a:r>
            <a:r>
              <a:rPr lang="fr-FR" sz="3200" dirty="0"/>
              <a:t>en fonction de la formation au </a:t>
            </a:r>
            <a:r>
              <a:rPr lang="fr-FR" sz="3200" b="1" u="sng" dirty="0" smtClean="0"/>
              <a:t>métier</a:t>
            </a:r>
            <a:r>
              <a:rPr lang="fr-FR" sz="3200" dirty="0" smtClean="0"/>
              <a:t> </a:t>
            </a:r>
            <a:r>
              <a:rPr lang="fr-FR" sz="2400" dirty="0" smtClean="0">
                <a:hlinkClick r:id="rId2" action="ppaction://hlinkfile"/>
              </a:rPr>
              <a:t>exemple</a:t>
            </a:r>
            <a:endParaRPr lang="fr-FR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/>
              <a:t>D</a:t>
            </a:r>
            <a:r>
              <a:rPr lang="fr-FR" sz="3200" dirty="0" smtClean="0"/>
              <a:t>éfinir des </a:t>
            </a:r>
            <a:r>
              <a:rPr lang="fr-FR" sz="3200" b="1" u="sng" dirty="0" smtClean="0"/>
              <a:t>enjeux de formation </a:t>
            </a:r>
            <a:r>
              <a:rPr lang="fr-FR" sz="3200" dirty="0" smtClean="0"/>
              <a:t>pour enseigner des contenus propres aux apprentis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 smtClean="0"/>
              <a:t>Choisir des </a:t>
            </a:r>
            <a:r>
              <a:rPr lang="fr-FR" sz="3200" b="1" u="sng" dirty="0" smtClean="0"/>
              <a:t>formes de pratiques</a:t>
            </a:r>
            <a:r>
              <a:rPr lang="fr-FR" sz="3200" dirty="0" smtClean="0"/>
              <a:t> physiques qui permettent d’enseigner ces contenus au service d’une formation professionnelle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5299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219</TotalTime>
  <Words>335</Words>
  <Application>Microsoft Office PowerPoint</Application>
  <PresentationFormat>Grand écran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Wingdings 2</vt:lpstr>
      <vt:lpstr>Rétrospective</vt:lpstr>
      <vt:lpstr>Accompagnement des CFA</vt:lpstr>
      <vt:lpstr>Plan de l’intervention</vt:lpstr>
      <vt:lpstr>Nouvelles orientations disciplinaires</vt:lpstr>
      <vt:lpstr>Architecture des programmes… </vt:lpstr>
      <vt:lpstr>Ce qui change !</vt:lpstr>
      <vt:lpstr>Passages obligés</vt:lpstr>
      <vt:lpstr>Le projet pédagogique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Accompagnement des CFA</dc:title>
  <dc:creator>Rectorat</dc:creator>
  <cp:lastModifiedBy>BURGAIN Sophie</cp:lastModifiedBy>
  <cp:revision>20</cp:revision>
  <dcterms:created xsi:type="dcterms:W3CDTF">2021-03-22T15:09:55Z</dcterms:created>
  <dcterms:modified xsi:type="dcterms:W3CDTF">2021-03-31T12:05:18Z</dcterms:modified>
</cp:coreProperties>
</file>