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938CE3-EDD6-434F-99A8-F03F7AE4866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FEDC63E-5A5E-4DA3-9B64-288ADE590F04}">
      <dgm:prSet phldrT="[Texte]"/>
      <dgm:spPr/>
      <dgm:t>
        <a:bodyPr/>
        <a:lstStyle/>
        <a:p>
          <a:pPr marL="0" marR="0" indent="0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fr-FR" dirty="0" smtClean="0"/>
            <a:t>APPRENTI</a:t>
          </a:r>
        </a:p>
        <a:p>
          <a:pPr marL="0" marR="0" indent="0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fr-FR" dirty="0" smtClean="0"/>
            <a:t>ACQUISITIONS ANTERIEURES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dirty="0"/>
        </a:p>
      </dgm:t>
    </dgm:pt>
    <dgm:pt modelId="{3DAE6491-096D-4C15-9FED-9F1CBAE11772}" type="parTrans" cxnId="{0EEF41F9-53FE-4393-A762-FE97C51A82B5}">
      <dgm:prSet/>
      <dgm:spPr/>
      <dgm:t>
        <a:bodyPr/>
        <a:lstStyle/>
        <a:p>
          <a:endParaRPr lang="fr-FR"/>
        </a:p>
      </dgm:t>
    </dgm:pt>
    <dgm:pt modelId="{CC428A1C-288B-47BE-80C1-D96DFBAFBBD3}" type="sibTrans" cxnId="{0EEF41F9-53FE-4393-A762-FE97C51A82B5}">
      <dgm:prSet/>
      <dgm:spPr/>
      <dgm:t>
        <a:bodyPr/>
        <a:lstStyle/>
        <a:p>
          <a:endParaRPr lang="fr-FR"/>
        </a:p>
      </dgm:t>
    </dgm:pt>
    <dgm:pt modelId="{E142FD66-E373-464C-8573-8E2F86A805CB}">
      <dgm:prSet phldrT="[Texte]"/>
      <dgm:spPr/>
      <dgm:t>
        <a:bodyPr/>
        <a:lstStyle/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dirty="0" smtClean="0"/>
            <a:t>PROGRAMMES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dirty="0" smtClean="0"/>
            <a:t>COMPETENCES CONNAISSANCES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 smtClean="0"/>
            <a:t>ATTITUDES</a:t>
          </a:r>
          <a:endParaRPr lang="fr-FR" dirty="0"/>
        </a:p>
      </dgm:t>
    </dgm:pt>
    <dgm:pt modelId="{6BE4D510-86D7-4E1A-939D-5437683E9FBC}" type="parTrans" cxnId="{BC3E2875-07B1-45D8-BA27-35352ACCD08D}">
      <dgm:prSet/>
      <dgm:spPr/>
      <dgm:t>
        <a:bodyPr/>
        <a:lstStyle/>
        <a:p>
          <a:endParaRPr lang="fr-FR"/>
        </a:p>
      </dgm:t>
    </dgm:pt>
    <dgm:pt modelId="{D525D3A3-2848-4E4F-85AC-B046D8501E11}" type="sibTrans" cxnId="{BC3E2875-07B1-45D8-BA27-35352ACCD08D}">
      <dgm:prSet/>
      <dgm:spPr/>
      <dgm:t>
        <a:bodyPr/>
        <a:lstStyle/>
        <a:p>
          <a:endParaRPr lang="fr-FR"/>
        </a:p>
      </dgm:t>
    </dgm:pt>
    <dgm:pt modelId="{418F0A14-5F3D-43E1-8FB6-28D9E084D822}">
      <dgm:prSet phldrT="[Texte]"/>
      <dgm:spPr/>
      <dgm:t>
        <a:bodyPr/>
        <a:lstStyle/>
        <a:p>
          <a:r>
            <a:rPr lang="fr-FR" dirty="0" smtClean="0"/>
            <a:t>CHOIX DE CONTENUS</a:t>
          </a:r>
        </a:p>
        <a:p>
          <a:r>
            <a:rPr lang="fr-FR" dirty="0" smtClean="0"/>
            <a:t>CONTENUS</a:t>
          </a:r>
          <a:endParaRPr lang="fr-FR" dirty="0"/>
        </a:p>
      </dgm:t>
    </dgm:pt>
    <dgm:pt modelId="{35CA44A0-2169-4D55-9A69-95A72FA444D9}" type="parTrans" cxnId="{32AD216D-3822-4178-9E76-2248CCE7D5F9}">
      <dgm:prSet/>
      <dgm:spPr/>
      <dgm:t>
        <a:bodyPr/>
        <a:lstStyle/>
        <a:p>
          <a:endParaRPr lang="fr-FR"/>
        </a:p>
      </dgm:t>
    </dgm:pt>
    <dgm:pt modelId="{6ACBFA05-2A4E-49A0-834C-66D2863EF578}" type="sibTrans" cxnId="{32AD216D-3822-4178-9E76-2248CCE7D5F9}">
      <dgm:prSet/>
      <dgm:spPr/>
      <dgm:t>
        <a:bodyPr/>
        <a:lstStyle/>
        <a:p>
          <a:endParaRPr lang="fr-FR"/>
        </a:p>
      </dgm:t>
    </dgm:pt>
    <dgm:pt modelId="{27A67D60-8523-4AAA-BCB5-192630F2A030}" type="pres">
      <dgm:prSet presAssocID="{38938CE3-EDD6-434F-99A8-F03F7AE4866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C0F9EF6-C3F7-4667-BD28-15A8EB1E0A2E}" type="pres">
      <dgm:prSet presAssocID="{6FEDC63E-5A5E-4DA3-9B64-288ADE590F04}" presName="circle1" presStyleLbl="node1" presStyleIdx="0" presStyleCnt="3"/>
      <dgm:spPr/>
    </dgm:pt>
    <dgm:pt modelId="{900C7BB2-D1D2-41D5-9B6B-B6BF23CB534F}" type="pres">
      <dgm:prSet presAssocID="{6FEDC63E-5A5E-4DA3-9B64-288ADE590F04}" presName="space" presStyleCnt="0"/>
      <dgm:spPr/>
    </dgm:pt>
    <dgm:pt modelId="{7E479E8D-F3E9-4B54-BC8B-C2280025A845}" type="pres">
      <dgm:prSet presAssocID="{6FEDC63E-5A5E-4DA3-9B64-288ADE590F04}" presName="rect1" presStyleLbl="alignAcc1" presStyleIdx="0" presStyleCnt="3"/>
      <dgm:spPr/>
      <dgm:t>
        <a:bodyPr/>
        <a:lstStyle/>
        <a:p>
          <a:endParaRPr lang="fr-FR"/>
        </a:p>
      </dgm:t>
    </dgm:pt>
    <dgm:pt modelId="{46F5B152-5AE9-4DBF-A250-936B223EC9A8}" type="pres">
      <dgm:prSet presAssocID="{E142FD66-E373-464C-8573-8E2F86A805CB}" presName="vertSpace2" presStyleLbl="node1" presStyleIdx="0" presStyleCnt="3"/>
      <dgm:spPr/>
    </dgm:pt>
    <dgm:pt modelId="{D9B7F3A5-8671-4B6A-89D5-9D10999BE23B}" type="pres">
      <dgm:prSet presAssocID="{E142FD66-E373-464C-8573-8E2F86A805CB}" presName="circle2" presStyleLbl="node1" presStyleIdx="1" presStyleCnt="3"/>
      <dgm:spPr/>
    </dgm:pt>
    <dgm:pt modelId="{20B9DDFA-9734-4C37-9C72-5020427E92CD}" type="pres">
      <dgm:prSet presAssocID="{E142FD66-E373-464C-8573-8E2F86A805CB}" presName="rect2" presStyleLbl="alignAcc1" presStyleIdx="1" presStyleCnt="3"/>
      <dgm:spPr/>
      <dgm:t>
        <a:bodyPr/>
        <a:lstStyle/>
        <a:p>
          <a:endParaRPr lang="fr-FR"/>
        </a:p>
      </dgm:t>
    </dgm:pt>
    <dgm:pt modelId="{89E1D651-C57B-40B9-9E89-B316CFD3D8A0}" type="pres">
      <dgm:prSet presAssocID="{418F0A14-5F3D-43E1-8FB6-28D9E084D822}" presName="vertSpace3" presStyleLbl="node1" presStyleIdx="1" presStyleCnt="3"/>
      <dgm:spPr/>
    </dgm:pt>
    <dgm:pt modelId="{21F3BBCE-DD95-47BC-80BA-3A2E52BE2285}" type="pres">
      <dgm:prSet presAssocID="{418F0A14-5F3D-43E1-8FB6-28D9E084D822}" presName="circle3" presStyleLbl="node1" presStyleIdx="2" presStyleCnt="3"/>
      <dgm:spPr/>
    </dgm:pt>
    <dgm:pt modelId="{917D4C04-2267-4718-9EB0-FF33B4A27C67}" type="pres">
      <dgm:prSet presAssocID="{418F0A14-5F3D-43E1-8FB6-28D9E084D822}" presName="rect3" presStyleLbl="alignAcc1" presStyleIdx="2" presStyleCnt="3"/>
      <dgm:spPr/>
      <dgm:t>
        <a:bodyPr/>
        <a:lstStyle/>
        <a:p>
          <a:endParaRPr lang="fr-FR"/>
        </a:p>
      </dgm:t>
    </dgm:pt>
    <dgm:pt modelId="{F542086A-EF6C-46B3-BDB1-1F3264907648}" type="pres">
      <dgm:prSet presAssocID="{6FEDC63E-5A5E-4DA3-9B64-288ADE590F04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98FB95-E81D-4254-86B1-D4FF9DEAD980}" type="pres">
      <dgm:prSet presAssocID="{E142FD66-E373-464C-8573-8E2F86A805CB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EE0DF51-A585-4EAE-AF6B-799D93D264D6}" type="pres">
      <dgm:prSet presAssocID="{418F0A14-5F3D-43E1-8FB6-28D9E084D822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618E083-1FBD-4A88-850B-596026985B57}" type="presOf" srcId="{E142FD66-E373-464C-8573-8E2F86A805CB}" destId="{20B9DDFA-9734-4C37-9C72-5020427E92CD}" srcOrd="0" destOrd="0" presId="urn:microsoft.com/office/officeart/2005/8/layout/target3"/>
    <dgm:cxn modelId="{FA3027DB-59C6-4423-A3C8-F3598C287657}" type="presOf" srcId="{6FEDC63E-5A5E-4DA3-9B64-288ADE590F04}" destId="{F542086A-EF6C-46B3-BDB1-1F3264907648}" srcOrd="1" destOrd="0" presId="urn:microsoft.com/office/officeart/2005/8/layout/target3"/>
    <dgm:cxn modelId="{0EEF41F9-53FE-4393-A762-FE97C51A82B5}" srcId="{38938CE3-EDD6-434F-99A8-F03F7AE4866C}" destId="{6FEDC63E-5A5E-4DA3-9B64-288ADE590F04}" srcOrd="0" destOrd="0" parTransId="{3DAE6491-096D-4C15-9FED-9F1CBAE11772}" sibTransId="{CC428A1C-288B-47BE-80C1-D96DFBAFBBD3}"/>
    <dgm:cxn modelId="{B91B5E1F-BCC2-472A-9B55-8AA4F12FE19C}" type="presOf" srcId="{6FEDC63E-5A5E-4DA3-9B64-288ADE590F04}" destId="{7E479E8D-F3E9-4B54-BC8B-C2280025A845}" srcOrd="0" destOrd="0" presId="urn:microsoft.com/office/officeart/2005/8/layout/target3"/>
    <dgm:cxn modelId="{0F6BEB34-5C81-47B7-B447-18336C713D44}" type="presOf" srcId="{418F0A14-5F3D-43E1-8FB6-28D9E084D822}" destId="{917D4C04-2267-4718-9EB0-FF33B4A27C67}" srcOrd="0" destOrd="0" presId="urn:microsoft.com/office/officeart/2005/8/layout/target3"/>
    <dgm:cxn modelId="{BC3E2875-07B1-45D8-BA27-35352ACCD08D}" srcId="{38938CE3-EDD6-434F-99A8-F03F7AE4866C}" destId="{E142FD66-E373-464C-8573-8E2F86A805CB}" srcOrd="1" destOrd="0" parTransId="{6BE4D510-86D7-4E1A-939D-5437683E9FBC}" sibTransId="{D525D3A3-2848-4E4F-85AC-B046D8501E11}"/>
    <dgm:cxn modelId="{91BEE9A7-92AC-4F09-8347-828882F4CDB9}" type="presOf" srcId="{38938CE3-EDD6-434F-99A8-F03F7AE4866C}" destId="{27A67D60-8523-4AAA-BCB5-192630F2A030}" srcOrd="0" destOrd="0" presId="urn:microsoft.com/office/officeart/2005/8/layout/target3"/>
    <dgm:cxn modelId="{32AD216D-3822-4178-9E76-2248CCE7D5F9}" srcId="{38938CE3-EDD6-434F-99A8-F03F7AE4866C}" destId="{418F0A14-5F3D-43E1-8FB6-28D9E084D822}" srcOrd="2" destOrd="0" parTransId="{35CA44A0-2169-4D55-9A69-95A72FA444D9}" sibTransId="{6ACBFA05-2A4E-49A0-834C-66D2863EF578}"/>
    <dgm:cxn modelId="{7FD4AD22-3110-43F4-AAC0-63413889E8A0}" type="presOf" srcId="{E142FD66-E373-464C-8573-8E2F86A805CB}" destId="{6A98FB95-E81D-4254-86B1-D4FF9DEAD980}" srcOrd="1" destOrd="0" presId="urn:microsoft.com/office/officeart/2005/8/layout/target3"/>
    <dgm:cxn modelId="{E7CF64E5-1B3E-41EB-A938-8E018815EE51}" type="presOf" srcId="{418F0A14-5F3D-43E1-8FB6-28D9E084D822}" destId="{6EE0DF51-A585-4EAE-AF6B-799D93D264D6}" srcOrd="1" destOrd="0" presId="urn:microsoft.com/office/officeart/2005/8/layout/target3"/>
    <dgm:cxn modelId="{C63A412B-CBAB-4A6A-AE45-2074653A6EEF}" type="presParOf" srcId="{27A67D60-8523-4AAA-BCB5-192630F2A030}" destId="{AC0F9EF6-C3F7-4667-BD28-15A8EB1E0A2E}" srcOrd="0" destOrd="0" presId="urn:microsoft.com/office/officeart/2005/8/layout/target3"/>
    <dgm:cxn modelId="{A66CDCDB-6237-423C-984C-378FA2E9EC91}" type="presParOf" srcId="{27A67D60-8523-4AAA-BCB5-192630F2A030}" destId="{900C7BB2-D1D2-41D5-9B6B-B6BF23CB534F}" srcOrd="1" destOrd="0" presId="urn:microsoft.com/office/officeart/2005/8/layout/target3"/>
    <dgm:cxn modelId="{F613333B-C210-4622-A760-2C74EA0AD0FC}" type="presParOf" srcId="{27A67D60-8523-4AAA-BCB5-192630F2A030}" destId="{7E479E8D-F3E9-4B54-BC8B-C2280025A845}" srcOrd="2" destOrd="0" presId="urn:microsoft.com/office/officeart/2005/8/layout/target3"/>
    <dgm:cxn modelId="{440FB3E7-1045-44A4-971A-218C7E4A9C4C}" type="presParOf" srcId="{27A67D60-8523-4AAA-BCB5-192630F2A030}" destId="{46F5B152-5AE9-4DBF-A250-936B223EC9A8}" srcOrd="3" destOrd="0" presId="urn:microsoft.com/office/officeart/2005/8/layout/target3"/>
    <dgm:cxn modelId="{DDA77E30-5C7F-4604-B68C-E5624DBB27EF}" type="presParOf" srcId="{27A67D60-8523-4AAA-BCB5-192630F2A030}" destId="{D9B7F3A5-8671-4B6A-89D5-9D10999BE23B}" srcOrd="4" destOrd="0" presId="urn:microsoft.com/office/officeart/2005/8/layout/target3"/>
    <dgm:cxn modelId="{337F0855-5F2E-40FD-AB2E-097BCB6215BB}" type="presParOf" srcId="{27A67D60-8523-4AAA-BCB5-192630F2A030}" destId="{20B9DDFA-9734-4C37-9C72-5020427E92CD}" srcOrd="5" destOrd="0" presId="urn:microsoft.com/office/officeart/2005/8/layout/target3"/>
    <dgm:cxn modelId="{C75D7EFE-9305-48ED-AB08-E1F6DBBD3587}" type="presParOf" srcId="{27A67D60-8523-4AAA-BCB5-192630F2A030}" destId="{89E1D651-C57B-40B9-9E89-B316CFD3D8A0}" srcOrd="6" destOrd="0" presId="urn:microsoft.com/office/officeart/2005/8/layout/target3"/>
    <dgm:cxn modelId="{01CB76B1-0D09-4F40-96E8-E3203B524CCA}" type="presParOf" srcId="{27A67D60-8523-4AAA-BCB5-192630F2A030}" destId="{21F3BBCE-DD95-47BC-80BA-3A2E52BE2285}" srcOrd="7" destOrd="0" presId="urn:microsoft.com/office/officeart/2005/8/layout/target3"/>
    <dgm:cxn modelId="{1838AE45-0EC2-4173-90DE-C89E005CE2FF}" type="presParOf" srcId="{27A67D60-8523-4AAA-BCB5-192630F2A030}" destId="{917D4C04-2267-4718-9EB0-FF33B4A27C67}" srcOrd="8" destOrd="0" presId="urn:microsoft.com/office/officeart/2005/8/layout/target3"/>
    <dgm:cxn modelId="{92EB85D9-83BD-4F49-8AA3-5A482E63A803}" type="presParOf" srcId="{27A67D60-8523-4AAA-BCB5-192630F2A030}" destId="{F542086A-EF6C-46B3-BDB1-1F3264907648}" srcOrd="9" destOrd="0" presId="urn:microsoft.com/office/officeart/2005/8/layout/target3"/>
    <dgm:cxn modelId="{734BB715-D8BE-455D-BDAF-737EB5FD56E4}" type="presParOf" srcId="{27A67D60-8523-4AAA-BCB5-192630F2A030}" destId="{6A98FB95-E81D-4254-86B1-D4FF9DEAD980}" srcOrd="10" destOrd="0" presId="urn:microsoft.com/office/officeart/2005/8/layout/target3"/>
    <dgm:cxn modelId="{3F3335A8-6166-43AF-8811-FF2581517AD9}" type="presParOf" srcId="{27A67D60-8523-4AAA-BCB5-192630F2A030}" destId="{6EE0DF51-A585-4EAE-AF6B-799D93D264D6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0F9EF6-C3F7-4667-BD28-15A8EB1E0A2E}">
      <dsp:nvSpPr>
        <dsp:cNvPr id="0" name=""/>
        <dsp:cNvSpPr/>
      </dsp:nvSpPr>
      <dsp:spPr>
        <a:xfrm>
          <a:off x="0" y="0"/>
          <a:ext cx="3881437" cy="38814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79E8D-F3E9-4B54-BC8B-C2280025A845}">
      <dsp:nvSpPr>
        <dsp:cNvPr id="0" name=""/>
        <dsp:cNvSpPr/>
      </dsp:nvSpPr>
      <dsp:spPr>
        <a:xfrm>
          <a:off x="1940718" y="0"/>
          <a:ext cx="6655593" cy="3881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fr-FR" sz="1900" kern="1200" dirty="0" smtClean="0"/>
            <a:t>APPRENTI</a:t>
          </a:r>
        </a:p>
        <a:p>
          <a:pPr marL="0" marR="0" lvl="0" indent="0" algn="ctr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fr-FR" sz="1900" kern="1200" dirty="0" smtClean="0"/>
            <a:t>ACQUISITIONS ANTERIEURES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 dirty="0"/>
        </a:p>
      </dsp:txBody>
      <dsp:txXfrm>
        <a:off x="1940718" y="0"/>
        <a:ext cx="6655593" cy="1164433"/>
      </dsp:txXfrm>
    </dsp:sp>
    <dsp:sp modelId="{D9B7F3A5-8671-4B6A-89D5-9D10999BE23B}">
      <dsp:nvSpPr>
        <dsp:cNvPr id="0" name=""/>
        <dsp:cNvSpPr/>
      </dsp:nvSpPr>
      <dsp:spPr>
        <a:xfrm>
          <a:off x="679252" y="1164433"/>
          <a:ext cx="2522931" cy="252293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B9DDFA-9734-4C37-9C72-5020427E92CD}">
      <dsp:nvSpPr>
        <dsp:cNvPr id="0" name=""/>
        <dsp:cNvSpPr/>
      </dsp:nvSpPr>
      <dsp:spPr>
        <a:xfrm>
          <a:off x="1940718" y="1164433"/>
          <a:ext cx="6655593" cy="25229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PROGRAMMES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COMPETENCES CONNAISSANCES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900" kern="1200" dirty="0" smtClean="0"/>
            <a:t>ATTITUDES</a:t>
          </a:r>
          <a:endParaRPr lang="fr-FR" sz="1900" kern="1200" dirty="0"/>
        </a:p>
      </dsp:txBody>
      <dsp:txXfrm>
        <a:off x="1940718" y="1164433"/>
        <a:ext cx="6655593" cy="1164429"/>
      </dsp:txXfrm>
    </dsp:sp>
    <dsp:sp modelId="{21F3BBCE-DD95-47BC-80BA-3A2E52BE2285}">
      <dsp:nvSpPr>
        <dsp:cNvPr id="0" name=""/>
        <dsp:cNvSpPr/>
      </dsp:nvSpPr>
      <dsp:spPr>
        <a:xfrm>
          <a:off x="1358503" y="2328863"/>
          <a:ext cx="1164429" cy="116442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7D4C04-2267-4718-9EB0-FF33B4A27C67}">
      <dsp:nvSpPr>
        <dsp:cNvPr id="0" name=""/>
        <dsp:cNvSpPr/>
      </dsp:nvSpPr>
      <dsp:spPr>
        <a:xfrm>
          <a:off x="1940718" y="2328863"/>
          <a:ext cx="6655593" cy="11644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CHOIX DE CONTENUS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CONTENUS</a:t>
          </a:r>
          <a:endParaRPr lang="fr-FR" sz="1900" kern="1200" dirty="0"/>
        </a:p>
      </dsp:txBody>
      <dsp:txXfrm>
        <a:off x="1940718" y="2328863"/>
        <a:ext cx="6655593" cy="1164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AF7E8-E0DA-4BAA-A056-9C089A0603BF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D6D78-9536-457E-B1C8-6E62D53D07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253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00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7611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884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7491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029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895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67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6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21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17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46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85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415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70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64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0773E-841E-42D4-9D60-4A6410A5F5E9}" type="datetimeFigureOut">
              <a:rPr lang="fr-FR" smtClean="0"/>
              <a:t>31/03/2021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687C73B-D4D3-4513-AFBB-966C4E2009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277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L’EPS en voie pro 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/>
              <a:t>Au sein </a:t>
            </a:r>
            <a:r>
              <a:rPr lang="fr-FR" sz="3200" smtClean="0"/>
              <a:t>des </a:t>
            </a:r>
            <a:r>
              <a:rPr lang="fr-FR" sz="3200" smtClean="0"/>
              <a:t>GRETA-CFA</a:t>
            </a:r>
            <a:endParaRPr lang="fr-FR" sz="3200" dirty="0"/>
          </a:p>
        </p:txBody>
      </p:sp>
      <p:pic>
        <p:nvPicPr>
          <p:cNvPr id="4" name="Image 3" descr="Logo_REGIONS ACA_PAYS DE LA LOIRE.e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651" y="376843"/>
            <a:ext cx="1784350" cy="1432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0910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L’organisation des parcours et des pratiques pédagogiques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Questions ?</a:t>
            </a:r>
          </a:p>
          <a:p>
            <a:r>
              <a:rPr lang="fr-FR" dirty="0" smtClean="0"/>
              <a:t>Comment organiser une formation avec de très faibles effectifs ?</a:t>
            </a:r>
          </a:p>
          <a:p>
            <a:r>
              <a:rPr lang="fr-FR" dirty="0" smtClean="0"/>
              <a:t>Comment organiser les enseignements au regard des contraintes de stage ?</a:t>
            </a:r>
          </a:p>
          <a:p>
            <a:r>
              <a:rPr lang="fr-FR" dirty="0" smtClean="0"/>
              <a:t>Comment prendre en charge des personnes en formation hybride (apprentis et adultes en formation) ?</a:t>
            </a:r>
          </a:p>
          <a:p>
            <a:r>
              <a:rPr lang="fr-FR" dirty="0" smtClean="0"/>
              <a:t>Comment certifier en CCF dans le cadre national tout en proposant un parcours formation personnalisé ?</a:t>
            </a:r>
            <a:endParaRPr lang="fr-FR" dirty="0"/>
          </a:p>
        </p:txBody>
      </p:sp>
      <p:pic>
        <p:nvPicPr>
          <p:cNvPr id="4" name="Image 3" descr="Logo_REGIONS ACA_PAYS DE LA LOIRE.e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38" y="268778"/>
            <a:ext cx="1784350" cy="1432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3976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formation EPS à faible effectif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Si les effectifs sont faibles (4 à 5 élèves) alors le choix de la personnalisation de la formation est une solution adaptée.</a:t>
            </a:r>
          </a:p>
          <a:p>
            <a:r>
              <a:rPr lang="fr-FR" sz="2800" dirty="0" smtClean="0"/>
              <a:t>Personnaliser la formation c’est :</a:t>
            </a:r>
          </a:p>
          <a:p>
            <a:pPr marL="0" indent="0" algn="ctr">
              <a:buNone/>
            </a:pPr>
            <a:r>
              <a:rPr lang="fr-FR" sz="2800" dirty="0" smtClean="0"/>
              <a:t>REALISER UN POSITIONNEMENT EN EPS DE CHAQUE APPRENTI</a:t>
            </a:r>
          </a:p>
          <a:p>
            <a:pPr marL="0" indent="0" algn="ct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8726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REALISER UN POSITIONNEMENT EN EPS DE CHAQUE APPRENTI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321010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3073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POSITIONNEMENT PROGRAMMATION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CARACTERISTIQUES PERSONNELLES</a:t>
            </a:r>
          </a:p>
          <a:p>
            <a:r>
              <a:rPr lang="fr-FR" dirty="0" smtClean="0"/>
              <a:t>CHOIX DE CONTENUS DANS CHAQUE AFLP</a:t>
            </a:r>
          </a:p>
          <a:p>
            <a:r>
              <a:rPr lang="fr-FR" dirty="0" smtClean="0"/>
              <a:t>CHOIX DE FORMES DE PRATIQUE ADAPTEE</a:t>
            </a:r>
          </a:p>
          <a:p>
            <a:r>
              <a:rPr lang="fr-FR" dirty="0" smtClean="0"/>
              <a:t>DANS LES SPORTS ET DANS LA PRATIQUE PROFESSIONNELLE</a:t>
            </a:r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/>
              <a:t>PROGRAMMES D’ACTIVITES</a:t>
            </a:r>
          </a:p>
          <a:p>
            <a:r>
              <a:rPr lang="fr-FR" dirty="0" smtClean="0"/>
              <a:t>DE DISCIPLINES INDIVIDUELLES</a:t>
            </a:r>
          </a:p>
          <a:p>
            <a:r>
              <a:rPr lang="fr-FR" dirty="0" smtClean="0"/>
              <a:t>D’ENSEIGNEMENT PERSONNALISE</a:t>
            </a:r>
          </a:p>
          <a:p>
            <a:r>
              <a:rPr lang="fr-FR" dirty="0" smtClean="0"/>
              <a:t>D’EVALUATION PERSONNALISEE</a:t>
            </a:r>
          </a:p>
          <a:p>
            <a:r>
              <a:rPr lang="fr-FR" dirty="0" smtClean="0"/>
              <a:t>DANS UN CHAMP D4APPRENTISSAGE </a:t>
            </a:r>
          </a:p>
          <a:p>
            <a:r>
              <a:rPr lang="fr-FR" dirty="0" smtClean="0"/>
              <a:t>DANS LE MILIEU PROFESSIONNEL</a:t>
            </a:r>
          </a:p>
          <a:p>
            <a:r>
              <a:rPr lang="fr-FR" dirty="0" smtClean="0"/>
              <a:t>DANS LE MONDE ASSOCIATIF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7423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contraintes de stage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Comment organiser la formation pour obtenir ?</a:t>
            </a:r>
          </a:p>
          <a:p>
            <a:r>
              <a:rPr lang="fr-FR" dirty="0" smtClean="0"/>
              <a:t>Le nombre d’heures de formation</a:t>
            </a:r>
          </a:p>
          <a:p>
            <a:pPr marL="0" indent="0" algn="ctr">
              <a:buNone/>
            </a:pPr>
            <a:r>
              <a:rPr lang="fr-FR" dirty="0" smtClean="0"/>
              <a:t>A minima l’année d’examens </a:t>
            </a:r>
          </a:p>
          <a:p>
            <a:pPr lvl="1"/>
            <a:r>
              <a:rPr lang="fr-FR" dirty="0" smtClean="0"/>
              <a:t>CAP : deux fois 20 heures</a:t>
            </a:r>
          </a:p>
          <a:p>
            <a:pPr lvl="1"/>
            <a:r>
              <a:rPr lang="fr-FR" dirty="0" smtClean="0"/>
              <a:t>Bac Pro : 3 fois 20 heures </a:t>
            </a:r>
          </a:p>
          <a:p>
            <a:pPr lvl="1"/>
            <a:endParaRPr lang="fr-FR" dirty="0"/>
          </a:p>
          <a:p>
            <a:r>
              <a:rPr lang="fr-FR" dirty="0" smtClean="0"/>
              <a:t>Les apprentissages requis après positionnement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/>
              <a:t>Formation massée </a:t>
            </a:r>
          </a:p>
          <a:p>
            <a:r>
              <a:rPr lang="fr-FR" dirty="0" smtClean="0"/>
              <a:t>Exemple 10 heures semaine</a:t>
            </a:r>
          </a:p>
          <a:p>
            <a:r>
              <a:rPr lang="fr-FR" dirty="0" smtClean="0"/>
              <a:t>Sur des périodes avancées et hors maquette traditionnelle</a:t>
            </a:r>
          </a:p>
          <a:p>
            <a:pPr marL="0" indent="0">
              <a:buNone/>
            </a:pPr>
            <a:r>
              <a:rPr lang="fr-FR" b="1" dirty="0" err="1" smtClean="0"/>
              <a:t>Fomration</a:t>
            </a:r>
            <a:r>
              <a:rPr lang="fr-FR" b="1" dirty="0" smtClean="0"/>
              <a:t> Distribuée</a:t>
            </a:r>
          </a:p>
          <a:p>
            <a:r>
              <a:rPr lang="fr-FR" dirty="0" smtClean="0"/>
              <a:t>Dans une alternance de cours d’EPS et de formation pro</a:t>
            </a:r>
          </a:p>
          <a:p>
            <a:r>
              <a:rPr lang="fr-FR" dirty="0" smtClean="0"/>
              <a:t>Exemple de l’échauffement en BTP,</a:t>
            </a:r>
          </a:p>
          <a:p>
            <a:r>
              <a:rPr lang="fr-FR" dirty="0" smtClean="0"/>
              <a:t>Des étirements posturaux en coiffure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9011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Prendre en charge les formation hybrides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RELIER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Relier les formations par les </a:t>
            </a:r>
            <a:r>
              <a:rPr lang="fr-FR" b="1" dirty="0" smtClean="0"/>
              <a:t>contenus d’apprentissage </a:t>
            </a:r>
            <a:r>
              <a:rPr lang="fr-FR" dirty="0" smtClean="0"/>
              <a:t>et d’enseignement commun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/>
              <a:t>Demande une </a:t>
            </a:r>
            <a:r>
              <a:rPr lang="fr-FR" b="1" dirty="0" smtClean="0"/>
              <a:t>expertise</a:t>
            </a:r>
            <a:r>
              <a:rPr lang="fr-FR" dirty="0" smtClean="0"/>
              <a:t> des </a:t>
            </a:r>
            <a:r>
              <a:rPr lang="fr-FR" b="1" dirty="0" smtClean="0"/>
              <a:t>projets de formation </a:t>
            </a:r>
            <a:r>
              <a:rPr lang="fr-FR" dirty="0" smtClean="0"/>
              <a:t>de chaque module </a:t>
            </a:r>
            <a:r>
              <a:rPr lang="fr-FR" b="1" dirty="0" smtClean="0"/>
              <a:t>Adulte-apprentis</a:t>
            </a:r>
          </a:p>
          <a:p>
            <a:r>
              <a:rPr lang="fr-FR" b="1" dirty="0" smtClean="0"/>
              <a:t>Créer des ponts </a:t>
            </a:r>
            <a:r>
              <a:rPr lang="fr-FR" dirty="0" smtClean="0"/>
              <a:t>à partir des </a:t>
            </a:r>
            <a:r>
              <a:rPr lang="fr-FR" b="1" dirty="0" smtClean="0"/>
              <a:t>enjeux de formation </a:t>
            </a:r>
            <a:r>
              <a:rPr lang="fr-FR" dirty="0" smtClean="0"/>
              <a:t>professionnels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9468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Certification dans le cadre du CCF et personnalisation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b="1" dirty="0" smtClean="0"/>
              <a:t>Un outil majeur : le référentiel d’évaluation</a:t>
            </a:r>
          </a:p>
          <a:p>
            <a:r>
              <a:rPr lang="fr-FR" dirty="0" smtClean="0"/>
              <a:t>Un choix d’épreuve personnalisé</a:t>
            </a:r>
          </a:p>
          <a:p>
            <a:r>
              <a:rPr lang="fr-FR" dirty="0" smtClean="0"/>
              <a:t>Des attendus de fin de cycle imposés</a:t>
            </a:r>
          </a:p>
          <a:p>
            <a:r>
              <a:rPr lang="fr-FR" dirty="0" smtClean="0"/>
              <a:t>Transposés référentiels de connaissances, compétences, attitudes</a:t>
            </a:r>
          </a:p>
          <a:p>
            <a:r>
              <a:rPr lang="fr-FR" dirty="0" smtClean="0"/>
              <a:t>Déterminés en fonction du projet de formation</a:t>
            </a:r>
          </a:p>
          <a:p>
            <a:r>
              <a:rPr lang="fr-FR" dirty="0" smtClean="0"/>
              <a:t>Et distribués en quatre degrés d’acquisition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79133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</TotalTime>
  <Words>340</Words>
  <Application>Microsoft Office PowerPoint</Application>
  <PresentationFormat>Grand écran</PresentationFormat>
  <Paragraphs>61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Facette</vt:lpstr>
      <vt:lpstr>L’EPS en voie pro  </vt:lpstr>
      <vt:lpstr>L’organisation des parcours et des pratiques pédagogiques</vt:lpstr>
      <vt:lpstr>La formation EPS à faible effectif</vt:lpstr>
      <vt:lpstr>REALISER UN POSITIONNEMENT EN EPS DE CHAQUE APPRENTI </vt:lpstr>
      <vt:lpstr>POSITIONNEMENT PROGRAMMATION</vt:lpstr>
      <vt:lpstr>Les contraintes de stage</vt:lpstr>
      <vt:lpstr>Prendre en charge les formation hybrides</vt:lpstr>
      <vt:lpstr>Certification dans le cadre du CCF et personnalisation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L’EPS en voie pro  </dc:title>
  <dc:creator>Rectorat</dc:creator>
  <cp:lastModifiedBy>TROJAN Guylène</cp:lastModifiedBy>
  <cp:revision>10</cp:revision>
  <dcterms:created xsi:type="dcterms:W3CDTF">2021-03-30T08:05:17Z</dcterms:created>
  <dcterms:modified xsi:type="dcterms:W3CDTF">2021-03-31T13:38:16Z</dcterms:modified>
</cp:coreProperties>
</file>