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9"/>
  </p:notesMasterIdLst>
  <p:handoutMasterIdLst>
    <p:handoutMasterId r:id="rId40"/>
  </p:handoutMasterIdLst>
  <p:sldIdLst>
    <p:sldId id="331" r:id="rId5"/>
    <p:sldId id="359" r:id="rId6"/>
    <p:sldId id="410" r:id="rId7"/>
    <p:sldId id="492" r:id="rId8"/>
    <p:sldId id="426" r:id="rId9"/>
    <p:sldId id="493" r:id="rId10"/>
    <p:sldId id="494" r:id="rId11"/>
    <p:sldId id="512" r:id="rId12"/>
    <p:sldId id="535" r:id="rId13"/>
    <p:sldId id="502" r:id="rId14"/>
    <p:sldId id="536" r:id="rId15"/>
    <p:sldId id="537" r:id="rId16"/>
    <p:sldId id="538" r:id="rId17"/>
    <p:sldId id="539" r:id="rId18"/>
    <p:sldId id="540" r:id="rId19"/>
    <p:sldId id="541" r:id="rId20"/>
    <p:sldId id="542" r:id="rId21"/>
    <p:sldId id="543" r:id="rId22"/>
    <p:sldId id="544" r:id="rId23"/>
    <p:sldId id="518" r:id="rId24"/>
    <p:sldId id="530" r:id="rId25"/>
    <p:sldId id="531" r:id="rId26"/>
    <p:sldId id="441" r:id="rId27"/>
    <p:sldId id="364" r:id="rId28"/>
    <p:sldId id="496" r:id="rId29"/>
    <p:sldId id="533" r:id="rId30"/>
    <p:sldId id="546" r:id="rId31"/>
    <p:sldId id="545" r:id="rId32"/>
    <p:sldId id="391" r:id="rId33"/>
    <p:sldId id="392" r:id="rId34"/>
    <p:sldId id="396" r:id="rId35"/>
    <p:sldId id="397" r:id="rId36"/>
    <p:sldId id="347" r:id="rId37"/>
    <p:sldId id="458" r:id="rId38"/>
  </p:sldIdLst>
  <p:sldSz cx="9906000" cy="6858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59"/>
            <p14:sldId id="410"/>
            <p14:sldId id="492"/>
            <p14:sldId id="426"/>
            <p14:sldId id="493"/>
            <p14:sldId id="494"/>
            <p14:sldId id="512"/>
            <p14:sldId id="535"/>
            <p14:sldId id="502"/>
            <p14:sldId id="536"/>
            <p14:sldId id="537"/>
            <p14:sldId id="538"/>
            <p14:sldId id="539"/>
            <p14:sldId id="540"/>
            <p14:sldId id="541"/>
            <p14:sldId id="542"/>
            <p14:sldId id="543"/>
            <p14:sldId id="544"/>
            <p14:sldId id="518"/>
            <p14:sldId id="530"/>
            <p14:sldId id="531"/>
            <p14:sldId id="441"/>
            <p14:sldId id="364"/>
            <p14:sldId id="496"/>
            <p14:sldId id="533"/>
            <p14:sldId id="546"/>
            <p14:sldId id="545"/>
            <p14:sldId id="391"/>
            <p14:sldId id="392"/>
            <p14:sldId id="396"/>
            <p14:sldId id="397"/>
            <p14:sldId id="347"/>
            <p14:sldId id="45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DERVE" initials="MD" lastIdx="1" clrIdx="0">
    <p:extLst>
      <p:ext uri="{19B8F6BF-5375-455C-9EA6-DF929625EA0E}">
        <p15:presenceInfo xmlns:p15="http://schemas.microsoft.com/office/powerpoint/2012/main" userId="S::Matthias.DERVE@lhf53.eu::46367362-7830-42dd-938f-2a5115ac11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A3800"/>
    <a:srgbClr val="99CCFF"/>
    <a:srgbClr val="0099CC"/>
    <a:srgbClr val="CC99FF"/>
    <a:srgbClr val="CCFF99"/>
    <a:srgbClr val="006699"/>
    <a:srgbClr val="003300"/>
    <a:srgbClr val="CC0000"/>
    <a:srgbClr val="FE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8182" autoAdjust="0"/>
  </p:normalViewPr>
  <p:slideViewPr>
    <p:cSldViewPr showGuides="1">
      <p:cViewPr varScale="1">
        <p:scale>
          <a:sx n="64" d="100"/>
          <a:sy n="64" d="100"/>
        </p:scale>
        <p:origin x="1392" y="78"/>
      </p:cViewPr>
      <p:guideLst>
        <p:guide orient="horz" pos="2160"/>
        <p:guide orient="horz" pos="255"/>
        <p:guide orient="horz" pos="1139"/>
        <p:guide orient="horz" pos="1095"/>
        <p:guide orient="horz" pos="4065"/>
        <p:guide orient="horz" pos="4201"/>
        <p:guide pos="3120"/>
        <p:guide pos="516"/>
        <p:guide pos="5626"/>
        <p:guide pos="59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4A813-E3B8-4CF6-8DB3-1C1FE9448B58}" type="doc">
      <dgm:prSet loTypeId="urn:microsoft.com/office/officeart/2005/8/layout/hProcess9" loCatId="process" qsTypeId="urn:microsoft.com/office/officeart/2005/8/quickstyle/simple1" qsCatId="simple" csTypeId="urn:microsoft.com/office/officeart/2005/8/colors/colorful1" csCatId="colorful" phldr="1"/>
      <dgm:spPr/>
    </dgm:pt>
    <dgm:pt modelId="{CA5C6B4B-ECE8-46D5-8416-A506EFE13CFF}">
      <dgm:prSet phldrT="[Texte]" custT="1"/>
      <dgm:spPr/>
      <dgm:t>
        <a:bodyPr/>
        <a:lstStyle/>
        <a:p>
          <a:r>
            <a:rPr lang="fr-FR" sz="1400" b="1" dirty="0" smtClean="0"/>
            <a:t>CONSTRUIRE DES SITUATIONS DE RÉFÉRENCE</a:t>
          </a:r>
          <a:endParaRPr lang="fr-FR" sz="1400" dirty="0"/>
        </a:p>
      </dgm:t>
    </dgm:pt>
    <dgm:pt modelId="{38AE4A23-9B59-4076-8BDD-22A2394AC8A2}" type="parTrans" cxnId="{0670BFE1-F0D3-4470-B9E3-17920A431C28}">
      <dgm:prSet/>
      <dgm:spPr/>
      <dgm:t>
        <a:bodyPr/>
        <a:lstStyle/>
        <a:p>
          <a:endParaRPr lang="fr-FR"/>
        </a:p>
      </dgm:t>
    </dgm:pt>
    <dgm:pt modelId="{4C4F6CEC-8057-4F44-86A2-4947151EA7BC}" type="sibTrans" cxnId="{0670BFE1-F0D3-4470-B9E3-17920A431C28}">
      <dgm:prSet/>
      <dgm:spPr/>
      <dgm:t>
        <a:bodyPr/>
        <a:lstStyle/>
        <a:p>
          <a:endParaRPr lang="fr-FR"/>
        </a:p>
      </dgm:t>
    </dgm:pt>
    <dgm:pt modelId="{D54CB324-1D16-483C-A350-0E0DF5CEF7D9}">
      <dgm:prSet phldrT="[Texte]" custT="1"/>
      <dgm:spPr/>
      <dgm:t>
        <a:bodyPr/>
        <a:lstStyle/>
        <a:p>
          <a:r>
            <a:rPr lang="fr-FR" sz="1400" b="1" dirty="0" smtClean="0"/>
            <a:t>QUELS ÉLÉMENTS DE CONNAISSANCE DES ÉLÈVES ?</a:t>
          </a:r>
          <a:endParaRPr lang="fr-FR" sz="1400" dirty="0"/>
        </a:p>
      </dgm:t>
    </dgm:pt>
    <dgm:pt modelId="{8ED8448E-BDAC-4F89-AFD5-BCCF8DA3873F}" type="parTrans" cxnId="{474BF7B9-0A82-4CC1-A416-0CA6E3C532F5}">
      <dgm:prSet/>
      <dgm:spPr/>
      <dgm:t>
        <a:bodyPr/>
        <a:lstStyle/>
        <a:p>
          <a:endParaRPr lang="fr-FR"/>
        </a:p>
      </dgm:t>
    </dgm:pt>
    <dgm:pt modelId="{FCBDFE8E-C0DE-4D28-8BA7-90C8559CC86C}" type="sibTrans" cxnId="{474BF7B9-0A82-4CC1-A416-0CA6E3C532F5}">
      <dgm:prSet/>
      <dgm:spPr/>
      <dgm:t>
        <a:bodyPr/>
        <a:lstStyle/>
        <a:p>
          <a:endParaRPr lang="fr-FR"/>
        </a:p>
      </dgm:t>
    </dgm:pt>
    <dgm:pt modelId="{F50DD8E6-3A13-46BA-96B2-651A2BBF28BD}">
      <dgm:prSet phldrT="[Texte]" custT="1"/>
      <dgm:spPr/>
      <dgm:t>
        <a:bodyPr/>
        <a:lstStyle/>
        <a:p>
          <a:r>
            <a:rPr lang="fr-FR" sz="1400" b="1" dirty="0" smtClean="0"/>
            <a:t>DES INDICES DE POSITION-</a:t>
          </a:r>
        </a:p>
        <a:p>
          <a:r>
            <a:rPr lang="fr-FR" sz="1400" b="1" dirty="0" smtClean="0"/>
            <a:t>NEMENT</a:t>
          </a:r>
          <a:endParaRPr lang="fr-FR" sz="1400" dirty="0"/>
        </a:p>
      </dgm:t>
    </dgm:pt>
    <dgm:pt modelId="{129556A5-C3F5-4C7F-A74B-ABE5DA360B93}" type="parTrans" cxnId="{97F68681-DDD5-4FEB-AAE7-AC079029F425}">
      <dgm:prSet/>
      <dgm:spPr/>
      <dgm:t>
        <a:bodyPr/>
        <a:lstStyle/>
        <a:p>
          <a:endParaRPr lang="fr-FR"/>
        </a:p>
      </dgm:t>
    </dgm:pt>
    <dgm:pt modelId="{B53B1840-D470-4599-8B48-6169FAFCBB1A}" type="sibTrans" cxnId="{97F68681-DDD5-4FEB-AAE7-AC079029F425}">
      <dgm:prSet/>
      <dgm:spPr/>
      <dgm:t>
        <a:bodyPr/>
        <a:lstStyle/>
        <a:p>
          <a:endParaRPr lang="fr-FR"/>
        </a:p>
      </dgm:t>
    </dgm:pt>
    <dgm:pt modelId="{48C0665C-5E7E-40EA-9A6A-73BACEFBBD4A}">
      <dgm:prSet phldrT="[Texte]" custT="1"/>
      <dgm:spPr/>
      <dgm:t>
        <a:bodyPr/>
        <a:lstStyle/>
        <a:p>
          <a:r>
            <a:rPr lang="fr-FR" sz="1400" b="1" dirty="0" smtClean="0"/>
            <a:t>ÉTAYER LES APPRÉCIATIONS</a:t>
          </a:r>
          <a:endParaRPr lang="fr-FR" sz="1400" dirty="0"/>
        </a:p>
      </dgm:t>
    </dgm:pt>
    <dgm:pt modelId="{85518A26-7B8E-4A46-8873-E78AC1141819}" type="parTrans" cxnId="{13D6127D-1184-4225-A213-39026EF59DB5}">
      <dgm:prSet/>
      <dgm:spPr/>
      <dgm:t>
        <a:bodyPr/>
        <a:lstStyle/>
        <a:p>
          <a:endParaRPr lang="fr-FR"/>
        </a:p>
      </dgm:t>
    </dgm:pt>
    <dgm:pt modelId="{4F929DCA-C3E4-433B-B86B-AC7EC5AF9441}" type="sibTrans" cxnId="{13D6127D-1184-4225-A213-39026EF59DB5}">
      <dgm:prSet/>
      <dgm:spPr/>
      <dgm:t>
        <a:bodyPr/>
        <a:lstStyle/>
        <a:p>
          <a:endParaRPr lang="fr-FR"/>
        </a:p>
      </dgm:t>
    </dgm:pt>
    <dgm:pt modelId="{5CCCE095-338B-4598-ABE8-3D1D4685A30C}">
      <dgm:prSet phldrT="[Texte]" custT="1"/>
      <dgm:spPr/>
      <dgm:t>
        <a:bodyPr/>
        <a:lstStyle/>
        <a:p>
          <a:r>
            <a:rPr lang="fr-FR" sz="1400" dirty="0" smtClean="0"/>
            <a:t>POINT D’ACCORD SUR LA NOTE</a:t>
          </a:r>
          <a:endParaRPr lang="fr-FR" sz="1400" dirty="0"/>
        </a:p>
      </dgm:t>
    </dgm:pt>
    <dgm:pt modelId="{1D3C6BB5-FB50-420F-8CD2-822B2445042A}" type="parTrans" cxnId="{E57B17B5-1563-46EF-8B4E-965BBDE6EAC9}">
      <dgm:prSet/>
      <dgm:spPr/>
      <dgm:t>
        <a:bodyPr/>
        <a:lstStyle/>
        <a:p>
          <a:endParaRPr lang="fr-FR"/>
        </a:p>
      </dgm:t>
    </dgm:pt>
    <dgm:pt modelId="{70CAB753-FBD2-4EEA-96D1-D36331C8E149}" type="sibTrans" cxnId="{E57B17B5-1563-46EF-8B4E-965BBDE6EAC9}">
      <dgm:prSet/>
      <dgm:spPr/>
      <dgm:t>
        <a:bodyPr/>
        <a:lstStyle/>
        <a:p>
          <a:endParaRPr lang="fr-FR"/>
        </a:p>
      </dgm:t>
    </dgm:pt>
    <dgm:pt modelId="{5BD7C1C6-0727-491A-8A39-72F91BF549F3}" type="pres">
      <dgm:prSet presAssocID="{2BA4A813-E3B8-4CF6-8DB3-1C1FE9448B58}" presName="CompostProcess" presStyleCnt="0">
        <dgm:presLayoutVars>
          <dgm:dir/>
          <dgm:resizeHandles val="exact"/>
        </dgm:presLayoutVars>
      </dgm:prSet>
      <dgm:spPr/>
    </dgm:pt>
    <dgm:pt modelId="{CEF470B4-E33D-4080-BFBB-F8A6F6518556}" type="pres">
      <dgm:prSet presAssocID="{2BA4A813-E3B8-4CF6-8DB3-1C1FE9448B58}" presName="arrow" presStyleLbl="bgShp" presStyleIdx="0" presStyleCnt="1"/>
      <dgm:spPr>
        <a:solidFill>
          <a:schemeClr val="accent4">
            <a:lumMod val="40000"/>
            <a:lumOff val="60000"/>
          </a:schemeClr>
        </a:solidFill>
      </dgm:spPr>
    </dgm:pt>
    <dgm:pt modelId="{3F9D8C70-81D7-4BD9-80A4-80FA8B3479C0}" type="pres">
      <dgm:prSet presAssocID="{2BA4A813-E3B8-4CF6-8DB3-1C1FE9448B58}" presName="linearProcess" presStyleCnt="0"/>
      <dgm:spPr/>
    </dgm:pt>
    <dgm:pt modelId="{04027F7D-1209-4CFE-B64D-DAB58012F657}" type="pres">
      <dgm:prSet presAssocID="{CA5C6B4B-ECE8-46D5-8416-A506EFE13CFF}" presName="textNode" presStyleLbl="node1" presStyleIdx="0" presStyleCnt="5">
        <dgm:presLayoutVars>
          <dgm:bulletEnabled val="1"/>
        </dgm:presLayoutVars>
      </dgm:prSet>
      <dgm:spPr/>
      <dgm:t>
        <a:bodyPr/>
        <a:lstStyle/>
        <a:p>
          <a:endParaRPr lang="fr-FR"/>
        </a:p>
      </dgm:t>
    </dgm:pt>
    <dgm:pt modelId="{BAD14303-6C47-437A-B983-1938B0B2D634}" type="pres">
      <dgm:prSet presAssocID="{4C4F6CEC-8057-4F44-86A2-4947151EA7BC}" presName="sibTrans" presStyleCnt="0"/>
      <dgm:spPr/>
    </dgm:pt>
    <dgm:pt modelId="{F2451465-0B27-4300-9089-D096DEF48EA9}" type="pres">
      <dgm:prSet presAssocID="{D54CB324-1D16-483C-A350-0E0DF5CEF7D9}" presName="textNode" presStyleLbl="node1" presStyleIdx="1" presStyleCnt="5" custScaleX="117209">
        <dgm:presLayoutVars>
          <dgm:bulletEnabled val="1"/>
        </dgm:presLayoutVars>
      </dgm:prSet>
      <dgm:spPr/>
      <dgm:t>
        <a:bodyPr/>
        <a:lstStyle/>
        <a:p>
          <a:endParaRPr lang="fr-FR"/>
        </a:p>
      </dgm:t>
    </dgm:pt>
    <dgm:pt modelId="{64E9176D-FE7A-4EE7-BA80-C1611F723B9C}" type="pres">
      <dgm:prSet presAssocID="{FCBDFE8E-C0DE-4D28-8BA7-90C8559CC86C}" presName="sibTrans" presStyleCnt="0"/>
      <dgm:spPr/>
    </dgm:pt>
    <dgm:pt modelId="{F61D4476-F6D0-4202-BCD5-E139C0B1A3B4}" type="pres">
      <dgm:prSet presAssocID="{F50DD8E6-3A13-46BA-96B2-651A2BBF28BD}" presName="textNode" presStyleLbl="node1" presStyleIdx="2" presStyleCnt="5" custScaleX="106538">
        <dgm:presLayoutVars>
          <dgm:bulletEnabled val="1"/>
        </dgm:presLayoutVars>
      </dgm:prSet>
      <dgm:spPr/>
      <dgm:t>
        <a:bodyPr/>
        <a:lstStyle/>
        <a:p>
          <a:endParaRPr lang="fr-FR"/>
        </a:p>
      </dgm:t>
    </dgm:pt>
    <dgm:pt modelId="{BE60BD77-2915-45F3-B503-4EAA3F6B5CF0}" type="pres">
      <dgm:prSet presAssocID="{B53B1840-D470-4599-8B48-6169FAFCBB1A}" presName="sibTrans" presStyleCnt="0"/>
      <dgm:spPr/>
    </dgm:pt>
    <dgm:pt modelId="{DB4BDD74-5A9B-4651-86DC-2A9E7A010E4A}" type="pres">
      <dgm:prSet presAssocID="{48C0665C-5E7E-40EA-9A6A-73BACEFBBD4A}" presName="textNode" presStyleLbl="node1" presStyleIdx="3" presStyleCnt="5" custScaleX="119630">
        <dgm:presLayoutVars>
          <dgm:bulletEnabled val="1"/>
        </dgm:presLayoutVars>
      </dgm:prSet>
      <dgm:spPr/>
      <dgm:t>
        <a:bodyPr/>
        <a:lstStyle/>
        <a:p>
          <a:endParaRPr lang="fr-FR"/>
        </a:p>
      </dgm:t>
    </dgm:pt>
    <dgm:pt modelId="{8FB8801F-6D67-4144-A21E-62F179E7CEE2}" type="pres">
      <dgm:prSet presAssocID="{4F929DCA-C3E4-433B-B86B-AC7EC5AF9441}" presName="sibTrans" presStyleCnt="0"/>
      <dgm:spPr/>
    </dgm:pt>
    <dgm:pt modelId="{D3D0E22A-2F8E-43CA-AEF0-F15DD8A1E3CE}" type="pres">
      <dgm:prSet presAssocID="{5CCCE095-338B-4598-ABE8-3D1D4685A30C}" presName="textNode" presStyleLbl="node1" presStyleIdx="4" presStyleCnt="5">
        <dgm:presLayoutVars>
          <dgm:bulletEnabled val="1"/>
        </dgm:presLayoutVars>
      </dgm:prSet>
      <dgm:spPr/>
      <dgm:t>
        <a:bodyPr/>
        <a:lstStyle/>
        <a:p>
          <a:endParaRPr lang="fr-FR"/>
        </a:p>
      </dgm:t>
    </dgm:pt>
  </dgm:ptLst>
  <dgm:cxnLst>
    <dgm:cxn modelId="{13D6127D-1184-4225-A213-39026EF59DB5}" srcId="{2BA4A813-E3B8-4CF6-8DB3-1C1FE9448B58}" destId="{48C0665C-5E7E-40EA-9A6A-73BACEFBBD4A}" srcOrd="3" destOrd="0" parTransId="{85518A26-7B8E-4A46-8873-E78AC1141819}" sibTransId="{4F929DCA-C3E4-433B-B86B-AC7EC5AF9441}"/>
    <dgm:cxn modelId="{152DE96A-993B-467A-B434-58FF23DEA8DF}" type="presOf" srcId="{F50DD8E6-3A13-46BA-96B2-651A2BBF28BD}" destId="{F61D4476-F6D0-4202-BCD5-E139C0B1A3B4}" srcOrd="0" destOrd="0" presId="urn:microsoft.com/office/officeart/2005/8/layout/hProcess9"/>
    <dgm:cxn modelId="{0670BFE1-F0D3-4470-B9E3-17920A431C28}" srcId="{2BA4A813-E3B8-4CF6-8DB3-1C1FE9448B58}" destId="{CA5C6B4B-ECE8-46D5-8416-A506EFE13CFF}" srcOrd="0" destOrd="0" parTransId="{38AE4A23-9B59-4076-8BDD-22A2394AC8A2}" sibTransId="{4C4F6CEC-8057-4F44-86A2-4947151EA7BC}"/>
    <dgm:cxn modelId="{474BF7B9-0A82-4CC1-A416-0CA6E3C532F5}" srcId="{2BA4A813-E3B8-4CF6-8DB3-1C1FE9448B58}" destId="{D54CB324-1D16-483C-A350-0E0DF5CEF7D9}" srcOrd="1" destOrd="0" parTransId="{8ED8448E-BDAC-4F89-AFD5-BCCF8DA3873F}" sibTransId="{FCBDFE8E-C0DE-4D28-8BA7-90C8559CC86C}"/>
    <dgm:cxn modelId="{E57B17B5-1563-46EF-8B4E-965BBDE6EAC9}" srcId="{2BA4A813-E3B8-4CF6-8DB3-1C1FE9448B58}" destId="{5CCCE095-338B-4598-ABE8-3D1D4685A30C}" srcOrd="4" destOrd="0" parTransId="{1D3C6BB5-FB50-420F-8CD2-822B2445042A}" sibTransId="{70CAB753-FBD2-4EEA-96D1-D36331C8E149}"/>
    <dgm:cxn modelId="{97F68681-DDD5-4FEB-AAE7-AC079029F425}" srcId="{2BA4A813-E3B8-4CF6-8DB3-1C1FE9448B58}" destId="{F50DD8E6-3A13-46BA-96B2-651A2BBF28BD}" srcOrd="2" destOrd="0" parTransId="{129556A5-C3F5-4C7F-A74B-ABE5DA360B93}" sibTransId="{B53B1840-D470-4599-8B48-6169FAFCBB1A}"/>
    <dgm:cxn modelId="{11E5CB03-1818-4234-8213-A6F685CED0E1}" type="presOf" srcId="{5CCCE095-338B-4598-ABE8-3D1D4685A30C}" destId="{D3D0E22A-2F8E-43CA-AEF0-F15DD8A1E3CE}" srcOrd="0" destOrd="0" presId="urn:microsoft.com/office/officeart/2005/8/layout/hProcess9"/>
    <dgm:cxn modelId="{87E1D1AD-3B9F-49FB-B5AC-3FCAD3DD53F4}" type="presOf" srcId="{48C0665C-5E7E-40EA-9A6A-73BACEFBBD4A}" destId="{DB4BDD74-5A9B-4651-86DC-2A9E7A010E4A}" srcOrd="0" destOrd="0" presId="urn:microsoft.com/office/officeart/2005/8/layout/hProcess9"/>
    <dgm:cxn modelId="{B049F841-9B34-441E-8057-21C3FC6A748A}" type="presOf" srcId="{2BA4A813-E3B8-4CF6-8DB3-1C1FE9448B58}" destId="{5BD7C1C6-0727-491A-8A39-72F91BF549F3}" srcOrd="0" destOrd="0" presId="urn:microsoft.com/office/officeart/2005/8/layout/hProcess9"/>
    <dgm:cxn modelId="{B28E290D-CCA3-4587-9F7B-AECF275854E2}" type="presOf" srcId="{CA5C6B4B-ECE8-46D5-8416-A506EFE13CFF}" destId="{04027F7D-1209-4CFE-B64D-DAB58012F657}" srcOrd="0" destOrd="0" presId="urn:microsoft.com/office/officeart/2005/8/layout/hProcess9"/>
    <dgm:cxn modelId="{1516A0E8-7031-46B0-BA75-27A4A73B831C}" type="presOf" srcId="{D54CB324-1D16-483C-A350-0E0DF5CEF7D9}" destId="{F2451465-0B27-4300-9089-D096DEF48EA9}" srcOrd="0" destOrd="0" presId="urn:microsoft.com/office/officeart/2005/8/layout/hProcess9"/>
    <dgm:cxn modelId="{3E18539D-6E9B-4C00-A839-C9CD7C62CD60}" type="presParOf" srcId="{5BD7C1C6-0727-491A-8A39-72F91BF549F3}" destId="{CEF470B4-E33D-4080-BFBB-F8A6F6518556}" srcOrd="0" destOrd="0" presId="urn:microsoft.com/office/officeart/2005/8/layout/hProcess9"/>
    <dgm:cxn modelId="{4DD77F01-AB88-47C1-990C-C06F73FA28B3}" type="presParOf" srcId="{5BD7C1C6-0727-491A-8A39-72F91BF549F3}" destId="{3F9D8C70-81D7-4BD9-80A4-80FA8B3479C0}" srcOrd="1" destOrd="0" presId="urn:microsoft.com/office/officeart/2005/8/layout/hProcess9"/>
    <dgm:cxn modelId="{73D59E96-4568-4835-888C-94184C83FB28}" type="presParOf" srcId="{3F9D8C70-81D7-4BD9-80A4-80FA8B3479C0}" destId="{04027F7D-1209-4CFE-B64D-DAB58012F657}" srcOrd="0" destOrd="0" presId="urn:microsoft.com/office/officeart/2005/8/layout/hProcess9"/>
    <dgm:cxn modelId="{FFB71F21-B086-4F6F-B790-7175E718B85E}" type="presParOf" srcId="{3F9D8C70-81D7-4BD9-80A4-80FA8B3479C0}" destId="{BAD14303-6C47-437A-B983-1938B0B2D634}" srcOrd="1" destOrd="0" presId="urn:microsoft.com/office/officeart/2005/8/layout/hProcess9"/>
    <dgm:cxn modelId="{1835AC47-259F-4862-A91B-140CE522AEF6}" type="presParOf" srcId="{3F9D8C70-81D7-4BD9-80A4-80FA8B3479C0}" destId="{F2451465-0B27-4300-9089-D096DEF48EA9}" srcOrd="2" destOrd="0" presId="urn:microsoft.com/office/officeart/2005/8/layout/hProcess9"/>
    <dgm:cxn modelId="{796C59D0-BA23-4214-9730-FBB6D788F08C}" type="presParOf" srcId="{3F9D8C70-81D7-4BD9-80A4-80FA8B3479C0}" destId="{64E9176D-FE7A-4EE7-BA80-C1611F723B9C}" srcOrd="3" destOrd="0" presId="urn:microsoft.com/office/officeart/2005/8/layout/hProcess9"/>
    <dgm:cxn modelId="{23F5D088-C5A5-4A65-B49A-9970715DCAAB}" type="presParOf" srcId="{3F9D8C70-81D7-4BD9-80A4-80FA8B3479C0}" destId="{F61D4476-F6D0-4202-BCD5-E139C0B1A3B4}" srcOrd="4" destOrd="0" presId="urn:microsoft.com/office/officeart/2005/8/layout/hProcess9"/>
    <dgm:cxn modelId="{BE291686-D735-46FC-AE93-7F13CA74389D}" type="presParOf" srcId="{3F9D8C70-81D7-4BD9-80A4-80FA8B3479C0}" destId="{BE60BD77-2915-45F3-B503-4EAA3F6B5CF0}" srcOrd="5" destOrd="0" presId="urn:microsoft.com/office/officeart/2005/8/layout/hProcess9"/>
    <dgm:cxn modelId="{460B3CCD-D374-4492-8BF9-083009043306}" type="presParOf" srcId="{3F9D8C70-81D7-4BD9-80A4-80FA8B3479C0}" destId="{DB4BDD74-5A9B-4651-86DC-2A9E7A010E4A}" srcOrd="6" destOrd="0" presId="urn:microsoft.com/office/officeart/2005/8/layout/hProcess9"/>
    <dgm:cxn modelId="{1F5831DC-3F41-49A1-BEE9-541BA8488B8B}" type="presParOf" srcId="{3F9D8C70-81D7-4BD9-80A4-80FA8B3479C0}" destId="{8FB8801F-6D67-4144-A21E-62F179E7CEE2}" srcOrd="7" destOrd="0" presId="urn:microsoft.com/office/officeart/2005/8/layout/hProcess9"/>
    <dgm:cxn modelId="{5D7459BB-9A2D-4BE6-AEBE-DC7740305644}" type="presParOf" srcId="{3F9D8C70-81D7-4BD9-80A4-80FA8B3479C0}" destId="{D3D0E22A-2F8E-43CA-AEF0-F15DD8A1E3C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470B4-E33D-4080-BFBB-F8A6F6518556}">
      <dsp:nvSpPr>
        <dsp:cNvPr id="0" name=""/>
        <dsp:cNvSpPr/>
      </dsp:nvSpPr>
      <dsp:spPr>
        <a:xfrm>
          <a:off x="673016" y="0"/>
          <a:ext cx="7627520" cy="4965062"/>
        </a:xfrm>
        <a:prstGeom prst="rightArrow">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4027F7D-1209-4CFE-B64D-DAB58012F657}">
      <dsp:nvSpPr>
        <dsp:cNvPr id="0" name=""/>
        <dsp:cNvSpPr/>
      </dsp:nvSpPr>
      <dsp:spPr>
        <a:xfrm>
          <a:off x="4192" y="1489518"/>
          <a:ext cx="1469594" cy="19860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CONSTRUIRE DES SITUATIONS DE RÉFÉRENCE</a:t>
          </a:r>
          <a:endParaRPr lang="fr-FR" sz="1400" kern="1200" dirty="0"/>
        </a:p>
      </dsp:txBody>
      <dsp:txXfrm>
        <a:off x="75932" y="1561258"/>
        <a:ext cx="1326114" cy="1842544"/>
      </dsp:txXfrm>
    </dsp:sp>
    <dsp:sp modelId="{F2451465-0B27-4300-9089-D096DEF48EA9}">
      <dsp:nvSpPr>
        <dsp:cNvPr id="0" name=""/>
        <dsp:cNvSpPr/>
      </dsp:nvSpPr>
      <dsp:spPr>
        <a:xfrm>
          <a:off x="1718719" y="1489518"/>
          <a:ext cx="1722497" cy="19860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QUELS ÉLÉMENTS DE CONNAISSANCE DES ÉLÈVES ?</a:t>
          </a:r>
          <a:endParaRPr lang="fr-FR" sz="1400" kern="1200" dirty="0"/>
        </a:p>
      </dsp:txBody>
      <dsp:txXfrm>
        <a:off x="1802804" y="1573603"/>
        <a:ext cx="1554327" cy="1817854"/>
      </dsp:txXfrm>
    </dsp:sp>
    <dsp:sp modelId="{F61D4476-F6D0-4202-BCD5-E139C0B1A3B4}">
      <dsp:nvSpPr>
        <dsp:cNvPr id="0" name=""/>
        <dsp:cNvSpPr/>
      </dsp:nvSpPr>
      <dsp:spPr>
        <a:xfrm>
          <a:off x="3686148" y="1489518"/>
          <a:ext cx="1565676" cy="19860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DES INDICES DE POSITION-</a:t>
          </a:r>
        </a:p>
        <a:p>
          <a:pPr lvl="0" algn="ctr" defTabSz="622300">
            <a:lnSpc>
              <a:spcPct val="90000"/>
            </a:lnSpc>
            <a:spcBef>
              <a:spcPct val="0"/>
            </a:spcBef>
            <a:spcAft>
              <a:spcPct val="35000"/>
            </a:spcAft>
          </a:pPr>
          <a:r>
            <a:rPr lang="fr-FR" sz="1400" b="1" kern="1200" dirty="0" smtClean="0"/>
            <a:t>NEMENT</a:t>
          </a:r>
          <a:endParaRPr lang="fr-FR" sz="1400" kern="1200" dirty="0"/>
        </a:p>
      </dsp:txBody>
      <dsp:txXfrm>
        <a:off x="3762578" y="1565948"/>
        <a:ext cx="1412816" cy="1833164"/>
      </dsp:txXfrm>
    </dsp:sp>
    <dsp:sp modelId="{DB4BDD74-5A9B-4651-86DC-2A9E7A010E4A}">
      <dsp:nvSpPr>
        <dsp:cNvPr id="0" name=""/>
        <dsp:cNvSpPr/>
      </dsp:nvSpPr>
      <dsp:spPr>
        <a:xfrm>
          <a:off x="5496757" y="1489518"/>
          <a:ext cx="1758075" cy="19860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ÉTAYER LES APPRÉCIATIONS</a:t>
          </a:r>
          <a:endParaRPr lang="fr-FR" sz="1400" kern="1200" dirty="0"/>
        </a:p>
      </dsp:txBody>
      <dsp:txXfrm>
        <a:off x="5582579" y="1575340"/>
        <a:ext cx="1586431" cy="1814380"/>
      </dsp:txXfrm>
    </dsp:sp>
    <dsp:sp modelId="{D3D0E22A-2F8E-43CA-AEF0-F15DD8A1E3CE}">
      <dsp:nvSpPr>
        <dsp:cNvPr id="0" name=""/>
        <dsp:cNvSpPr/>
      </dsp:nvSpPr>
      <dsp:spPr>
        <a:xfrm>
          <a:off x="7499766" y="1489518"/>
          <a:ext cx="1469594" cy="19860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POINT D’ACCORD SUR LA NOTE</a:t>
          </a:r>
          <a:endParaRPr lang="fr-FR" sz="1400" kern="1200" dirty="0"/>
        </a:p>
      </dsp:txBody>
      <dsp:txXfrm>
        <a:off x="7571506" y="1561258"/>
        <a:ext cx="1326114" cy="18425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631" cy="497829"/>
          </a:xfrm>
          <a:prstGeom prst="rect">
            <a:avLst/>
          </a:prstGeom>
        </p:spPr>
        <p:txBody>
          <a:bodyPr vert="horz" lIns="90297" tIns="45149" rIns="90297" bIns="45149" rtlCol="0"/>
          <a:lstStyle>
            <a:lvl1pPr algn="l">
              <a:defRPr sz="1200"/>
            </a:lvl1pPr>
          </a:lstStyle>
          <a:p>
            <a:endParaRPr lang="fr-FR"/>
          </a:p>
        </p:txBody>
      </p:sp>
      <p:sp>
        <p:nvSpPr>
          <p:cNvPr id="3" name="Espace réservé de la date 2"/>
          <p:cNvSpPr>
            <a:spLocks noGrp="1"/>
          </p:cNvSpPr>
          <p:nvPr>
            <p:ph type="dt" sz="quarter" idx="1"/>
          </p:nvPr>
        </p:nvSpPr>
        <p:spPr>
          <a:xfrm>
            <a:off x="3777918" y="0"/>
            <a:ext cx="2889631" cy="497829"/>
          </a:xfrm>
          <a:prstGeom prst="rect">
            <a:avLst/>
          </a:prstGeom>
        </p:spPr>
        <p:txBody>
          <a:bodyPr vert="horz" lIns="90297" tIns="45149" rIns="90297" bIns="45149" rtlCol="0"/>
          <a:lstStyle>
            <a:lvl1pPr algn="r">
              <a:defRPr sz="1200"/>
            </a:lvl1pPr>
          </a:lstStyle>
          <a:p>
            <a:fld id="{130714C0-E55E-4A0D-AD61-328D75E7CA2E}" type="datetimeFigureOut">
              <a:rPr lang="fr-FR" smtClean="0"/>
              <a:t>15/12/2021</a:t>
            </a:fld>
            <a:endParaRPr lang="fr-FR"/>
          </a:p>
        </p:txBody>
      </p:sp>
      <p:sp>
        <p:nvSpPr>
          <p:cNvPr id="4" name="Espace réservé du pied de page 3"/>
          <p:cNvSpPr>
            <a:spLocks noGrp="1"/>
          </p:cNvSpPr>
          <p:nvPr>
            <p:ph type="ftr" sz="quarter" idx="2"/>
          </p:nvPr>
        </p:nvSpPr>
        <p:spPr>
          <a:xfrm>
            <a:off x="0" y="9428809"/>
            <a:ext cx="2889631" cy="497829"/>
          </a:xfrm>
          <a:prstGeom prst="rect">
            <a:avLst/>
          </a:prstGeom>
        </p:spPr>
        <p:txBody>
          <a:bodyPr vert="horz" lIns="90297" tIns="45149" rIns="90297" bIns="4514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918" y="9428809"/>
            <a:ext cx="2889631" cy="497829"/>
          </a:xfrm>
          <a:prstGeom prst="rect">
            <a:avLst/>
          </a:prstGeom>
        </p:spPr>
        <p:txBody>
          <a:bodyPr vert="horz" lIns="90297" tIns="45149" rIns="90297" bIns="45149" rtlCol="0" anchor="b"/>
          <a:lstStyle>
            <a:lvl1pPr algn="r">
              <a:defRPr sz="1200"/>
            </a:lvl1pPr>
          </a:lstStyle>
          <a:p>
            <a:fld id="{5ECBC86F-6683-42F7-9E17-BCF807FF237F}" type="slidenum">
              <a:rPr lang="fr-FR" smtClean="0"/>
              <a:t>‹N°›</a:t>
            </a:fld>
            <a:endParaRPr lang="fr-FR"/>
          </a:p>
        </p:txBody>
      </p:sp>
    </p:spTree>
    <p:extLst>
      <p:ext uri="{BB962C8B-B14F-4D97-AF65-F5344CB8AC3E}">
        <p14:creationId xmlns:p14="http://schemas.microsoft.com/office/powerpoint/2010/main" val="129249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6332"/>
          </a:xfrm>
          <a:prstGeom prst="rect">
            <a:avLst/>
          </a:prstGeom>
        </p:spPr>
        <p:txBody>
          <a:bodyPr vert="horz" lIns="95245" tIns="47622" rIns="95245" bIns="47622"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3777608" y="0"/>
            <a:ext cx="2889938" cy="496332"/>
          </a:xfrm>
          <a:prstGeom prst="rect">
            <a:avLst/>
          </a:prstGeom>
        </p:spPr>
        <p:txBody>
          <a:bodyPr vert="horz" lIns="95245" tIns="47622" rIns="95245" bIns="47622" rtlCol="0"/>
          <a:lstStyle>
            <a:lvl1pPr algn="r">
              <a:defRPr sz="1300">
                <a:latin typeface="Arial" pitchFamily="34" charset="0"/>
              </a:defRPr>
            </a:lvl1pPr>
          </a:lstStyle>
          <a:p>
            <a:fld id="{D680E798-53FF-4C51-A981-953463752515}" type="datetimeFigureOut">
              <a:rPr lang="fr-FR" smtClean="0"/>
              <a:pPr/>
              <a:t>15/12/2021</a:t>
            </a:fld>
            <a:endParaRPr lang="fr-FR" dirty="0"/>
          </a:p>
        </p:txBody>
      </p:sp>
      <p:sp>
        <p:nvSpPr>
          <p:cNvPr id="4" name="Espace réservé de l'image des diapositives 3"/>
          <p:cNvSpPr>
            <a:spLocks noGrp="1" noRot="1" noChangeAspect="1"/>
          </p:cNvSpPr>
          <p:nvPr>
            <p:ph type="sldImg" idx="2"/>
          </p:nvPr>
        </p:nvSpPr>
        <p:spPr>
          <a:xfrm>
            <a:off x="649288" y="746125"/>
            <a:ext cx="5370512" cy="3719513"/>
          </a:xfrm>
          <a:prstGeom prst="rect">
            <a:avLst/>
          </a:prstGeom>
          <a:noFill/>
          <a:ln w="12700">
            <a:solidFill>
              <a:prstClr val="black"/>
            </a:solidFill>
          </a:ln>
        </p:spPr>
        <p:txBody>
          <a:bodyPr vert="horz" lIns="95245" tIns="47622" rIns="95245" bIns="47622" rtlCol="0" anchor="ctr"/>
          <a:lstStyle/>
          <a:p>
            <a:endParaRPr lang="fr-FR" dirty="0"/>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5245" tIns="47622" rIns="95245" bIns="47622"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428583"/>
            <a:ext cx="2889938" cy="496332"/>
          </a:xfrm>
          <a:prstGeom prst="rect">
            <a:avLst/>
          </a:prstGeom>
        </p:spPr>
        <p:txBody>
          <a:bodyPr vert="horz" lIns="95245" tIns="47622" rIns="95245" bIns="47622"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777608" y="9428583"/>
            <a:ext cx="2889938" cy="496332"/>
          </a:xfrm>
          <a:prstGeom prst="rect">
            <a:avLst/>
          </a:prstGeom>
        </p:spPr>
        <p:txBody>
          <a:bodyPr vert="horz" lIns="95245" tIns="47622" rIns="95245" bIns="47622"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Objectifs de l'épreuve</a:t>
            </a:r>
            <a:br>
              <a:rPr lang="fr-FR" dirty="0" smtClean="0"/>
            </a:br>
            <a:r>
              <a:rPr lang="fr-FR" dirty="0" smtClean="0"/>
              <a:t>La sous-épreuve d'économie-gestion vise à évaluer le niveau acquis par le candidat, de compréhension et d'analyse de l'organisation économique et juridique de la société contemporaine, ainsi que du fonctionnement des entreprises à travers un questionnement contextualisé et la rédaction d'une réponse argumentée à une problématique pouvant prendre appui sur des documents.</a:t>
            </a:r>
            <a:br>
              <a:rPr lang="fr-FR" dirty="0" smtClean="0"/>
            </a:br>
            <a:r>
              <a:rPr lang="fr-FR" dirty="0" smtClean="0"/>
              <a:t>Elle permet de vérifier les compétences du candidat à :</a:t>
            </a:r>
          </a:p>
          <a:p>
            <a:r>
              <a:rPr lang="fr-FR" dirty="0" smtClean="0"/>
              <a:t/>
            </a:r>
            <a:br>
              <a:rPr lang="fr-FR" dirty="0" smtClean="0"/>
            </a:br>
            <a:r>
              <a:rPr lang="fr-FR" dirty="0" smtClean="0"/>
              <a:t>- comprendre et analyser une situation d'entreprise ;</a:t>
            </a:r>
            <a:br>
              <a:rPr lang="fr-FR" dirty="0" smtClean="0"/>
            </a:br>
            <a:r>
              <a:rPr lang="fr-FR" dirty="0" smtClean="0"/>
              <a:t>- exploiter et analyser des documents économiques, juridiques ou de gestion ;</a:t>
            </a:r>
            <a:br>
              <a:rPr lang="fr-FR" dirty="0" smtClean="0"/>
            </a:br>
            <a:r>
              <a:rPr lang="fr-FR" dirty="0" smtClean="0"/>
              <a:t>- justifier une réponse en sélectionnant le cas échéant des informations au sein d'un ou plusieurs documents ;</a:t>
            </a:r>
            <a:br>
              <a:rPr lang="fr-FR" dirty="0" smtClean="0"/>
            </a:br>
            <a:r>
              <a:rPr lang="fr-FR" dirty="0" smtClean="0"/>
              <a:t>- rédiger une réponse structurée à une problématique donnée en mobilisant les savoirs associés et le vocabulaire spécifique adéquat.</a:t>
            </a:r>
          </a:p>
          <a:p>
            <a:pPr defTabSz="902970">
              <a:defRPr/>
            </a:pPr>
            <a:endParaRPr lang="fr-FR" dirty="0" smtClean="0">
              <a:solidFill>
                <a:srgbClr val="FF0000"/>
              </a:solidFill>
            </a:endParaRPr>
          </a:p>
          <a:p>
            <a:pPr defTabSz="902970">
              <a:defRPr/>
            </a:pPr>
            <a:r>
              <a:rPr lang="fr-FR" dirty="0" smtClean="0">
                <a:solidFill>
                  <a:srgbClr val="FF0000"/>
                </a:solidFill>
              </a:rPr>
              <a:t>Partie 1 : </a:t>
            </a:r>
            <a:r>
              <a:rPr lang="fr-FR" dirty="0"/>
              <a:t>Evaluer des compétences professionnelles en lien avec un contexte professionnel </a:t>
            </a:r>
          </a:p>
          <a:p>
            <a:pPr defTabSz="902970">
              <a:defRPr/>
            </a:pPr>
            <a:endParaRPr lang="fr-FR" dirty="0" smtClean="0">
              <a:solidFill>
                <a:srgbClr val="FF0000"/>
              </a:solidFill>
            </a:endParaRPr>
          </a:p>
          <a:p>
            <a:pPr defTabSz="902970">
              <a:defRPr/>
            </a:pPr>
            <a:r>
              <a:rPr lang="fr-FR" dirty="0" smtClean="0">
                <a:solidFill>
                  <a:srgbClr val="FF0000"/>
                </a:solidFill>
              </a:rPr>
              <a:t>Partie 2 : </a:t>
            </a:r>
            <a:r>
              <a:rPr lang="fr-FR" dirty="0"/>
              <a:t>Produire une réponse structurée à une question posée en s’appuyant sur un dossier documentaire comportant au moins systématiquement un texte argumentatif et un document statistique</a:t>
            </a:r>
          </a:p>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53EC6195-0933-4566-9C61-2DF5A8066EAB}" type="slidenum">
              <a:rPr lang="fr-FR" smtClean="0"/>
              <a:pPr/>
              <a:t>4</a:t>
            </a:fld>
            <a:endParaRPr lang="fr-FR"/>
          </a:p>
        </p:txBody>
      </p:sp>
    </p:spTree>
    <p:extLst>
      <p:ext uri="{BB962C8B-B14F-4D97-AF65-F5344CB8AC3E}">
        <p14:creationId xmlns:p14="http://schemas.microsoft.com/office/powerpoint/2010/main" val="11346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https://view.genial.ly/5d7ea41eb93d570f2433e7c1/interactive-content-carte-des-competences-transversales-rect</a:t>
            </a:r>
          </a:p>
        </p:txBody>
      </p:sp>
      <p:sp>
        <p:nvSpPr>
          <p:cNvPr id="107524"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r>
              <a:rPr lang="fr-FR" altLang="fr-FR" smtClean="0"/>
              <a:t>fff</a:t>
            </a:r>
          </a:p>
        </p:txBody>
      </p:sp>
      <p:sp>
        <p:nvSpPr>
          <p:cNvPr id="107525"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fld id="{037829EE-E809-4997-8C99-47EF83E86295}" type="slidenum">
              <a:rPr lang="fr-FR" altLang="fr-FR" smtClean="0"/>
              <a:pPr/>
              <a:t>32</a:t>
            </a:fld>
            <a:endParaRPr lang="fr-FR" altLang="fr-FR" smtClean="0"/>
          </a:p>
        </p:txBody>
      </p:sp>
    </p:spTree>
    <p:extLst>
      <p:ext uri="{BB962C8B-B14F-4D97-AF65-F5344CB8AC3E}">
        <p14:creationId xmlns:p14="http://schemas.microsoft.com/office/powerpoint/2010/main" val="23658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Tree>
    <p:extLst>
      <p:ext uri="{BB962C8B-B14F-4D97-AF65-F5344CB8AC3E}">
        <p14:creationId xmlns:p14="http://schemas.microsoft.com/office/powerpoint/2010/main" val="244327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86465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Source : IGEN Economie Gestion – Didier Michel</a:t>
            </a:r>
          </a:p>
          <a:p>
            <a:r>
              <a:rPr lang="fr-FR" dirty="0" smtClean="0"/>
              <a:t>D’autres éléments peuvent servir à positionner</a:t>
            </a:r>
            <a:r>
              <a:rPr lang="fr-FR" baseline="0" dirty="0" smtClean="0"/>
              <a:t> notamment les compétences transversales</a:t>
            </a:r>
          </a:p>
          <a:p>
            <a:r>
              <a:rPr lang="fr-FR" baseline="0" dirty="0" smtClean="0"/>
              <a:t>Complément de l’enseignement général</a:t>
            </a:r>
            <a:endParaRPr lang="fr-FR" dirty="0"/>
          </a:p>
        </p:txBody>
      </p:sp>
      <p:sp>
        <p:nvSpPr>
          <p:cNvPr id="4" name="Espace réservé du numéro de diapositive 3"/>
          <p:cNvSpPr>
            <a:spLocks noGrp="1"/>
          </p:cNvSpPr>
          <p:nvPr>
            <p:ph type="sldNum" sz="quarter" idx="10"/>
          </p:nvPr>
        </p:nvSpPr>
        <p:spPr/>
        <p:txBody>
          <a:bodyPr/>
          <a:lstStyle/>
          <a:p>
            <a:pPr>
              <a:defRPr/>
            </a:pPr>
            <a:fld id="{5F29F701-BFDF-4B74-8D17-5781CBEE6471}" type="slidenum">
              <a:rPr lang="fr-FR" altLang="fr-FR" smtClean="0"/>
              <a:pPr>
                <a:defRPr/>
              </a:pPr>
              <a:t>14</a:t>
            </a:fld>
            <a:endParaRPr lang="fr-FR" altLang="fr-FR"/>
          </a:p>
        </p:txBody>
      </p:sp>
    </p:spTree>
    <p:extLst>
      <p:ext uri="{BB962C8B-B14F-4D97-AF65-F5344CB8AC3E}">
        <p14:creationId xmlns:p14="http://schemas.microsoft.com/office/powerpoint/2010/main" val="182304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n’est pas parce qu’un élève réussit un travail en début de seconde qu’on le positionne en expert. Le palier expert n’est possible que si l’élève a traversé une variété de mise en situation proposant des complexités.</a:t>
            </a:r>
          </a:p>
          <a:p>
            <a:r>
              <a:rPr lang="fr-FR" dirty="0"/>
              <a:t>Il est nécessaire de lui préciser que la qualité de son travail a été obtenu par une guidance importante et surtout que la situation donnée était simple – normal puisque l’on débute…</a:t>
            </a:r>
          </a:p>
          <a:p>
            <a:r>
              <a:rPr lang="fr-FR" dirty="0"/>
              <a:t>Aussi, en seconde, il faut s’accorder que les situations proposées seront le plus souvent des mises en situation simples qui permettent de mettre les élèves en position de comprendre ce que l’on attend d’eux et surtout de leur faire réussir des activités simples.</a:t>
            </a:r>
          </a:p>
          <a:p>
            <a:r>
              <a:rPr lang="fr-FR" dirty="0"/>
              <a:t>Il est impératif de partager cette progressivité des apprentissages avec les jeunes.</a:t>
            </a:r>
          </a:p>
          <a:p>
            <a:r>
              <a:rPr lang="fr-FR" dirty="0"/>
              <a:t> </a:t>
            </a:r>
          </a:p>
          <a:p>
            <a:r>
              <a:rPr lang="fr-FR" dirty="0"/>
              <a:t>Ce processus d’acquisition des compétences doit être partagé au sein de l’établissement afin de pouvoir adapter les outils de suivi des compétences.</a:t>
            </a:r>
          </a:p>
          <a:p>
            <a:r>
              <a:rPr lang="fr-FR" dirty="0"/>
              <a:t>Il nécessite de bien comprendre la signification des couleurs qui  sont nullement équivalente à TI, I, S et TS</a:t>
            </a:r>
          </a:p>
          <a:p>
            <a:r>
              <a:rPr lang="fr-FR" dirty="0"/>
              <a:t>L’objectif de la seconde BCP ou de la 1</a:t>
            </a:r>
            <a:r>
              <a:rPr lang="fr-FR" baseline="30000" dirty="0"/>
              <a:t>ère</a:t>
            </a:r>
            <a:r>
              <a:rPr lang="fr-FR" dirty="0"/>
              <a:t> année de CAP est que les élèves soient le plus possible sur le palier 2. Les enseignants proposent le plus souvent au début de traverser des situations simples puis au fur et à mesure, ils intègrent de la complexité avec possibilité d’être guidé.</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29630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F29F701-BFDF-4B74-8D17-5781CBEE6471}" type="slidenum">
              <a:rPr lang="fr-FR" altLang="fr-FR" smtClean="0"/>
              <a:pPr>
                <a:defRPr/>
              </a:pPr>
              <a:t>21</a:t>
            </a:fld>
            <a:endParaRPr lang="fr-FR" altLang="fr-FR"/>
          </a:p>
        </p:txBody>
      </p:sp>
    </p:spTree>
    <p:extLst>
      <p:ext uri="{BB962C8B-B14F-4D97-AF65-F5344CB8AC3E}">
        <p14:creationId xmlns:p14="http://schemas.microsoft.com/office/powerpoint/2010/main" val="345404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F29F701-BFDF-4B74-8D17-5781CBEE6471}" type="slidenum">
              <a:rPr lang="fr-FR" altLang="fr-FR" smtClean="0"/>
              <a:pPr>
                <a:defRPr/>
              </a:pPr>
              <a:t>22</a:t>
            </a:fld>
            <a:endParaRPr lang="fr-FR" altLang="fr-FR"/>
          </a:p>
        </p:txBody>
      </p:sp>
    </p:spTree>
    <p:extLst>
      <p:ext uri="{BB962C8B-B14F-4D97-AF65-F5344CB8AC3E}">
        <p14:creationId xmlns:p14="http://schemas.microsoft.com/office/powerpoint/2010/main" val="151691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fld id="{DA1BA11F-0876-4E7A-944A-FCA6D2F5877A}" type="slidenum">
              <a:rPr lang="fr-FR" altLang="fr-FR"/>
              <a:pPr/>
              <a:t>23</a:t>
            </a:fld>
            <a:endParaRPr lang="fr-FR" altLang="fr-FR"/>
          </a:p>
        </p:txBody>
      </p:sp>
    </p:spTree>
    <p:extLst>
      <p:ext uri="{BB962C8B-B14F-4D97-AF65-F5344CB8AC3E}">
        <p14:creationId xmlns:p14="http://schemas.microsoft.com/office/powerpoint/2010/main" val="419631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http://www.agence-erasmus.fr/docs/2818_guide-competences-web.pdf</a:t>
            </a:r>
          </a:p>
          <a:p>
            <a:endParaRPr lang="fr-FR" altLang="fr-FR" smtClean="0"/>
          </a:p>
        </p:txBody>
      </p:sp>
      <p:sp>
        <p:nvSpPr>
          <p:cNvPr id="95236"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r>
              <a:rPr lang="fr-FR" altLang="fr-FR" smtClean="0"/>
              <a:t>fff</a:t>
            </a:r>
          </a:p>
        </p:txBody>
      </p:sp>
      <p:sp>
        <p:nvSpPr>
          <p:cNvPr id="9523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fld id="{7944C53D-5941-43A0-B3B4-95F90DAF7628}" type="slidenum">
              <a:rPr lang="fr-FR" altLang="fr-FR" smtClean="0"/>
              <a:pPr/>
              <a:t>30</a:t>
            </a:fld>
            <a:endParaRPr lang="fr-FR" altLang="fr-FR" smtClean="0"/>
          </a:p>
        </p:txBody>
      </p:sp>
    </p:spTree>
    <p:extLst>
      <p:ext uri="{BB962C8B-B14F-4D97-AF65-F5344CB8AC3E}">
        <p14:creationId xmlns:p14="http://schemas.microsoft.com/office/powerpoint/2010/main" val="179361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05476"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r>
              <a:rPr lang="fr-FR" altLang="fr-FR" smtClean="0"/>
              <a:t>fff</a:t>
            </a:r>
          </a:p>
        </p:txBody>
      </p:sp>
      <p:sp>
        <p:nvSpPr>
          <p:cNvPr id="105477"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3663" indent="-282178">
              <a:defRPr>
                <a:solidFill>
                  <a:schemeClr val="tx1"/>
                </a:solidFill>
                <a:latin typeface="Arial" panose="020B0604020202020204" pitchFamily="34" charset="0"/>
              </a:defRPr>
            </a:lvl2pPr>
            <a:lvl3pPr marL="1128713" indent="-225743">
              <a:defRPr>
                <a:solidFill>
                  <a:schemeClr val="tx1"/>
                </a:solidFill>
                <a:latin typeface="Arial" panose="020B0604020202020204" pitchFamily="34" charset="0"/>
              </a:defRPr>
            </a:lvl3pPr>
            <a:lvl4pPr marL="1580198" indent="-225743">
              <a:defRPr>
                <a:solidFill>
                  <a:schemeClr val="tx1"/>
                </a:solidFill>
                <a:latin typeface="Arial" panose="020B0604020202020204" pitchFamily="34" charset="0"/>
              </a:defRPr>
            </a:lvl4pPr>
            <a:lvl5pPr marL="2031683" indent="-225743">
              <a:defRPr>
                <a:solidFill>
                  <a:schemeClr val="tx1"/>
                </a:solidFill>
                <a:latin typeface="Arial" panose="020B0604020202020204" pitchFamily="34" charset="0"/>
              </a:defRPr>
            </a:lvl5pPr>
            <a:lvl6pPr marL="2483168" indent="-225743" defTabSz="451485" eaLnBrk="0" fontAlgn="base" hangingPunct="0">
              <a:spcBef>
                <a:spcPct val="0"/>
              </a:spcBef>
              <a:spcAft>
                <a:spcPct val="0"/>
              </a:spcAft>
              <a:defRPr>
                <a:solidFill>
                  <a:schemeClr val="tx1"/>
                </a:solidFill>
                <a:latin typeface="Arial" panose="020B0604020202020204" pitchFamily="34" charset="0"/>
              </a:defRPr>
            </a:lvl6pPr>
            <a:lvl7pPr marL="2934653" indent="-225743" defTabSz="451485" eaLnBrk="0" fontAlgn="base" hangingPunct="0">
              <a:spcBef>
                <a:spcPct val="0"/>
              </a:spcBef>
              <a:spcAft>
                <a:spcPct val="0"/>
              </a:spcAft>
              <a:defRPr>
                <a:solidFill>
                  <a:schemeClr val="tx1"/>
                </a:solidFill>
                <a:latin typeface="Arial" panose="020B0604020202020204" pitchFamily="34" charset="0"/>
              </a:defRPr>
            </a:lvl7pPr>
            <a:lvl8pPr marL="3386138" indent="-225743" defTabSz="451485" eaLnBrk="0" fontAlgn="base" hangingPunct="0">
              <a:spcBef>
                <a:spcPct val="0"/>
              </a:spcBef>
              <a:spcAft>
                <a:spcPct val="0"/>
              </a:spcAft>
              <a:defRPr>
                <a:solidFill>
                  <a:schemeClr val="tx1"/>
                </a:solidFill>
                <a:latin typeface="Arial" panose="020B0604020202020204" pitchFamily="34" charset="0"/>
              </a:defRPr>
            </a:lvl8pPr>
            <a:lvl9pPr marL="3837623" indent="-225743" defTabSz="451485" eaLnBrk="0" fontAlgn="base" hangingPunct="0">
              <a:spcBef>
                <a:spcPct val="0"/>
              </a:spcBef>
              <a:spcAft>
                <a:spcPct val="0"/>
              </a:spcAft>
              <a:defRPr>
                <a:solidFill>
                  <a:schemeClr val="tx1"/>
                </a:solidFill>
                <a:latin typeface="Arial" panose="020B0604020202020204" pitchFamily="34" charset="0"/>
              </a:defRPr>
            </a:lvl9pPr>
          </a:lstStyle>
          <a:p>
            <a:fld id="{12E61FBA-D7C1-46C7-B263-8206DB904380}" type="slidenum">
              <a:rPr lang="fr-FR" altLang="fr-FR" smtClean="0"/>
              <a:pPr/>
              <a:t>31</a:t>
            </a:fld>
            <a:endParaRPr lang="fr-FR" altLang="fr-FR" smtClean="0"/>
          </a:p>
        </p:txBody>
      </p:sp>
    </p:spTree>
    <p:extLst>
      <p:ext uri="{BB962C8B-B14F-4D97-AF65-F5344CB8AC3E}">
        <p14:creationId xmlns:p14="http://schemas.microsoft.com/office/powerpoint/2010/main" val="361432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r>
              <a:rPr lang="fr-FR" smtClean="0"/>
              <a:t>26 novembre 2020</a:t>
            </a:r>
            <a:endParaRPr lang="fr-FR" dirty="0"/>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r>
              <a:rPr lang="fr-FR" smtClean="0"/>
              <a:t>Académie de Nantes – Regroupement académique CAP EPC </a:t>
            </a:r>
            <a:endParaRPr lang="fr-FR" dirty="0"/>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stretch>
            <a:fillRect/>
          </a:stretch>
        </p:blipFill>
        <p:spPr bwMode="gray">
          <a:xfrm>
            <a:off x="540000" y="360000"/>
            <a:ext cx="2696882" cy="2700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sommaire">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871936" y="1469379"/>
            <a:ext cx="8538765" cy="4397375"/>
          </a:xfrm>
        </p:spPr>
        <p:txBody>
          <a:bodyPr/>
          <a:lstStyle>
            <a:lvl1pPr>
              <a:buClr>
                <a:srgbClr val="00A6BE"/>
              </a:buClr>
              <a:defRPr>
                <a:solidFill>
                  <a:srgbClr val="00A6BE"/>
                </a:solidFill>
              </a:defRPr>
            </a:lvl1pPr>
          </a:lstStyle>
          <a:p>
            <a:pPr lvl="0"/>
            <a:r>
              <a:rPr lang="fr-FR" smtClean="0"/>
              <a:t>Modifier les styles du texte du masque</a:t>
            </a:r>
          </a:p>
        </p:txBody>
      </p:sp>
      <p:sp>
        <p:nvSpPr>
          <p:cNvPr id="3" name="Titre 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1717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age sommaire">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871936" y="1469379"/>
            <a:ext cx="8538765" cy="4397375"/>
          </a:xfrm>
        </p:spPr>
        <p:txBody>
          <a:bodyPr/>
          <a:lstStyle>
            <a:lvl1pPr>
              <a:buClr>
                <a:srgbClr val="00A6BE"/>
              </a:buClr>
              <a:defRPr>
                <a:solidFill>
                  <a:srgbClr val="00A6BE"/>
                </a:solidFill>
              </a:defRPr>
            </a:lvl1pPr>
          </a:lstStyle>
          <a:p>
            <a:pPr lvl="0"/>
            <a:r>
              <a:rPr lang="fr-FR" smtClean="0"/>
              <a:t>Modifier les styles du texte du masque</a:t>
            </a:r>
          </a:p>
        </p:txBody>
      </p:sp>
      <p:sp>
        <p:nvSpPr>
          <p:cNvPr id="3" name="Titre 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61441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26 novembre 2020</a:t>
            </a:r>
            <a:endParaRPr lang="fr-FR" cap="all" dirty="0"/>
          </a:p>
        </p:txBody>
      </p:sp>
      <p:sp>
        <p:nvSpPr>
          <p:cNvPr id="3" name="Espace réservé du pied de page 2"/>
          <p:cNvSpPr>
            <a:spLocks noGrp="1"/>
          </p:cNvSpPr>
          <p:nvPr>
            <p:ph type="ftr" sz="quarter" idx="11"/>
          </p:nvPr>
        </p:nvSpPr>
        <p:spPr bwMode="gray"/>
        <p:txBody>
          <a:bodyPr/>
          <a:lstStyle/>
          <a:p>
            <a:r>
              <a:rPr lang="fr-FR" smtClean="0"/>
              <a:t>Académie de Nantes – Regroupement académique CAP EPC </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stretch>
            <a:fillRect/>
          </a:stretch>
        </p:blipFill>
        <p:spPr bwMode="gray">
          <a:xfrm>
            <a:off x="180000" y="180000"/>
            <a:ext cx="1440000"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26 novembre 2020</a:t>
            </a:r>
            <a:endParaRPr lang="fr-FR" cap="all" dirty="0"/>
          </a:p>
        </p:txBody>
      </p:sp>
      <p:sp>
        <p:nvSpPr>
          <p:cNvPr id="4" name="Espace réservé du pied de page 3"/>
          <p:cNvSpPr>
            <a:spLocks noGrp="1"/>
          </p:cNvSpPr>
          <p:nvPr>
            <p:ph type="ftr" sz="quarter" idx="11"/>
          </p:nvPr>
        </p:nvSpPr>
        <p:spPr bwMode="gray"/>
        <p:txBody>
          <a:bodyPr/>
          <a:lstStyle/>
          <a:p>
            <a:r>
              <a:rPr lang="fr-FR" smtClean="0"/>
              <a:t>Académie de Nantes – Regroupement académique CAP EPC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906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26 novembre 2020</a:t>
            </a:r>
            <a:endParaRPr lang="fr-FR" cap="all" dirty="0"/>
          </a:p>
        </p:txBody>
      </p:sp>
      <p:sp>
        <p:nvSpPr>
          <p:cNvPr id="4" name="Espace réservé du pied de page 3"/>
          <p:cNvSpPr>
            <a:spLocks noGrp="1"/>
          </p:cNvSpPr>
          <p:nvPr>
            <p:ph type="ftr" sz="quarter" idx="11"/>
          </p:nvPr>
        </p:nvSpPr>
        <p:spPr bwMode="gray"/>
        <p:txBody>
          <a:bodyPr/>
          <a:lstStyle/>
          <a:p>
            <a:r>
              <a:rPr lang="fr-FR" smtClean="0"/>
              <a:t>Académie de Nantes – Regroupement académique CAP EPC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26 novembre 2020</a:t>
            </a:r>
            <a:endParaRPr lang="fr-FR" cap="all" dirty="0"/>
          </a:p>
        </p:txBody>
      </p:sp>
      <p:sp>
        <p:nvSpPr>
          <p:cNvPr id="4" name="Espace réservé du pied de page 3"/>
          <p:cNvSpPr>
            <a:spLocks noGrp="1"/>
          </p:cNvSpPr>
          <p:nvPr>
            <p:ph type="ftr" sz="quarter" idx="11"/>
          </p:nvPr>
        </p:nvSpPr>
        <p:spPr bwMode="gray"/>
        <p:txBody>
          <a:bodyPr/>
          <a:lstStyle/>
          <a:p>
            <a:r>
              <a:rPr lang="fr-FR" smtClean="0"/>
              <a:t>Académie de Nantes – Regroupement académique CAP EPC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71936" y="1471083"/>
            <a:ext cx="8538765"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4">
            <a:extLst>
              <a:ext uri="{FF2B5EF4-FFF2-40B4-BE49-F238E27FC236}">
                <a16:creationId xmlns:a16="http://schemas.microsoft.com/office/drawing/2014/main" id="{5914F86B-511E-4300-96F0-DDA9BFFD2347}"/>
              </a:ext>
            </a:extLst>
          </p:cNvPr>
          <p:cNvSpPr>
            <a:spLocks noGrp="1"/>
          </p:cNvSpPr>
          <p:nvPr>
            <p:ph type="sldNum" sz="quarter" idx="12"/>
          </p:nvPr>
        </p:nvSpPr>
        <p:spPr>
          <a:xfrm>
            <a:off x="9160561" y="6390911"/>
            <a:ext cx="662914" cy="365125"/>
          </a:xfrm>
          <a:prstGeom prst="rect">
            <a:avLst/>
          </a:prstGeom>
        </p:spPr>
        <p:txBody>
          <a:bodyPr/>
          <a:lstStyle>
            <a:lvl1pPr>
              <a:defRPr sz="1400" b="1"/>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371459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C228B-4BD7-4FF7-BD53-C4EE6F0649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73182E-DA86-4F9C-A11D-EEB0CE7A3631}"/>
              </a:ext>
            </a:extLst>
          </p:cNvPr>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04F6BB-2C29-4DC8-A795-9F310EF549C2}"/>
              </a:ext>
            </a:extLst>
          </p:cNvPr>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BD9852-8CEF-4780-8C13-0E995A2190AD}"/>
              </a:ext>
            </a:extLst>
          </p:cNvPr>
          <p:cNvSpPr>
            <a:spLocks noGrp="1"/>
          </p:cNvSpPr>
          <p:nvPr>
            <p:ph type="dt" sz="half" idx="10"/>
          </p:nvPr>
        </p:nvSpPr>
        <p:spPr/>
        <p:txBody>
          <a:bodyPr/>
          <a:lstStyle/>
          <a:p>
            <a:r>
              <a:rPr lang="fr-FR" smtClean="0"/>
              <a:t>26 novembre 2020</a:t>
            </a:r>
            <a:endParaRPr lang="fr-FR"/>
          </a:p>
        </p:txBody>
      </p:sp>
      <p:sp>
        <p:nvSpPr>
          <p:cNvPr id="6" name="Espace réservé du pied de page 5">
            <a:extLst>
              <a:ext uri="{FF2B5EF4-FFF2-40B4-BE49-F238E27FC236}">
                <a16:creationId xmlns:a16="http://schemas.microsoft.com/office/drawing/2014/main" id="{2C71F82D-21FA-4F72-BEAC-046E183AE851}"/>
              </a:ext>
            </a:extLst>
          </p:cNvPr>
          <p:cNvSpPr>
            <a:spLocks noGrp="1"/>
          </p:cNvSpPr>
          <p:nvPr>
            <p:ph type="ftr" sz="quarter" idx="11"/>
          </p:nvPr>
        </p:nvSpPr>
        <p:spPr/>
        <p:txBody>
          <a:bodyPr/>
          <a:lstStyle/>
          <a:p>
            <a:r>
              <a:rPr lang="fr-FR" smtClean="0"/>
              <a:t>Académie de Nantes – Regroupement académique CAP EPC </a:t>
            </a:r>
            <a:endParaRPr lang="fr-FR"/>
          </a:p>
        </p:txBody>
      </p:sp>
      <p:sp>
        <p:nvSpPr>
          <p:cNvPr id="7" name="Espace réservé du numéro de diapositive 6">
            <a:extLst>
              <a:ext uri="{FF2B5EF4-FFF2-40B4-BE49-F238E27FC236}">
                <a16:creationId xmlns:a16="http://schemas.microsoft.com/office/drawing/2014/main" id="{F64FDA5E-6EB5-4C39-9E51-0A2D0A60B9DC}"/>
              </a:ext>
            </a:extLst>
          </p:cNvPr>
          <p:cNvSpPr>
            <a:spLocks noGrp="1"/>
          </p:cNvSpPr>
          <p:nvPr>
            <p:ph type="sldNum" sz="quarter" idx="12"/>
          </p:nvPr>
        </p:nvSpPr>
        <p:spPr/>
        <p:txBody>
          <a:bodyPr/>
          <a:lstStyle/>
          <a:p>
            <a:fld id="{60F40A19-B747-4F60-9443-2893E004108B}" type="slidenum">
              <a:rPr lang="fr-FR" smtClean="0"/>
              <a:t>‹N°›</a:t>
            </a:fld>
            <a:endParaRPr lang="fr-FR"/>
          </a:p>
        </p:txBody>
      </p:sp>
    </p:spTree>
    <p:extLst>
      <p:ext uri="{BB962C8B-B14F-4D97-AF65-F5344CB8AC3E}">
        <p14:creationId xmlns:p14="http://schemas.microsoft.com/office/powerpoint/2010/main" val="249672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texte 2"/>
          <p:cNvSpPr>
            <a:spLocks noGrp="1"/>
          </p:cNvSpPr>
          <p:nvPr>
            <p:ph idx="1"/>
          </p:nvPr>
        </p:nvSpPr>
        <p:spPr bwMode="auto">
          <a:xfrm>
            <a:off x="757447" y="1473591"/>
            <a:ext cx="86165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Tree>
    <p:extLst>
      <p:ext uri="{BB962C8B-B14F-4D97-AF65-F5344CB8AC3E}">
        <p14:creationId xmlns:p14="http://schemas.microsoft.com/office/powerpoint/2010/main" val="392226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72517" y="1476297"/>
            <a:ext cx="8538183" cy="4525963"/>
          </a:xfrm>
        </p:spPr>
        <p:txBody>
          <a:bodyPr/>
          <a:lstStyle>
            <a:lvl1pPr marL="192611" marR="0" indent="-192611" algn="l" defTabSz="495285"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79297" marR="0" indent="-184013" algn="l" defTabSz="495285" rtl="0" eaLnBrk="1" fontAlgn="auto" latinLnBrk="0" hangingPunct="1">
              <a:lnSpc>
                <a:spcPct val="100000"/>
              </a:lnSpc>
              <a:spcBef>
                <a:spcPct val="20000"/>
              </a:spcBef>
              <a:spcAft>
                <a:spcPts val="0"/>
              </a:spcAft>
              <a:buClr>
                <a:srgbClr val="1A86D0"/>
              </a:buClr>
              <a:buSzTx/>
              <a:buFont typeface="Arial Italic"/>
              <a:buChar char="■"/>
              <a:tabLst/>
              <a:defRPr/>
            </a:lvl2pPr>
            <a:lvl3pPr marL="679297" marR="0" indent="0" algn="l" defTabSz="495285" rtl="0" eaLnBrk="1" fontAlgn="auto" latinLnBrk="0" hangingPunct="1">
              <a:lnSpc>
                <a:spcPct val="100000"/>
              </a:lnSpc>
              <a:spcBef>
                <a:spcPct val="20000"/>
              </a:spcBef>
              <a:spcAft>
                <a:spcPts val="0"/>
              </a:spcAft>
              <a:buClrTx/>
              <a:buSzTx/>
              <a:buFont typeface="Arial"/>
              <a:buNone/>
              <a:tabLst/>
              <a:defRPr/>
            </a:lvl3pPr>
            <a:lvl4pPr marL="679297" marR="0" indent="192611" algn="l" defTabSz="495285" rtl="0" eaLnBrk="1" fontAlgn="auto" latinLnBrk="0" hangingPunct="1">
              <a:lnSpc>
                <a:spcPct val="100000"/>
              </a:lnSpc>
              <a:spcBef>
                <a:spcPct val="20000"/>
              </a:spcBef>
              <a:spcAft>
                <a:spcPts val="0"/>
              </a:spcAft>
              <a:buClr>
                <a:srgbClr val="1A86D0"/>
              </a:buClr>
              <a:buSzTx/>
              <a:buFont typeface="Arial"/>
              <a:buChar char="–"/>
              <a:tabLst/>
              <a:defRPr/>
            </a:lvl4pPr>
            <a:lvl5pPr marL="873627" marR="0" indent="0" algn="l" defTabSz="495285"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243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26 novembre 2020</a:t>
            </a:r>
            <a:endParaRPr lang="fr-FR" cap="all" dirty="0"/>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Académie de Nantes – Regroupement académique CAP EPC </a:t>
            </a:r>
            <a:endParaRPr lang="fr-FR" dirty="0"/>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descr="logoAC_NANTES_diaporama.wmf"/>
          <p:cNvPicPr>
            <a:picLocks noChangeAspect="1"/>
          </p:cNvPicPr>
          <p:nvPr userDrawn="1"/>
        </p:nvPicPr>
        <p:blipFill>
          <a:blip r:embed="rId13"/>
          <a:stretch>
            <a:fillRect/>
          </a:stretch>
        </p:blipFill>
        <p:spPr>
          <a:xfrm>
            <a:off x="324000" y="144000"/>
            <a:ext cx="449481" cy="45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 id="2147483816" r:id="rId8"/>
    <p:sldLayoutId id="2147483818" r:id="rId9"/>
    <p:sldLayoutId id="2147483822" r:id="rId10"/>
    <p:sldLayoutId id="2147483823" r:id="rId11"/>
  </p:sldLayoutIdLst>
  <p:hf hdr="0" ft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L&#233;valuation%20dune%20comp&#233;tence-%20gd%20pere%20eb&#233;niste.mp4" TargetMode="External"/><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6.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www.agence-erasmus.fr/docs/2818_guide-competences-web.pdf" TargetMode="External"/><Relationship Id="rId4" Type="http://schemas.openxmlformats.org/officeDocument/2006/relationships/hyperlink" Target="http://www.agence-erasmus.fr/docs/2818%20guide-competences-web.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11" name="Titre 1"/>
          <p:cNvSpPr txBox="1">
            <a:spLocks/>
          </p:cNvSpPr>
          <p:nvPr/>
        </p:nvSpPr>
        <p:spPr bwMode="auto">
          <a:xfrm>
            <a:off x="112913" y="1052736"/>
            <a:ext cx="9793087" cy="20915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altLang="fr-FR" b="1" dirty="0" smtClean="0">
                <a:solidFill>
                  <a:srgbClr val="002060"/>
                </a:solidFill>
              </a:rPr>
              <a:t>WEBINAIRE </a:t>
            </a:r>
          </a:p>
          <a:p>
            <a:r>
              <a:rPr lang="fr-FR" altLang="fr-FR" sz="3200" b="1" dirty="0" smtClean="0">
                <a:solidFill>
                  <a:srgbClr val="002060"/>
                </a:solidFill>
              </a:rPr>
              <a:t>Baccalauréats filières productions</a:t>
            </a:r>
          </a:p>
          <a:p>
            <a:r>
              <a:rPr lang="fr-FR" altLang="fr-FR" sz="3200" b="1" dirty="0" smtClean="0">
                <a:solidFill>
                  <a:srgbClr val="002060"/>
                </a:solidFill>
              </a:rPr>
              <a:t>Programme Economie gestion</a:t>
            </a:r>
          </a:p>
          <a:p>
            <a:r>
              <a:rPr lang="fr-FR" altLang="fr-FR" sz="3200" b="1" dirty="0" smtClean="0">
                <a:solidFill>
                  <a:srgbClr val="002060"/>
                </a:solidFill>
              </a:rPr>
              <a:t>02 et 04 décembre</a:t>
            </a:r>
            <a:endParaRPr lang="fr-FR" altLang="fr-FR" sz="3200" b="1" dirty="0">
              <a:solidFill>
                <a:srgbClr val="002060"/>
              </a:solidFill>
            </a:endParaRPr>
          </a:p>
        </p:txBody>
      </p:sp>
      <p:pic>
        <p:nvPicPr>
          <p:cNvPr id="10" name="Image 9"/>
          <p:cNvPicPr>
            <a:picLocks noChangeAspect="1"/>
          </p:cNvPicPr>
          <p:nvPr/>
        </p:nvPicPr>
        <p:blipFill>
          <a:blip r:embed="rId2"/>
          <a:stretch>
            <a:fillRect/>
          </a:stretch>
        </p:blipFill>
        <p:spPr>
          <a:xfrm>
            <a:off x="2648744" y="3356992"/>
            <a:ext cx="4450909" cy="2808312"/>
          </a:xfrm>
          <a:prstGeom prst="rect">
            <a:avLst/>
          </a:prstGeom>
        </p:spPr>
      </p:pic>
      <p:sp>
        <p:nvSpPr>
          <p:cNvPr id="3" name="Espace réservé de la date 2"/>
          <p:cNvSpPr>
            <a:spLocks noGrp="1"/>
          </p:cNvSpPr>
          <p:nvPr>
            <p:ph type="dt" sz="half" idx="10"/>
          </p:nvPr>
        </p:nvSpPr>
        <p:spPr/>
        <p:txBody>
          <a:bodyPr/>
          <a:lstStyle/>
          <a:p>
            <a:pPr algn="r"/>
            <a:r>
              <a:rPr lang="fr-FR" cap="all" dirty="0" smtClean="0"/>
              <a:t>2  et 4 décembre 2020</a:t>
            </a:r>
            <a:endParaRPr lang="fr-FR" cap="all"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8544" y="2766341"/>
            <a:ext cx="3680222" cy="2350698"/>
          </a:xfrm>
        </p:spPr>
        <p:txBody>
          <a:bodyPr/>
          <a:lstStyle/>
          <a:p>
            <a:pPr marL="0" indent="0" algn="ctr">
              <a:lnSpc>
                <a:spcPct val="150000"/>
              </a:lnSpc>
              <a:buNone/>
            </a:pPr>
            <a:r>
              <a:rPr lang="fr-FR" sz="2400" b="1" dirty="0">
                <a:solidFill>
                  <a:srgbClr val="002060"/>
                </a:solidFill>
              </a:rPr>
              <a:t>Questions </a:t>
            </a:r>
            <a:r>
              <a:rPr lang="fr-FR" sz="2400" b="1" dirty="0" smtClean="0">
                <a:solidFill>
                  <a:srgbClr val="002060"/>
                </a:solidFill>
              </a:rPr>
              <a:t>qui se posent à l’équipe </a:t>
            </a:r>
            <a:r>
              <a:rPr lang="fr-FR" sz="2400" b="1" dirty="0">
                <a:solidFill>
                  <a:srgbClr val="002060"/>
                </a:solidFill>
              </a:rPr>
              <a:t>pédagogique </a:t>
            </a:r>
            <a:r>
              <a:rPr lang="fr-FR" sz="2400" b="1" dirty="0" smtClean="0">
                <a:solidFill>
                  <a:srgbClr val="002060"/>
                </a:solidFill>
              </a:rPr>
              <a:t>pour compléter </a:t>
            </a:r>
          </a:p>
          <a:p>
            <a:pPr marL="0" indent="0" algn="ctr">
              <a:lnSpc>
                <a:spcPct val="150000"/>
              </a:lnSpc>
              <a:buNone/>
            </a:pPr>
            <a:r>
              <a:rPr lang="fr-FR" sz="2400" b="1" dirty="0" smtClean="0">
                <a:solidFill>
                  <a:srgbClr val="002060"/>
                </a:solidFill>
              </a:rPr>
              <a:t>le livret scolaire</a:t>
            </a:r>
            <a:r>
              <a:rPr lang="fr-FR" sz="2800" dirty="0" smtClean="0">
                <a:solidFill>
                  <a:srgbClr val="002060"/>
                </a:solidFill>
              </a:rPr>
              <a:t/>
            </a:r>
            <a:br>
              <a:rPr lang="fr-FR" sz="2800" dirty="0" smtClean="0">
                <a:solidFill>
                  <a:srgbClr val="002060"/>
                </a:solidFill>
              </a:rPr>
            </a:br>
            <a:endParaRPr lang="fr-FR" sz="2800" dirty="0">
              <a:solidFill>
                <a:srgbClr val="002060"/>
              </a:solidFill>
            </a:endParaRPr>
          </a:p>
        </p:txBody>
      </p:sp>
      <p:pic>
        <p:nvPicPr>
          <p:cNvPr id="2" name="Image 1"/>
          <p:cNvPicPr>
            <a:picLocks noChangeAspect="1"/>
          </p:cNvPicPr>
          <p:nvPr/>
        </p:nvPicPr>
        <p:blipFill>
          <a:blip r:embed="rId2"/>
          <a:stretch>
            <a:fillRect/>
          </a:stretch>
        </p:blipFill>
        <p:spPr>
          <a:xfrm>
            <a:off x="5015149" y="2199082"/>
            <a:ext cx="4080933" cy="2874720"/>
          </a:xfrm>
          <a:prstGeom prst="rect">
            <a:avLst/>
          </a:prstGeom>
          <a:ln>
            <a:noFill/>
          </a:ln>
          <a:effectLst>
            <a:outerShdw blurRad="292100" dist="139700" dir="2700000" algn="tl" rotWithShape="0">
              <a:srgbClr val="333333">
                <a:alpha val="65000"/>
              </a:srgbClr>
            </a:outerShdw>
          </a:effectLst>
        </p:spPr>
      </p:pic>
      <p:cxnSp>
        <p:nvCxnSpPr>
          <p:cNvPr id="7" name="Connecteur droit 6"/>
          <p:cNvCxnSpPr/>
          <p:nvPr/>
        </p:nvCxnSpPr>
        <p:spPr>
          <a:xfrm>
            <a:off x="329990" y="132770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itre 4"/>
          <p:cNvSpPr txBox="1">
            <a:spLocks/>
          </p:cNvSpPr>
          <p:nvPr/>
        </p:nvSpPr>
        <p:spPr bwMode="gray">
          <a:xfrm>
            <a:off x="1208584" y="741154"/>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pic>
        <p:nvPicPr>
          <p:cNvPr id="9" name="Image 8"/>
          <p:cNvPicPr>
            <a:picLocks noChangeAspect="1"/>
          </p:cNvPicPr>
          <p:nvPr/>
        </p:nvPicPr>
        <p:blipFill>
          <a:blip r:embed="rId3"/>
          <a:stretch>
            <a:fillRect/>
          </a:stretch>
        </p:blipFill>
        <p:spPr>
          <a:xfrm>
            <a:off x="8192188" y="6416550"/>
            <a:ext cx="1329043" cy="481626"/>
          </a:xfrm>
          <a:prstGeom prst="rect">
            <a:avLst/>
          </a:prstGeom>
        </p:spPr>
      </p:pic>
      <p:pic>
        <p:nvPicPr>
          <p:cNvPr id="11" name="Image 10"/>
          <p:cNvPicPr>
            <a:picLocks noChangeAspect="1"/>
          </p:cNvPicPr>
          <p:nvPr/>
        </p:nvPicPr>
        <p:blipFill>
          <a:blip r:embed="rId4"/>
          <a:stretch>
            <a:fillRect/>
          </a:stretch>
        </p:blipFill>
        <p:spPr>
          <a:xfrm>
            <a:off x="389999" y="553162"/>
            <a:ext cx="542449" cy="533255"/>
          </a:xfrm>
          <a:prstGeom prst="rect">
            <a:avLst/>
          </a:prstGeom>
        </p:spPr>
      </p:pic>
    </p:spTree>
    <p:extLst>
      <p:ext uri="{BB962C8B-B14F-4D97-AF65-F5344CB8AC3E}">
        <p14:creationId xmlns:p14="http://schemas.microsoft.com/office/powerpoint/2010/main" val="185084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p:nvPr/>
        </p:nvCxnSpPr>
        <p:spPr>
          <a:xfrm>
            <a:off x="548779" y="1145334"/>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itre 4"/>
          <p:cNvSpPr txBox="1">
            <a:spLocks/>
          </p:cNvSpPr>
          <p:nvPr/>
        </p:nvSpPr>
        <p:spPr bwMode="gray">
          <a:xfrm>
            <a:off x="1775150" y="603777"/>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graphicFrame>
        <p:nvGraphicFramePr>
          <p:cNvPr id="5" name="Diagramme 4"/>
          <p:cNvGraphicFramePr/>
          <p:nvPr>
            <p:extLst>
              <p:ext uri="{D42A27DB-BD31-4B8C-83A1-F6EECF244321}">
                <p14:modId xmlns:p14="http://schemas.microsoft.com/office/powerpoint/2010/main" val="3170893469"/>
              </p:ext>
            </p:extLst>
          </p:nvPr>
        </p:nvGraphicFramePr>
        <p:xfrm>
          <a:off x="548779" y="1271615"/>
          <a:ext cx="8973553" cy="4965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2328" y="4831711"/>
            <a:ext cx="1590917" cy="1404966"/>
          </a:xfrm>
          <a:prstGeom prst="rect">
            <a:avLst/>
          </a:prstGeom>
        </p:spPr>
      </p:pic>
      <p:sp>
        <p:nvSpPr>
          <p:cNvPr id="8" name="ZoneTexte 7"/>
          <p:cNvSpPr txBox="1"/>
          <p:nvPr/>
        </p:nvSpPr>
        <p:spPr>
          <a:xfrm>
            <a:off x="980075" y="2322195"/>
            <a:ext cx="608203" cy="562630"/>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solidFill>
                  <a:srgbClr val="002060"/>
                </a:solidFill>
              </a:rPr>
              <a:t>1</a:t>
            </a:r>
            <a:endParaRPr lang="fr-FR" sz="2000" b="1" dirty="0">
              <a:solidFill>
                <a:srgbClr val="002060"/>
              </a:solidFill>
            </a:endParaRPr>
          </a:p>
        </p:txBody>
      </p:sp>
      <p:sp>
        <p:nvSpPr>
          <p:cNvPr id="18" name="ZoneTexte 17"/>
          <p:cNvSpPr txBox="1"/>
          <p:nvPr/>
        </p:nvSpPr>
        <p:spPr>
          <a:xfrm>
            <a:off x="2881701" y="2322195"/>
            <a:ext cx="608203" cy="562630"/>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solidFill>
                  <a:srgbClr val="002060"/>
                </a:solidFill>
              </a:rPr>
              <a:t>2</a:t>
            </a:r>
            <a:endParaRPr lang="fr-FR" sz="2000" b="1" dirty="0">
              <a:solidFill>
                <a:srgbClr val="002060"/>
              </a:solidFill>
            </a:endParaRPr>
          </a:p>
        </p:txBody>
      </p:sp>
      <p:sp>
        <p:nvSpPr>
          <p:cNvPr id="22" name="ZoneTexte 21"/>
          <p:cNvSpPr txBox="1"/>
          <p:nvPr/>
        </p:nvSpPr>
        <p:spPr>
          <a:xfrm>
            <a:off x="4683326" y="2322195"/>
            <a:ext cx="608203" cy="562630"/>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a:solidFill>
                  <a:srgbClr val="002060"/>
                </a:solidFill>
              </a:rPr>
              <a:t>3</a:t>
            </a:r>
          </a:p>
        </p:txBody>
      </p:sp>
      <p:sp>
        <p:nvSpPr>
          <p:cNvPr id="23" name="ZoneTexte 22"/>
          <p:cNvSpPr txBox="1"/>
          <p:nvPr/>
        </p:nvSpPr>
        <p:spPr>
          <a:xfrm>
            <a:off x="6494626" y="2322195"/>
            <a:ext cx="608203" cy="562630"/>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solidFill>
                  <a:srgbClr val="002060"/>
                </a:solidFill>
              </a:rPr>
              <a:t>4</a:t>
            </a:r>
            <a:endParaRPr lang="fr-FR" sz="2000" b="1" dirty="0">
              <a:solidFill>
                <a:srgbClr val="002060"/>
              </a:solidFill>
            </a:endParaRPr>
          </a:p>
        </p:txBody>
      </p:sp>
      <p:pic>
        <p:nvPicPr>
          <p:cNvPr id="24" name="Image 23"/>
          <p:cNvPicPr>
            <a:picLocks noChangeAspect="1"/>
          </p:cNvPicPr>
          <p:nvPr/>
        </p:nvPicPr>
        <p:blipFill>
          <a:blip r:embed="rId8"/>
          <a:stretch>
            <a:fillRect/>
          </a:stretch>
        </p:blipFill>
        <p:spPr>
          <a:xfrm>
            <a:off x="799912" y="359869"/>
            <a:ext cx="788366" cy="722325"/>
          </a:xfrm>
          <a:prstGeom prst="rect">
            <a:avLst/>
          </a:prstGeom>
        </p:spPr>
      </p:pic>
      <p:pic>
        <p:nvPicPr>
          <p:cNvPr id="12" name="Image 11"/>
          <p:cNvPicPr>
            <a:picLocks noChangeAspect="1"/>
          </p:cNvPicPr>
          <p:nvPr/>
        </p:nvPicPr>
        <p:blipFill>
          <a:blip r:embed="rId9"/>
          <a:stretch>
            <a:fillRect/>
          </a:stretch>
        </p:blipFill>
        <p:spPr>
          <a:xfrm>
            <a:off x="8192188" y="6416550"/>
            <a:ext cx="1329043" cy="481626"/>
          </a:xfrm>
          <a:prstGeom prst="rect">
            <a:avLst/>
          </a:prstGeom>
        </p:spPr>
      </p:pic>
      <p:sp>
        <p:nvSpPr>
          <p:cNvPr id="13" name="ZoneTexte 12"/>
          <p:cNvSpPr txBox="1"/>
          <p:nvPr/>
        </p:nvSpPr>
        <p:spPr>
          <a:xfrm>
            <a:off x="8409384" y="2429118"/>
            <a:ext cx="608203" cy="562630"/>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a:solidFill>
                  <a:srgbClr val="002060"/>
                </a:solidFill>
              </a:rPr>
              <a:t>5</a:t>
            </a:r>
          </a:p>
        </p:txBody>
      </p:sp>
    </p:spTree>
    <p:extLst>
      <p:ext uri="{BB962C8B-B14F-4D97-AF65-F5344CB8AC3E}">
        <p14:creationId xmlns:p14="http://schemas.microsoft.com/office/powerpoint/2010/main" val="338218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399628" y="1460057"/>
            <a:ext cx="6624736" cy="914082"/>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sz="2400" b="1" dirty="0" smtClean="0">
                <a:solidFill>
                  <a:schemeClr val="bg1"/>
                </a:solidFill>
              </a:rPr>
              <a:t>CONSTRUIRE DES </a:t>
            </a:r>
            <a:r>
              <a:rPr lang="fr-FR" sz="2400" b="1" dirty="0">
                <a:solidFill>
                  <a:schemeClr val="bg1"/>
                </a:solidFill>
              </a:rPr>
              <a:t>SITUATIONS </a:t>
            </a:r>
          </a:p>
          <a:p>
            <a:r>
              <a:rPr lang="fr-FR" sz="2400" b="1" dirty="0">
                <a:solidFill>
                  <a:schemeClr val="bg1"/>
                </a:solidFill>
              </a:rPr>
              <a:t>DE RÉFÉRENCE</a:t>
            </a:r>
            <a:endParaRPr lang="fr-FR" sz="2400" dirty="0">
              <a:solidFill>
                <a:schemeClr val="bg1"/>
              </a:solidFill>
            </a:endParaRPr>
          </a:p>
        </p:txBody>
      </p:sp>
      <p:sp>
        <p:nvSpPr>
          <p:cNvPr id="2" name="Rectangle 1"/>
          <p:cNvSpPr/>
          <p:nvPr/>
        </p:nvSpPr>
        <p:spPr>
          <a:xfrm>
            <a:off x="599480" y="3986308"/>
            <a:ext cx="2814932" cy="1897571"/>
          </a:xfrm>
          <a:prstGeom prst="rect">
            <a:avLst/>
          </a:prstGeom>
          <a:solidFill>
            <a:schemeClr val="tx2">
              <a:lumMod val="20000"/>
              <a:lumOff val="80000"/>
            </a:schemeClr>
          </a:solidFill>
        </p:spPr>
        <p:txBody>
          <a:bodyPr wrap="square">
            <a:spAutoFit/>
          </a:bodyPr>
          <a:lstStyle/>
          <a:p>
            <a:pPr marL="342900" indent="-342900">
              <a:lnSpc>
                <a:spcPct val="150000"/>
              </a:lnSpc>
              <a:buFont typeface="Wingdings" panose="05000000000000000000" pitchFamily="2" charset="2"/>
              <a:buChar char="§"/>
            </a:pPr>
            <a:r>
              <a:rPr lang="fr-FR" sz="1600" dirty="0">
                <a:solidFill>
                  <a:srgbClr val="002060"/>
                </a:solidFill>
              </a:rPr>
              <a:t>Quelles sont les situations de référence traversées par l’élève qui vont guider le positionnement ? </a:t>
            </a:r>
            <a:r>
              <a:rPr lang="fr-FR" sz="1200" dirty="0">
                <a:solidFill>
                  <a:srgbClr val="002060"/>
                </a:solidFill>
              </a:rPr>
              <a:t> </a:t>
            </a:r>
            <a:endParaRPr lang="fr-FR" sz="1200" dirty="0"/>
          </a:p>
        </p:txBody>
      </p:sp>
      <p:sp>
        <p:nvSpPr>
          <p:cNvPr id="6" name="Rectangle 5"/>
          <p:cNvSpPr/>
          <p:nvPr/>
        </p:nvSpPr>
        <p:spPr>
          <a:xfrm>
            <a:off x="3658180" y="2770916"/>
            <a:ext cx="5687308" cy="2318583"/>
          </a:xfrm>
          <a:prstGeom prst="rect">
            <a:avLst/>
          </a:prstGeom>
        </p:spPr>
        <p:txBody>
          <a:bodyPr wrap="square">
            <a:spAutoFit/>
          </a:bodyPr>
          <a:lstStyle/>
          <a:p>
            <a:r>
              <a:rPr lang="fr-FR" sz="1400" b="1" dirty="0">
                <a:solidFill>
                  <a:srgbClr val="C00000"/>
                </a:solidFill>
                <a:latin typeface="+mj-lt"/>
              </a:rPr>
              <a:t>LES SITUATIONS PÉDAGOGIQUES SIGNIFICATIVES </a:t>
            </a:r>
            <a:endParaRPr lang="fr-FR" sz="1400" b="1" dirty="0" smtClean="0">
              <a:solidFill>
                <a:srgbClr val="C00000"/>
              </a:solidFill>
              <a:latin typeface="+mj-lt"/>
            </a:endParaRPr>
          </a:p>
          <a:p>
            <a:r>
              <a:rPr lang="fr-FR" sz="1400" b="1" dirty="0" smtClean="0">
                <a:solidFill>
                  <a:srgbClr val="C00000"/>
                </a:solidFill>
                <a:latin typeface="+mj-lt"/>
              </a:rPr>
              <a:t>SE </a:t>
            </a:r>
            <a:r>
              <a:rPr lang="fr-FR" sz="1400" b="1" dirty="0">
                <a:solidFill>
                  <a:srgbClr val="C00000"/>
                </a:solidFill>
                <a:latin typeface="+mj-lt"/>
              </a:rPr>
              <a:t>DISTINGUENT CAR : </a:t>
            </a:r>
          </a:p>
          <a:p>
            <a:pPr marL="285750" indent="-285750">
              <a:lnSpc>
                <a:spcPts val="2800"/>
              </a:lnSpc>
              <a:buFont typeface="Wingdings" panose="05000000000000000000" pitchFamily="2" charset="2"/>
              <a:buChar char="ü"/>
            </a:pPr>
            <a:r>
              <a:rPr lang="fr-FR" sz="1400" dirty="0">
                <a:solidFill>
                  <a:srgbClr val="002060"/>
                </a:solidFill>
                <a:latin typeface="+mj-lt"/>
              </a:rPr>
              <a:t>Elles visent les compétences attendues</a:t>
            </a:r>
          </a:p>
          <a:p>
            <a:pPr marL="285750" indent="-285750">
              <a:lnSpc>
                <a:spcPts val="2800"/>
              </a:lnSpc>
              <a:buFont typeface="Wingdings" panose="05000000000000000000" pitchFamily="2" charset="2"/>
              <a:buChar char="ü"/>
            </a:pPr>
            <a:r>
              <a:rPr lang="fr-FR" sz="1400" dirty="0">
                <a:solidFill>
                  <a:srgbClr val="002060"/>
                </a:solidFill>
                <a:latin typeface="+mj-lt"/>
              </a:rPr>
              <a:t>Elles sont conformes au cadre national de référence </a:t>
            </a:r>
          </a:p>
          <a:p>
            <a:pPr marL="285750" indent="-285750">
              <a:lnSpc>
                <a:spcPts val="2800"/>
              </a:lnSpc>
              <a:buFont typeface="Wingdings" panose="05000000000000000000" pitchFamily="2" charset="2"/>
              <a:buChar char="ü"/>
            </a:pPr>
            <a:r>
              <a:rPr lang="fr-FR" sz="1400" dirty="0">
                <a:solidFill>
                  <a:srgbClr val="002060"/>
                </a:solidFill>
                <a:latin typeface="+mj-lt"/>
              </a:rPr>
              <a:t>Elles proposent des situations plus ou moins complexes</a:t>
            </a:r>
          </a:p>
          <a:p>
            <a:pPr marL="285750" indent="-285750">
              <a:lnSpc>
                <a:spcPts val="2800"/>
              </a:lnSpc>
              <a:buFont typeface="Wingdings" panose="05000000000000000000" pitchFamily="2" charset="2"/>
              <a:buChar char="ü"/>
            </a:pPr>
            <a:r>
              <a:rPr lang="fr-FR" sz="1400" dirty="0">
                <a:solidFill>
                  <a:srgbClr val="002060"/>
                </a:solidFill>
                <a:latin typeface="+mj-lt"/>
              </a:rPr>
              <a:t>Elles sont adaptées au niveau des élèves (étayage adapté </a:t>
            </a:r>
          </a:p>
          <a:p>
            <a:pPr>
              <a:lnSpc>
                <a:spcPts val="2800"/>
              </a:lnSpc>
            </a:pPr>
            <a:r>
              <a:rPr lang="fr-FR" sz="1400" dirty="0">
                <a:solidFill>
                  <a:srgbClr val="002060"/>
                </a:solidFill>
                <a:latin typeface="+mj-lt"/>
              </a:rPr>
              <a:t>      aux difficultés d’apprentissage)</a:t>
            </a:r>
          </a:p>
        </p:txBody>
      </p:sp>
      <p:sp>
        <p:nvSpPr>
          <p:cNvPr id="15" name="ZoneTexte 14"/>
          <p:cNvSpPr txBox="1"/>
          <p:nvPr/>
        </p:nvSpPr>
        <p:spPr>
          <a:xfrm>
            <a:off x="466770" y="1727808"/>
            <a:ext cx="720592" cy="646331"/>
          </a:xfrm>
          <a:prstGeom prst="rect">
            <a:avLst/>
          </a:prstGeom>
          <a:solidFill>
            <a:srgbClr val="002060"/>
          </a:solidFill>
        </p:spPr>
        <p:txBody>
          <a:bodyPr wrap="square" rtlCol="0">
            <a:spAutoFit/>
          </a:bodyPr>
          <a:lstStyle/>
          <a:p>
            <a:pPr algn="ctr"/>
            <a:r>
              <a:rPr lang="fr-FR" sz="3600" b="1" dirty="0" smtClean="0">
                <a:solidFill>
                  <a:schemeClr val="bg1"/>
                </a:solidFill>
                <a:latin typeface="Eras Bold ITC" panose="020B0907030504020204" pitchFamily="34" charset="0"/>
              </a:rPr>
              <a:t>1</a:t>
            </a:r>
            <a:endParaRPr lang="fr-FR" sz="3600" b="1" dirty="0">
              <a:solidFill>
                <a:schemeClr val="bg1"/>
              </a:solidFill>
              <a:latin typeface="Eras Bold ITC" panose="020B0907030504020204" pitchFamily="34" charset="0"/>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980" y="4822075"/>
            <a:ext cx="1590917" cy="1404966"/>
          </a:xfrm>
          <a:prstGeom prst="rect">
            <a:avLst/>
          </a:prstGeom>
        </p:spPr>
      </p:pic>
      <p:pic>
        <p:nvPicPr>
          <p:cNvPr id="12" name="Image 11"/>
          <p:cNvPicPr>
            <a:picLocks noChangeAspect="1"/>
          </p:cNvPicPr>
          <p:nvPr/>
        </p:nvPicPr>
        <p:blipFill>
          <a:blip r:embed="rId3"/>
          <a:stretch>
            <a:fillRect/>
          </a:stretch>
        </p:blipFill>
        <p:spPr>
          <a:xfrm>
            <a:off x="1156983" y="2671723"/>
            <a:ext cx="1407363" cy="1229136"/>
          </a:xfrm>
          <a:prstGeom prst="rect">
            <a:avLst/>
          </a:prstGeom>
        </p:spPr>
      </p:pic>
      <p:cxnSp>
        <p:nvCxnSpPr>
          <p:cNvPr id="20" name="Connecteur droit 19"/>
          <p:cNvCxnSpPr/>
          <p:nvPr/>
        </p:nvCxnSpPr>
        <p:spPr>
          <a:xfrm>
            <a:off x="588506" y="1019197"/>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itre 4"/>
          <p:cNvSpPr txBox="1">
            <a:spLocks/>
          </p:cNvSpPr>
          <p:nvPr/>
        </p:nvSpPr>
        <p:spPr bwMode="gray">
          <a:xfrm>
            <a:off x="1786848" y="518027"/>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sp>
        <p:nvSpPr>
          <p:cNvPr id="3" name="Flèche droite 2"/>
          <p:cNvSpPr/>
          <p:nvPr/>
        </p:nvSpPr>
        <p:spPr>
          <a:xfrm>
            <a:off x="1443207" y="1833629"/>
            <a:ext cx="687283" cy="36725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a:stretch>
            <a:fillRect/>
          </a:stretch>
        </p:blipFill>
        <p:spPr>
          <a:xfrm>
            <a:off x="827066" y="187194"/>
            <a:ext cx="788366" cy="722325"/>
          </a:xfrm>
          <a:prstGeom prst="rect">
            <a:avLst/>
          </a:prstGeom>
        </p:spPr>
      </p:pic>
      <p:pic>
        <p:nvPicPr>
          <p:cNvPr id="14" name="Image 13"/>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3610645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88904" y="4835190"/>
            <a:ext cx="5256584" cy="1329138"/>
          </a:xfrm>
          <a:solidFill>
            <a:schemeClr val="tx2">
              <a:lumMod val="20000"/>
              <a:lumOff val="80000"/>
            </a:schemeClr>
          </a:solidFill>
        </p:spPr>
        <p:txBody>
          <a:bodyPr/>
          <a:lstStyle/>
          <a:p>
            <a:pPr algn="just">
              <a:buFont typeface="Wingdings" panose="05000000000000000000" pitchFamily="2" charset="2"/>
              <a:buChar char="§"/>
            </a:pPr>
            <a:r>
              <a:rPr lang="fr-FR" sz="2000" dirty="0">
                <a:solidFill>
                  <a:srgbClr val="002060"/>
                </a:solidFill>
              </a:rPr>
              <a:t>Quels sont </a:t>
            </a:r>
            <a:r>
              <a:rPr lang="fr-FR" sz="2000" b="1" dirty="0">
                <a:solidFill>
                  <a:srgbClr val="002060"/>
                </a:solidFill>
              </a:rPr>
              <a:t>les éléments significatifs </a:t>
            </a:r>
            <a:r>
              <a:rPr lang="fr-FR" sz="2000" dirty="0">
                <a:solidFill>
                  <a:srgbClr val="002060"/>
                </a:solidFill>
              </a:rPr>
              <a:t>à retenir qui me permettent de positionner le jeune au regard du degré de compétence atteint ? </a:t>
            </a:r>
            <a:br>
              <a:rPr lang="fr-FR" sz="2000" dirty="0">
                <a:solidFill>
                  <a:srgbClr val="002060"/>
                </a:solidFill>
              </a:rPr>
            </a:br>
            <a:endParaRPr lang="fr-FR" sz="2000" dirty="0">
              <a:solidFill>
                <a:srgbClr val="002060"/>
              </a:solidFill>
            </a:endParaRPr>
          </a:p>
        </p:txBody>
      </p:sp>
      <p:sp>
        <p:nvSpPr>
          <p:cNvPr id="4" name="Titre 1"/>
          <p:cNvSpPr txBox="1">
            <a:spLocks/>
          </p:cNvSpPr>
          <p:nvPr/>
        </p:nvSpPr>
        <p:spPr bwMode="auto">
          <a:xfrm>
            <a:off x="2648743" y="1475923"/>
            <a:ext cx="6696745" cy="797144"/>
          </a:xfrm>
          <a:prstGeom prst="rect">
            <a:avLst/>
          </a:prstGeom>
          <a:solidFill>
            <a:schemeClr val="accent3">
              <a:lumMod val="60000"/>
              <a:lumOff val="40000"/>
            </a:schemeClr>
          </a:solid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eaLnBrk="1" hangingPunct="1"/>
            <a:r>
              <a:rPr lang="fr-FR" sz="2400" b="1" dirty="0">
                <a:solidFill>
                  <a:schemeClr val="bg1"/>
                </a:solidFill>
              </a:rPr>
              <a:t>QUELS ÉLÉMENTS DE CONNAISSANCE </a:t>
            </a:r>
          </a:p>
          <a:p>
            <a:pPr eaLnBrk="1" hangingPunct="1"/>
            <a:r>
              <a:rPr lang="fr-FR" sz="2400" b="1" dirty="0">
                <a:solidFill>
                  <a:schemeClr val="bg1"/>
                </a:solidFill>
              </a:rPr>
              <a:t>DES ÉLÈVES ?</a:t>
            </a:r>
            <a:endParaRPr lang="fr-FR" altLang="fr-FR" sz="1400" dirty="0">
              <a:solidFill>
                <a:schemeClr val="bg1"/>
              </a:solidFill>
            </a:endParaRPr>
          </a:p>
        </p:txBody>
      </p:sp>
      <p:pic>
        <p:nvPicPr>
          <p:cNvPr id="2" name="Image 1"/>
          <p:cNvPicPr>
            <a:picLocks noChangeAspect="1"/>
          </p:cNvPicPr>
          <p:nvPr/>
        </p:nvPicPr>
        <p:blipFill>
          <a:blip r:embed="rId3"/>
          <a:stretch>
            <a:fillRect/>
          </a:stretch>
        </p:blipFill>
        <p:spPr>
          <a:xfrm>
            <a:off x="8162902" y="2914585"/>
            <a:ext cx="1502454" cy="1727823"/>
          </a:xfrm>
          <a:prstGeom prst="rect">
            <a:avLst/>
          </a:prstGeom>
        </p:spPr>
      </p:pic>
      <p:sp>
        <p:nvSpPr>
          <p:cNvPr id="8" name="Espace réservé du contenu 2"/>
          <p:cNvSpPr txBox="1">
            <a:spLocks/>
          </p:cNvSpPr>
          <p:nvPr/>
        </p:nvSpPr>
        <p:spPr bwMode="auto">
          <a:xfrm>
            <a:off x="1829030" y="3627283"/>
            <a:ext cx="4724841" cy="956310"/>
          </a:xfrm>
          <a:prstGeom prst="rect">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fr-FR" sz="2000" dirty="0">
                <a:solidFill>
                  <a:srgbClr val="002060"/>
                </a:solidFill>
              </a:rPr>
              <a:t>Avons-nous </a:t>
            </a:r>
            <a:r>
              <a:rPr lang="fr-FR" sz="2000" b="1" dirty="0">
                <a:solidFill>
                  <a:srgbClr val="002060"/>
                </a:solidFill>
              </a:rPr>
              <a:t>collecté</a:t>
            </a:r>
            <a:r>
              <a:rPr lang="fr-FR" sz="2000" dirty="0">
                <a:solidFill>
                  <a:srgbClr val="002060"/>
                </a:solidFill>
              </a:rPr>
              <a:t> et </a:t>
            </a:r>
            <a:r>
              <a:rPr lang="fr-FR" sz="2000" b="1" dirty="0">
                <a:solidFill>
                  <a:srgbClr val="002060"/>
                </a:solidFill>
              </a:rPr>
              <a:t>partagé des traces </a:t>
            </a:r>
            <a:r>
              <a:rPr lang="fr-FR" sz="2000" dirty="0">
                <a:solidFill>
                  <a:srgbClr val="002060"/>
                </a:solidFill>
              </a:rPr>
              <a:t>de nos observations de chaque élève en activité ?</a:t>
            </a:r>
          </a:p>
        </p:txBody>
      </p:sp>
      <p:sp>
        <p:nvSpPr>
          <p:cNvPr id="10" name="ZoneTexte 9"/>
          <p:cNvSpPr txBox="1"/>
          <p:nvPr/>
        </p:nvSpPr>
        <p:spPr>
          <a:xfrm>
            <a:off x="640769" y="1527033"/>
            <a:ext cx="766984" cy="707886"/>
          </a:xfrm>
          <a:prstGeom prst="rect">
            <a:avLst/>
          </a:prstGeom>
          <a:solidFill>
            <a:schemeClr val="accent3">
              <a:lumMod val="60000"/>
              <a:lumOff val="40000"/>
            </a:schemeClr>
          </a:solidFill>
          <a:ln w="57150">
            <a:solidFill>
              <a:schemeClr val="bg1"/>
            </a:solidFill>
          </a:ln>
        </p:spPr>
        <p:txBody>
          <a:bodyPr wrap="square" rtlCol="0">
            <a:spAutoFit/>
          </a:bodyPr>
          <a:lstStyle/>
          <a:p>
            <a:pPr algn="ctr"/>
            <a:r>
              <a:rPr lang="fr-FR" sz="4000" b="1" dirty="0">
                <a:solidFill>
                  <a:schemeClr val="bg1"/>
                </a:solidFill>
                <a:latin typeface="Eras Bold ITC" panose="020B0907030504020204" pitchFamily="34" charset="0"/>
              </a:rPr>
              <a:t>2</a:t>
            </a:r>
          </a:p>
        </p:txBody>
      </p:sp>
      <p:sp>
        <p:nvSpPr>
          <p:cNvPr id="5" name="Rectangle 4"/>
          <p:cNvSpPr/>
          <p:nvPr/>
        </p:nvSpPr>
        <p:spPr>
          <a:xfrm>
            <a:off x="1657861" y="2491061"/>
            <a:ext cx="6903819" cy="1015663"/>
          </a:xfrm>
          <a:prstGeom prst="rect">
            <a:avLst/>
          </a:prstGeom>
        </p:spPr>
        <p:txBody>
          <a:bodyPr wrap="square">
            <a:spAutoFit/>
          </a:bodyPr>
          <a:lstStyle/>
          <a:p>
            <a:r>
              <a:rPr lang="fr-FR" sz="2000" b="1" dirty="0">
                <a:solidFill>
                  <a:srgbClr val="D96709"/>
                </a:solidFill>
              </a:rPr>
              <a:t>OBJECTIF  : RECENSER LES ÉLÉMENTS PERMETTANT DE POSITIONNER LES </a:t>
            </a:r>
            <a:r>
              <a:rPr lang="fr-FR" sz="2000" b="1" dirty="0" smtClean="0">
                <a:solidFill>
                  <a:srgbClr val="D96709"/>
                </a:solidFill>
              </a:rPr>
              <a:t>ÉLÈVES AU REGARD DES ATTENDUS DE FIN DE 1ère</a:t>
            </a:r>
            <a:endParaRPr lang="fr-FR" sz="2000" b="1" dirty="0">
              <a:solidFill>
                <a:srgbClr val="D96709"/>
              </a:solidFill>
            </a:endParaRPr>
          </a:p>
        </p:txBody>
      </p:sp>
      <p:pic>
        <p:nvPicPr>
          <p:cNvPr id="6" name="Image 5"/>
          <p:cNvPicPr>
            <a:picLocks noChangeAspect="1"/>
          </p:cNvPicPr>
          <p:nvPr/>
        </p:nvPicPr>
        <p:blipFill>
          <a:blip r:embed="rId4"/>
          <a:stretch>
            <a:fillRect/>
          </a:stretch>
        </p:blipFill>
        <p:spPr>
          <a:xfrm>
            <a:off x="1829030" y="4991692"/>
            <a:ext cx="1799916" cy="1192802"/>
          </a:xfrm>
          <a:prstGeom prst="rect">
            <a:avLst/>
          </a:prstGeom>
        </p:spPr>
      </p:pic>
      <p:pic>
        <p:nvPicPr>
          <p:cNvPr id="13" name="Image 12"/>
          <p:cNvPicPr>
            <a:picLocks noChangeAspect="1"/>
          </p:cNvPicPr>
          <p:nvPr/>
        </p:nvPicPr>
        <p:blipFill>
          <a:blip r:embed="rId5"/>
          <a:stretch>
            <a:fillRect/>
          </a:stretch>
        </p:blipFill>
        <p:spPr>
          <a:xfrm>
            <a:off x="308601" y="2490337"/>
            <a:ext cx="1247693" cy="1089688"/>
          </a:xfrm>
          <a:prstGeom prst="rect">
            <a:avLst/>
          </a:prstGeom>
        </p:spPr>
      </p:pic>
      <p:cxnSp>
        <p:nvCxnSpPr>
          <p:cNvPr id="18" name="Connecteur droit 17"/>
          <p:cNvCxnSpPr/>
          <p:nvPr/>
        </p:nvCxnSpPr>
        <p:spPr>
          <a:xfrm>
            <a:off x="459519" y="102162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itre 4"/>
          <p:cNvSpPr txBox="1">
            <a:spLocks/>
          </p:cNvSpPr>
          <p:nvPr/>
        </p:nvSpPr>
        <p:spPr bwMode="gray">
          <a:xfrm>
            <a:off x="1657861" y="473612"/>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sp>
        <p:nvSpPr>
          <p:cNvPr id="16" name="Flèche droite 15"/>
          <p:cNvSpPr/>
          <p:nvPr/>
        </p:nvSpPr>
        <p:spPr>
          <a:xfrm>
            <a:off x="1658091" y="1686256"/>
            <a:ext cx="687283" cy="36725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6"/>
          <a:stretch>
            <a:fillRect/>
          </a:stretch>
        </p:blipFill>
        <p:spPr>
          <a:xfrm>
            <a:off x="827066" y="187194"/>
            <a:ext cx="788366" cy="722325"/>
          </a:xfrm>
          <a:prstGeom prst="rect">
            <a:avLst/>
          </a:prstGeom>
        </p:spPr>
      </p:pic>
      <p:pic>
        <p:nvPicPr>
          <p:cNvPr id="14" name="Image 13"/>
          <p:cNvPicPr>
            <a:picLocks noChangeAspect="1"/>
          </p:cNvPicPr>
          <p:nvPr/>
        </p:nvPicPr>
        <p:blipFill>
          <a:blip r:embed="rId7"/>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4281335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0552" y="3429000"/>
            <a:ext cx="8410755" cy="2688592"/>
          </a:xfrm>
          <a:solidFill>
            <a:schemeClr val="bg1"/>
          </a:solidFill>
        </p:spPr>
        <p:txBody>
          <a:bodyPr/>
          <a:lstStyle/>
          <a:p>
            <a:pPr marL="0" indent="0">
              <a:buNone/>
            </a:pPr>
            <a:r>
              <a:rPr lang="fr-FR" sz="1600" b="1" dirty="0">
                <a:solidFill>
                  <a:srgbClr val="C00000"/>
                </a:solidFill>
              </a:rPr>
              <a:t>DES INDICES PERMETTENT DE REPÉRER LE NIVEAU DE MAITRISE </a:t>
            </a:r>
            <a:r>
              <a:rPr lang="fr-FR" sz="1600" dirty="0">
                <a:solidFill>
                  <a:srgbClr val="C00000"/>
                </a:solidFill>
              </a:rPr>
              <a:t>:</a:t>
            </a:r>
          </a:p>
          <a:p>
            <a:pPr lvl="1">
              <a:lnSpc>
                <a:spcPct val="150000"/>
              </a:lnSpc>
              <a:buClr>
                <a:schemeClr val="tx2">
                  <a:lumMod val="50000"/>
                </a:schemeClr>
              </a:buClr>
              <a:buFont typeface="Wingdings" panose="05000000000000000000" pitchFamily="2" charset="2"/>
              <a:buChar char="§"/>
            </a:pPr>
            <a:r>
              <a:rPr lang="fr-FR" sz="1800" i="1" dirty="0">
                <a:solidFill>
                  <a:srgbClr val="002060"/>
                </a:solidFill>
              </a:rPr>
              <a:t>La </a:t>
            </a:r>
            <a:r>
              <a:rPr lang="fr-FR" sz="1800" b="1" i="1" dirty="0">
                <a:solidFill>
                  <a:srgbClr val="002060"/>
                </a:solidFill>
              </a:rPr>
              <a:t>compréhension </a:t>
            </a:r>
            <a:r>
              <a:rPr lang="fr-FR" sz="1800" i="1" dirty="0">
                <a:solidFill>
                  <a:srgbClr val="002060"/>
                </a:solidFill>
              </a:rPr>
              <a:t>de l’information, des ressources et des données du contexte</a:t>
            </a:r>
          </a:p>
          <a:p>
            <a:pPr lvl="1">
              <a:lnSpc>
                <a:spcPct val="150000"/>
              </a:lnSpc>
              <a:buClr>
                <a:schemeClr val="tx2">
                  <a:lumMod val="50000"/>
                </a:schemeClr>
              </a:buClr>
              <a:buFont typeface="Wingdings" panose="05000000000000000000" pitchFamily="2" charset="2"/>
              <a:buChar char="§"/>
            </a:pPr>
            <a:r>
              <a:rPr lang="fr-FR" sz="1800" i="1" dirty="0">
                <a:solidFill>
                  <a:srgbClr val="002060"/>
                </a:solidFill>
              </a:rPr>
              <a:t>La </a:t>
            </a:r>
            <a:r>
              <a:rPr lang="fr-FR" sz="1800" i="1" dirty="0" smtClean="0">
                <a:solidFill>
                  <a:srgbClr val="002060"/>
                </a:solidFill>
              </a:rPr>
              <a:t>mobilisation des savoirs et des </a:t>
            </a:r>
            <a:r>
              <a:rPr lang="fr-FR" sz="1800" i="1" dirty="0">
                <a:solidFill>
                  <a:srgbClr val="002060"/>
                </a:solidFill>
              </a:rPr>
              <a:t>démarches </a:t>
            </a:r>
            <a:endParaRPr lang="fr-FR" sz="1800" i="1" dirty="0" smtClean="0">
              <a:solidFill>
                <a:srgbClr val="002060"/>
              </a:solidFill>
            </a:endParaRPr>
          </a:p>
          <a:p>
            <a:pPr lvl="1">
              <a:lnSpc>
                <a:spcPct val="150000"/>
              </a:lnSpc>
              <a:buClr>
                <a:schemeClr val="tx2">
                  <a:lumMod val="50000"/>
                </a:schemeClr>
              </a:buClr>
              <a:buFont typeface="Wingdings" panose="05000000000000000000" pitchFamily="2" charset="2"/>
              <a:buChar char="§"/>
            </a:pPr>
            <a:r>
              <a:rPr lang="fr-FR" sz="1800" i="1" dirty="0" smtClean="0">
                <a:solidFill>
                  <a:srgbClr val="002060"/>
                </a:solidFill>
              </a:rPr>
              <a:t>La </a:t>
            </a:r>
            <a:r>
              <a:rPr lang="fr-FR" sz="1800" b="1" i="1" dirty="0">
                <a:solidFill>
                  <a:srgbClr val="002060"/>
                </a:solidFill>
              </a:rPr>
              <a:t>qualité </a:t>
            </a:r>
            <a:r>
              <a:rPr lang="fr-FR" sz="1800" i="1" dirty="0">
                <a:solidFill>
                  <a:srgbClr val="002060"/>
                </a:solidFill>
              </a:rPr>
              <a:t>du travail produit et du résultat obtenu</a:t>
            </a:r>
          </a:p>
          <a:p>
            <a:pPr lvl="1">
              <a:lnSpc>
                <a:spcPct val="150000"/>
              </a:lnSpc>
              <a:buClr>
                <a:schemeClr val="tx2">
                  <a:lumMod val="50000"/>
                </a:schemeClr>
              </a:buClr>
              <a:buFont typeface="Wingdings" panose="05000000000000000000" pitchFamily="2" charset="2"/>
              <a:buChar char="§"/>
            </a:pPr>
            <a:r>
              <a:rPr lang="fr-FR" sz="1800" i="1" dirty="0">
                <a:solidFill>
                  <a:srgbClr val="002060"/>
                </a:solidFill>
              </a:rPr>
              <a:t>Le </a:t>
            </a:r>
            <a:r>
              <a:rPr lang="fr-FR" sz="1800" b="1" i="1" dirty="0">
                <a:solidFill>
                  <a:srgbClr val="002060"/>
                </a:solidFill>
              </a:rPr>
              <a:t>raisonnement </a:t>
            </a:r>
            <a:r>
              <a:rPr lang="fr-FR" sz="1800" i="1" dirty="0">
                <a:solidFill>
                  <a:srgbClr val="002060"/>
                </a:solidFill>
              </a:rPr>
              <a:t>suscité pour adapter l’action à la situation</a:t>
            </a:r>
          </a:p>
          <a:p>
            <a:pPr lvl="1">
              <a:lnSpc>
                <a:spcPct val="150000"/>
              </a:lnSpc>
              <a:buClr>
                <a:schemeClr val="tx2">
                  <a:lumMod val="50000"/>
                </a:schemeClr>
              </a:buClr>
              <a:buFont typeface="Wingdings" panose="05000000000000000000" pitchFamily="2" charset="2"/>
              <a:buChar char="§"/>
            </a:pPr>
            <a:r>
              <a:rPr lang="fr-FR" sz="1800" i="1" dirty="0">
                <a:solidFill>
                  <a:srgbClr val="002060"/>
                </a:solidFill>
              </a:rPr>
              <a:t>L’</a:t>
            </a:r>
            <a:r>
              <a:rPr lang="fr-FR" sz="1800" b="1" i="1" dirty="0">
                <a:solidFill>
                  <a:srgbClr val="002060"/>
                </a:solidFill>
              </a:rPr>
              <a:t>autonomie</a:t>
            </a:r>
            <a:r>
              <a:rPr lang="fr-FR" sz="1800" i="1" dirty="0">
                <a:solidFill>
                  <a:srgbClr val="002060"/>
                </a:solidFill>
              </a:rPr>
              <a:t> dont a fait preuve le </a:t>
            </a:r>
            <a:r>
              <a:rPr lang="fr-FR" sz="1800" i="1" dirty="0" smtClean="0">
                <a:solidFill>
                  <a:srgbClr val="002060"/>
                </a:solidFill>
              </a:rPr>
              <a:t>jeune</a:t>
            </a:r>
            <a:endParaRPr lang="fr-FR" sz="500" dirty="0"/>
          </a:p>
        </p:txBody>
      </p:sp>
      <p:sp>
        <p:nvSpPr>
          <p:cNvPr id="4" name="Titre 1"/>
          <p:cNvSpPr txBox="1">
            <a:spLocks/>
          </p:cNvSpPr>
          <p:nvPr/>
        </p:nvSpPr>
        <p:spPr bwMode="auto">
          <a:xfrm>
            <a:off x="2453511" y="1474028"/>
            <a:ext cx="6460617" cy="676533"/>
          </a:xfrm>
          <a:prstGeom prst="rect">
            <a:avLst/>
          </a:prstGeom>
          <a:solidFill>
            <a:srgbClr val="EA3800"/>
          </a:solid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sz="2400" b="1" dirty="0">
                <a:solidFill>
                  <a:schemeClr val="bg1"/>
                </a:solidFill>
              </a:rPr>
              <a:t>DES INDICES DE POSITIONNEMENT</a:t>
            </a:r>
            <a:endParaRPr lang="fr-FR" sz="2400" dirty="0">
              <a:solidFill>
                <a:schemeClr val="bg1"/>
              </a:solidFill>
            </a:endParaRPr>
          </a:p>
        </p:txBody>
      </p:sp>
      <p:sp>
        <p:nvSpPr>
          <p:cNvPr id="9" name="ZoneTexte 8"/>
          <p:cNvSpPr txBox="1"/>
          <p:nvPr/>
        </p:nvSpPr>
        <p:spPr>
          <a:xfrm>
            <a:off x="680062" y="1471939"/>
            <a:ext cx="720592" cy="707886"/>
          </a:xfrm>
          <a:prstGeom prst="rect">
            <a:avLst/>
          </a:prstGeom>
          <a:solidFill>
            <a:srgbClr val="EA3800"/>
          </a:solidFill>
        </p:spPr>
        <p:txBody>
          <a:bodyPr wrap="square" rtlCol="0">
            <a:spAutoFit/>
          </a:bodyPr>
          <a:lstStyle/>
          <a:p>
            <a:pPr algn="ctr"/>
            <a:r>
              <a:rPr lang="fr-FR" sz="4000" b="1" dirty="0" smtClean="0">
                <a:solidFill>
                  <a:schemeClr val="bg1"/>
                </a:solidFill>
                <a:latin typeface="Eras Bold ITC" panose="020B0907030504020204" pitchFamily="34" charset="0"/>
              </a:rPr>
              <a:t>3</a:t>
            </a:r>
            <a:endParaRPr lang="fr-FR" sz="4000" b="1" dirty="0">
              <a:solidFill>
                <a:schemeClr val="bg1"/>
              </a:solidFill>
              <a:latin typeface="Eras Bold ITC" panose="020B0907030504020204" pitchFamily="34" charset="0"/>
            </a:endParaRPr>
          </a:p>
        </p:txBody>
      </p:sp>
      <p:sp>
        <p:nvSpPr>
          <p:cNvPr id="10" name="Espace réservé du contenu 2"/>
          <p:cNvSpPr txBox="1">
            <a:spLocks/>
          </p:cNvSpPr>
          <p:nvPr/>
        </p:nvSpPr>
        <p:spPr bwMode="auto">
          <a:xfrm>
            <a:off x="2431855" y="2331904"/>
            <a:ext cx="6389779" cy="734411"/>
          </a:xfrm>
          <a:prstGeom prst="rect">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solidFill>
                  <a:srgbClr val="002060"/>
                </a:solidFill>
              </a:rPr>
              <a:t>Comment repérer des indices pour mesurer le degré de maîtrise ?</a:t>
            </a:r>
          </a:p>
        </p:txBody>
      </p:sp>
      <p:sp>
        <p:nvSpPr>
          <p:cNvPr id="11" name="Rectangle 10"/>
          <p:cNvSpPr/>
          <p:nvPr/>
        </p:nvSpPr>
        <p:spPr>
          <a:xfrm>
            <a:off x="472357" y="6480277"/>
            <a:ext cx="5222929" cy="307777"/>
          </a:xfrm>
          <a:prstGeom prst="rect">
            <a:avLst/>
          </a:prstGeom>
        </p:spPr>
        <p:txBody>
          <a:bodyPr wrap="square">
            <a:spAutoFit/>
          </a:bodyPr>
          <a:lstStyle/>
          <a:p>
            <a:r>
              <a:rPr lang="fr-FR" sz="1400" i="1" dirty="0"/>
              <a:t>Source : IGEN Economie Gestion – Didier Michel</a:t>
            </a:r>
          </a:p>
        </p:txBody>
      </p:sp>
      <p:pic>
        <p:nvPicPr>
          <p:cNvPr id="12" name="Image 11"/>
          <p:cNvPicPr>
            <a:picLocks noChangeAspect="1"/>
          </p:cNvPicPr>
          <p:nvPr/>
        </p:nvPicPr>
        <p:blipFill>
          <a:blip r:embed="rId3"/>
          <a:stretch>
            <a:fillRect/>
          </a:stretch>
        </p:blipFill>
        <p:spPr>
          <a:xfrm>
            <a:off x="984624" y="2430164"/>
            <a:ext cx="920436" cy="803873"/>
          </a:xfrm>
          <a:prstGeom prst="rect">
            <a:avLst/>
          </a:prstGeom>
        </p:spPr>
      </p:pic>
      <p:cxnSp>
        <p:nvCxnSpPr>
          <p:cNvPr id="14" name="Connecteur droit 13"/>
          <p:cNvCxnSpPr/>
          <p:nvPr/>
        </p:nvCxnSpPr>
        <p:spPr>
          <a:xfrm>
            <a:off x="400311" y="104948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1805246" y="501478"/>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sp>
        <p:nvSpPr>
          <p:cNvPr id="17" name="Flèche droite 16"/>
          <p:cNvSpPr/>
          <p:nvPr/>
        </p:nvSpPr>
        <p:spPr>
          <a:xfrm>
            <a:off x="1583441" y="1695305"/>
            <a:ext cx="687283" cy="36725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a:stretch>
            <a:fillRect/>
          </a:stretch>
        </p:blipFill>
        <p:spPr>
          <a:xfrm>
            <a:off x="827066" y="187194"/>
            <a:ext cx="788366" cy="722325"/>
          </a:xfrm>
          <a:prstGeom prst="rect">
            <a:avLst/>
          </a:prstGeom>
        </p:spPr>
      </p:pic>
      <p:sp>
        <p:nvSpPr>
          <p:cNvPr id="20" name="Titre 4"/>
          <p:cNvSpPr txBox="1">
            <a:spLocks/>
          </p:cNvSpPr>
          <p:nvPr/>
        </p:nvSpPr>
        <p:spPr bwMode="gray">
          <a:xfrm>
            <a:off x="1773255" y="491545"/>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pic>
        <p:nvPicPr>
          <p:cNvPr id="21" name="Image 20"/>
          <p:cNvPicPr>
            <a:picLocks noChangeAspect="1"/>
          </p:cNvPicPr>
          <p:nvPr/>
        </p:nvPicPr>
        <p:blipFill>
          <a:blip r:embed="rId4"/>
          <a:stretch>
            <a:fillRect/>
          </a:stretch>
        </p:blipFill>
        <p:spPr>
          <a:xfrm>
            <a:off x="795075" y="177261"/>
            <a:ext cx="788366" cy="722325"/>
          </a:xfrm>
          <a:prstGeom prst="rect">
            <a:avLst/>
          </a:prstGeom>
        </p:spPr>
      </p:pic>
      <p:pic>
        <p:nvPicPr>
          <p:cNvPr id="15" name="Image 14"/>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27682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16496" y="1019070"/>
            <a:ext cx="8966608" cy="5258943"/>
          </a:xfrm>
          <a:prstGeom prst="rect">
            <a:avLst/>
          </a:prstGeom>
        </p:spPr>
      </p:pic>
      <p:cxnSp>
        <p:nvCxnSpPr>
          <p:cNvPr id="4" name="Connecteur droit 3"/>
          <p:cNvCxnSpPr/>
          <p:nvPr/>
        </p:nvCxnSpPr>
        <p:spPr>
          <a:xfrm>
            <a:off x="523202" y="90216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re 4"/>
          <p:cNvSpPr txBox="1">
            <a:spLocks/>
          </p:cNvSpPr>
          <p:nvPr/>
        </p:nvSpPr>
        <p:spPr bwMode="gray">
          <a:xfrm>
            <a:off x="1721544" y="218633"/>
            <a:ext cx="7757146" cy="548008"/>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sz="2400" dirty="0" smtClean="0">
                <a:solidFill>
                  <a:srgbClr val="002060"/>
                </a:solidFill>
              </a:rPr>
              <a:t>PROPOSITION D’UNE ÉCHELLE DESCRIPTIVE DES COMP</a:t>
            </a:r>
            <a:r>
              <a:rPr lang="fr-FR" sz="2400" dirty="0">
                <a:solidFill>
                  <a:srgbClr val="002060"/>
                </a:solidFill>
              </a:rPr>
              <a:t>É</a:t>
            </a:r>
            <a:r>
              <a:rPr lang="fr-FR" sz="2400" dirty="0" smtClean="0">
                <a:solidFill>
                  <a:srgbClr val="002060"/>
                </a:solidFill>
              </a:rPr>
              <a:t>TENCES VIS</a:t>
            </a:r>
            <a:r>
              <a:rPr lang="fr-FR" sz="2400" dirty="0">
                <a:solidFill>
                  <a:srgbClr val="002060"/>
                </a:solidFill>
              </a:rPr>
              <a:t>É</a:t>
            </a:r>
            <a:r>
              <a:rPr lang="fr-FR" sz="2400" dirty="0" smtClean="0">
                <a:solidFill>
                  <a:srgbClr val="002060"/>
                </a:solidFill>
              </a:rPr>
              <a:t>ES EN </a:t>
            </a:r>
            <a:r>
              <a:rPr lang="fr-FR" sz="2400" dirty="0">
                <a:solidFill>
                  <a:srgbClr val="002060"/>
                </a:solidFill>
              </a:rPr>
              <a:t>É</a:t>
            </a:r>
            <a:r>
              <a:rPr lang="fr-FR" sz="2400" dirty="0" smtClean="0">
                <a:solidFill>
                  <a:srgbClr val="002060"/>
                </a:solidFill>
              </a:rPr>
              <a:t>CONOMIE GESTION</a:t>
            </a:r>
            <a:endParaRPr lang="fr-FR" sz="2400" dirty="0">
              <a:solidFill>
                <a:srgbClr val="002060"/>
              </a:solidFill>
            </a:endParaRPr>
          </a:p>
        </p:txBody>
      </p:sp>
      <p:pic>
        <p:nvPicPr>
          <p:cNvPr id="7" name="Image 6"/>
          <p:cNvPicPr>
            <a:picLocks noChangeAspect="1"/>
          </p:cNvPicPr>
          <p:nvPr/>
        </p:nvPicPr>
        <p:blipFill>
          <a:blip r:embed="rId3"/>
          <a:stretch>
            <a:fillRect/>
          </a:stretch>
        </p:blipFill>
        <p:spPr>
          <a:xfrm>
            <a:off x="811652" y="112075"/>
            <a:ext cx="788366" cy="722325"/>
          </a:xfrm>
          <a:prstGeom prst="rect">
            <a:avLst/>
          </a:prstGeom>
        </p:spPr>
      </p:pic>
      <p:pic>
        <p:nvPicPr>
          <p:cNvPr id="6" name="Image 5"/>
          <p:cNvPicPr>
            <a:picLocks noChangeAspect="1"/>
          </p:cNvPicPr>
          <p:nvPr/>
        </p:nvPicPr>
        <p:blipFill>
          <a:blip r:embed="rId4"/>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35731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523202" y="90216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re 4"/>
          <p:cNvSpPr txBox="1">
            <a:spLocks/>
          </p:cNvSpPr>
          <p:nvPr/>
        </p:nvSpPr>
        <p:spPr bwMode="gray">
          <a:xfrm>
            <a:off x="1621627" y="93966"/>
            <a:ext cx="7757146" cy="548008"/>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sz="1800" dirty="0" smtClean="0">
                <a:solidFill>
                  <a:srgbClr val="002060"/>
                </a:solidFill>
              </a:rPr>
              <a:t>PROPOSITION D’UNE ÉCHELLE DESCRIPTIVE DES COMP</a:t>
            </a:r>
            <a:r>
              <a:rPr lang="fr-FR" sz="1800" dirty="0">
                <a:solidFill>
                  <a:srgbClr val="002060"/>
                </a:solidFill>
              </a:rPr>
              <a:t>É</a:t>
            </a:r>
            <a:r>
              <a:rPr lang="fr-FR" sz="1800" dirty="0" smtClean="0">
                <a:solidFill>
                  <a:srgbClr val="002060"/>
                </a:solidFill>
              </a:rPr>
              <a:t>TENCES VIS</a:t>
            </a:r>
            <a:r>
              <a:rPr lang="fr-FR" sz="1800" dirty="0">
                <a:solidFill>
                  <a:srgbClr val="002060"/>
                </a:solidFill>
              </a:rPr>
              <a:t>É</a:t>
            </a:r>
            <a:r>
              <a:rPr lang="fr-FR" sz="1800" dirty="0" smtClean="0">
                <a:solidFill>
                  <a:srgbClr val="002060"/>
                </a:solidFill>
              </a:rPr>
              <a:t>ES EN </a:t>
            </a:r>
            <a:r>
              <a:rPr lang="fr-FR" sz="1800" dirty="0">
                <a:solidFill>
                  <a:srgbClr val="002060"/>
                </a:solidFill>
              </a:rPr>
              <a:t>É</a:t>
            </a:r>
            <a:r>
              <a:rPr lang="fr-FR" sz="1800" dirty="0" smtClean="0">
                <a:solidFill>
                  <a:srgbClr val="002060"/>
                </a:solidFill>
              </a:rPr>
              <a:t>CONOMIE GESTION</a:t>
            </a:r>
            <a:endParaRPr lang="fr-FR" sz="1800" dirty="0">
              <a:solidFill>
                <a:srgbClr val="002060"/>
              </a:solidFill>
            </a:endParaRPr>
          </a:p>
        </p:txBody>
      </p:sp>
      <p:pic>
        <p:nvPicPr>
          <p:cNvPr id="7" name="Image 6"/>
          <p:cNvPicPr>
            <a:picLocks noChangeAspect="1"/>
          </p:cNvPicPr>
          <p:nvPr/>
        </p:nvPicPr>
        <p:blipFill>
          <a:blip r:embed="rId3"/>
          <a:stretch>
            <a:fillRect/>
          </a:stretch>
        </p:blipFill>
        <p:spPr>
          <a:xfrm>
            <a:off x="811652" y="112075"/>
            <a:ext cx="788366" cy="722325"/>
          </a:xfrm>
          <a:prstGeom prst="rect">
            <a:avLst/>
          </a:prstGeom>
        </p:spPr>
      </p:pic>
      <p:pic>
        <p:nvPicPr>
          <p:cNvPr id="2" name="Image 1"/>
          <p:cNvPicPr>
            <a:picLocks noChangeAspect="1"/>
          </p:cNvPicPr>
          <p:nvPr/>
        </p:nvPicPr>
        <p:blipFill>
          <a:blip r:embed="rId4"/>
          <a:stretch>
            <a:fillRect/>
          </a:stretch>
        </p:blipFill>
        <p:spPr>
          <a:xfrm>
            <a:off x="1352600" y="1571882"/>
            <a:ext cx="7223843" cy="5279116"/>
          </a:xfrm>
          <a:prstGeom prst="rect">
            <a:avLst/>
          </a:prstGeom>
        </p:spPr>
      </p:pic>
      <p:pic>
        <p:nvPicPr>
          <p:cNvPr id="6" name="Image 5"/>
          <p:cNvPicPr>
            <a:picLocks noChangeAspect="1"/>
          </p:cNvPicPr>
          <p:nvPr/>
        </p:nvPicPr>
        <p:blipFill>
          <a:blip r:embed="rId5"/>
          <a:stretch>
            <a:fillRect/>
          </a:stretch>
        </p:blipFill>
        <p:spPr>
          <a:xfrm>
            <a:off x="1401355" y="834400"/>
            <a:ext cx="7126332" cy="725327"/>
          </a:xfrm>
          <a:prstGeom prst="rect">
            <a:avLst/>
          </a:prstGeom>
        </p:spPr>
      </p:pic>
      <p:pic>
        <p:nvPicPr>
          <p:cNvPr id="8" name="Image 7"/>
          <p:cNvPicPr>
            <a:picLocks noChangeAspect="1"/>
          </p:cNvPicPr>
          <p:nvPr/>
        </p:nvPicPr>
        <p:blipFill>
          <a:blip r:embed="rId6"/>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3792190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575314" y="1329391"/>
            <a:ext cx="6339840" cy="654276"/>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sz="2400" b="1" dirty="0">
                <a:solidFill>
                  <a:schemeClr val="bg1"/>
                </a:solidFill>
              </a:rPr>
              <a:t>ÉTAYER LES APPRÉCIATIONS</a:t>
            </a:r>
            <a:endParaRPr lang="fr-FR" sz="2400" dirty="0">
              <a:solidFill>
                <a:schemeClr val="bg1"/>
              </a:solidFill>
            </a:endParaRPr>
          </a:p>
        </p:txBody>
      </p:sp>
      <p:sp>
        <p:nvSpPr>
          <p:cNvPr id="2" name="Rectangle 1"/>
          <p:cNvSpPr/>
          <p:nvPr/>
        </p:nvSpPr>
        <p:spPr>
          <a:xfrm>
            <a:off x="1136576" y="2286161"/>
            <a:ext cx="6997167" cy="461665"/>
          </a:xfrm>
          <a:prstGeom prst="rect">
            <a:avLst/>
          </a:prstGeom>
          <a:solidFill>
            <a:schemeClr val="accent1">
              <a:lumMod val="40000"/>
              <a:lumOff val="60000"/>
            </a:schemeClr>
          </a:solidFill>
        </p:spPr>
        <p:txBody>
          <a:bodyPr wrap="square">
            <a:spAutoFit/>
          </a:bodyPr>
          <a:lstStyle/>
          <a:p>
            <a:pPr marL="342900" indent="-342900">
              <a:buFont typeface="Wingdings" panose="05000000000000000000" pitchFamily="2" charset="2"/>
              <a:buChar char="§"/>
            </a:pPr>
            <a:r>
              <a:rPr lang="fr-FR" sz="2400" dirty="0">
                <a:solidFill>
                  <a:srgbClr val="002060"/>
                </a:solidFill>
              </a:rPr>
              <a:t>Quelles vigilances sur les appréciations ?</a:t>
            </a:r>
            <a:r>
              <a:rPr lang="fr-FR" dirty="0">
                <a:solidFill>
                  <a:srgbClr val="002060"/>
                </a:solidFill>
              </a:rPr>
              <a:t> </a:t>
            </a:r>
            <a:endParaRPr lang="fr-FR" dirty="0"/>
          </a:p>
        </p:txBody>
      </p:sp>
      <p:sp>
        <p:nvSpPr>
          <p:cNvPr id="6" name="Rectangle 5"/>
          <p:cNvSpPr/>
          <p:nvPr/>
        </p:nvSpPr>
        <p:spPr>
          <a:xfrm>
            <a:off x="419069" y="2948003"/>
            <a:ext cx="6116835" cy="1528624"/>
          </a:xfrm>
          <a:prstGeom prst="rect">
            <a:avLst/>
          </a:prstGeom>
        </p:spPr>
        <p:txBody>
          <a:bodyPr wrap="square">
            <a:spAutoFit/>
          </a:bodyPr>
          <a:lstStyle/>
          <a:p>
            <a:pPr marL="285750" indent="-285750" algn="just">
              <a:lnSpc>
                <a:spcPts val="2800"/>
              </a:lnSpc>
              <a:buFont typeface="Wingdings" panose="05000000000000000000" pitchFamily="2" charset="2"/>
              <a:buChar char="ü"/>
            </a:pPr>
            <a:r>
              <a:rPr lang="fr-FR" sz="2000" dirty="0">
                <a:solidFill>
                  <a:srgbClr val="002060"/>
                </a:solidFill>
                <a:latin typeface="+mj-lt"/>
              </a:rPr>
              <a:t>Des appréciations étayées en reprenant les compétences visées mais aussi les éléments de positionnement des paliers de professionnalisation</a:t>
            </a:r>
          </a:p>
        </p:txBody>
      </p:sp>
      <p:pic>
        <p:nvPicPr>
          <p:cNvPr id="3" name="Image 2"/>
          <p:cNvPicPr>
            <a:picLocks noChangeAspect="1"/>
          </p:cNvPicPr>
          <p:nvPr/>
        </p:nvPicPr>
        <p:blipFill>
          <a:blip r:embed="rId2"/>
          <a:stretch>
            <a:fillRect/>
          </a:stretch>
        </p:blipFill>
        <p:spPr>
          <a:xfrm>
            <a:off x="2065602" y="4485979"/>
            <a:ext cx="1799944" cy="161095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3"/>
          <a:stretch>
            <a:fillRect/>
          </a:stretch>
        </p:blipFill>
        <p:spPr>
          <a:xfrm>
            <a:off x="6612291" y="4005064"/>
            <a:ext cx="3042903" cy="2005284"/>
          </a:xfrm>
          <a:prstGeom prst="rect">
            <a:avLst/>
          </a:prstGeom>
        </p:spPr>
      </p:pic>
      <p:sp>
        <p:nvSpPr>
          <p:cNvPr id="16" name="ZoneTexte 15"/>
          <p:cNvSpPr txBox="1"/>
          <p:nvPr/>
        </p:nvSpPr>
        <p:spPr>
          <a:xfrm>
            <a:off x="776280" y="1347447"/>
            <a:ext cx="720592" cy="646331"/>
          </a:xfrm>
          <a:prstGeom prst="rect">
            <a:avLst/>
          </a:prstGeom>
          <a:solidFill>
            <a:schemeClr val="accent4">
              <a:lumMod val="75000"/>
            </a:schemeClr>
          </a:solidFill>
        </p:spPr>
        <p:txBody>
          <a:bodyPr wrap="square" rtlCol="0">
            <a:spAutoFit/>
          </a:bodyPr>
          <a:lstStyle/>
          <a:p>
            <a:pPr algn="ctr"/>
            <a:r>
              <a:rPr lang="fr-FR" sz="3600" b="1" dirty="0">
                <a:solidFill>
                  <a:schemeClr val="bg1"/>
                </a:solidFill>
                <a:latin typeface="Eras Bold ITC" panose="020B0907030504020204" pitchFamily="34" charset="0"/>
              </a:rPr>
              <a:t>4</a:t>
            </a:r>
          </a:p>
        </p:txBody>
      </p:sp>
      <p:cxnSp>
        <p:nvCxnSpPr>
          <p:cNvPr id="17" name="Connecteur droit 16"/>
          <p:cNvCxnSpPr/>
          <p:nvPr/>
        </p:nvCxnSpPr>
        <p:spPr>
          <a:xfrm>
            <a:off x="399851" y="1039553"/>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1773255" y="491545"/>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pic>
        <p:nvPicPr>
          <p:cNvPr id="20" name="Image 19"/>
          <p:cNvPicPr>
            <a:picLocks noChangeAspect="1"/>
          </p:cNvPicPr>
          <p:nvPr/>
        </p:nvPicPr>
        <p:blipFill>
          <a:blip r:embed="rId4"/>
          <a:stretch>
            <a:fillRect/>
          </a:stretch>
        </p:blipFill>
        <p:spPr>
          <a:xfrm>
            <a:off x="795075" y="177261"/>
            <a:ext cx="788366" cy="722325"/>
          </a:xfrm>
          <a:prstGeom prst="rect">
            <a:avLst/>
          </a:prstGeom>
        </p:spPr>
      </p:pic>
      <p:sp>
        <p:nvSpPr>
          <p:cNvPr id="21" name="Flèche droite 20"/>
          <p:cNvSpPr/>
          <p:nvPr/>
        </p:nvSpPr>
        <p:spPr>
          <a:xfrm>
            <a:off x="1660092" y="1548142"/>
            <a:ext cx="687283" cy="36725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4215343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720752" y="1261120"/>
            <a:ext cx="6339840" cy="654276"/>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sz="2400" b="1" dirty="0">
                <a:solidFill>
                  <a:schemeClr val="bg1"/>
                </a:solidFill>
              </a:rPr>
              <a:t>ÉTAYER LES APPRÉCIATIONS</a:t>
            </a:r>
            <a:endParaRPr lang="fr-FR" sz="2400" dirty="0">
              <a:solidFill>
                <a:schemeClr val="bg1"/>
              </a:solidFill>
            </a:endParaRPr>
          </a:p>
        </p:txBody>
      </p:sp>
      <p:sp>
        <p:nvSpPr>
          <p:cNvPr id="16" name="ZoneTexte 15"/>
          <p:cNvSpPr txBox="1"/>
          <p:nvPr/>
        </p:nvSpPr>
        <p:spPr>
          <a:xfrm>
            <a:off x="795075" y="1242521"/>
            <a:ext cx="720592" cy="646331"/>
          </a:xfrm>
          <a:prstGeom prst="rect">
            <a:avLst/>
          </a:prstGeom>
          <a:solidFill>
            <a:schemeClr val="accent4">
              <a:lumMod val="75000"/>
            </a:schemeClr>
          </a:solidFill>
        </p:spPr>
        <p:txBody>
          <a:bodyPr wrap="square" rtlCol="0">
            <a:spAutoFit/>
          </a:bodyPr>
          <a:lstStyle/>
          <a:p>
            <a:pPr algn="ctr"/>
            <a:r>
              <a:rPr lang="fr-FR" sz="3600" b="1" dirty="0">
                <a:solidFill>
                  <a:schemeClr val="bg1"/>
                </a:solidFill>
                <a:latin typeface="Eras Bold ITC" panose="020B0907030504020204" pitchFamily="34" charset="0"/>
              </a:rPr>
              <a:t>4</a:t>
            </a:r>
          </a:p>
        </p:txBody>
      </p:sp>
      <p:cxnSp>
        <p:nvCxnSpPr>
          <p:cNvPr id="17" name="Connecteur droit 16"/>
          <p:cNvCxnSpPr/>
          <p:nvPr/>
        </p:nvCxnSpPr>
        <p:spPr>
          <a:xfrm>
            <a:off x="399851" y="1039553"/>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1773255" y="491545"/>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pic>
        <p:nvPicPr>
          <p:cNvPr id="20" name="Image 19"/>
          <p:cNvPicPr>
            <a:picLocks noChangeAspect="1"/>
          </p:cNvPicPr>
          <p:nvPr/>
        </p:nvPicPr>
        <p:blipFill>
          <a:blip r:embed="rId2"/>
          <a:stretch>
            <a:fillRect/>
          </a:stretch>
        </p:blipFill>
        <p:spPr>
          <a:xfrm>
            <a:off x="795075" y="177261"/>
            <a:ext cx="788366" cy="722325"/>
          </a:xfrm>
          <a:prstGeom prst="rect">
            <a:avLst/>
          </a:prstGeom>
        </p:spPr>
      </p:pic>
      <p:sp>
        <p:nvSpPr>
          <p:cNvPr id="21" name="Flèche droite 20"/>
          <p:cNvSpPr/>
          <p:nvPr/>
        </p:nvSpPr>
        <p:spPr>
          <a:xfrm>
            <a:off x="1774767" y="1429293"/>
            <a:ext cx="687283" cy="36725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Tableau 14"/>
          <p:cNvGraphicFramePr>
            <a:graphicFrameLocks noGrp="1"/>
          </p:cNvGraphicFramePr>
          <p:nvPr>
            <p:extLst/>
          </p:nvPr>
        </p:nvGraphicFramePr>
        <p:xfrm>
          <a:off x="565298" y="2086698"/>
          <a:ext cx="8790041" cy="5237222"/>
        </p:xfrm>
        <a:graphic>
          <a:graphicData uri="http://schemas.openxmlformats.org/drawingml/2006/table">
            <a:tbl>
              <a:tblPr firstRow="1" bandRow="1">
                <a:tableStyleId>{5C22544A-7EE6-4342-B048-85BDC9FD1C3A}</a:tableStyleId>
              </a:tblPr>
              <a:tblGrid>
                <a:gridCol w="882657">
                  <a:extLst>
                    <a:ext uri="{9D8B030D-6E8A-4147-A177-3AD203B41FA5}">
                      <a16:colId xmlns:a16="http://schemas.microsoft.com/office/drawing/2014/main" val="1059549807"/>
                    </a:ext>
                  </a:extLst>
                </a:gridCol>
                <a:gridCol w="2244003">
                  <a:extLst>
                    <a:ext uri="{9D8B030D-6E8A-4147-A177-3AD203B41FA5}">
                      <a16:colId xmlns:a16="http://schemas.microsoft.com/office/drawing/2014/main" val="902580260"/>
                    </a:ext>
                  </a:extLst>
                </a:gridCol>
                <a:gridCol w="1709689">
                  <a:extLst>
                    <a:ext uri="{9D8B030D-6E8A-4147-A177-3AD203B41FA5}">
                      <a16:colId xmlns:a16="http://schemas.microsoft.com/office/drawing/2014/main" val="3706830376"/>
                    </a:ext>
                  </a:extLst>
                </a:gridCol>
                <a:gridCol w="149684">
                  <a:extLst>
                    <a:ext uri="{9D8B030D-6E8A-4147-A177-3AD203B41FA5}">
                      <a16:colId xmlns:a16="http://schemas.microsoft.com/office/drawing/2014/main" val="1707866779"/>
                    </a:ext>
                  </a:extLst>
                </a:gridCol>
                <a:gridCol w="1947561">
                  <a:extLst>
                    <a:ext uri="{9D8B030D-6E8A-4147-A177-3AD203B41FA5}">
                      <a16:colId xmlns:a16="http://schemas.microsoft.com/office/drawing/2014/main" val="2831314212"/>
                    </a:ext>
                  </a:extLst>
                </a:gridCol>
                <a:gridCol w="1856447">
                  <a:extLst>
                    <a:ext uri="{9D8B030D-6E8A-4147-A177-3AD203B41FA5}">
                      <a16:colId xmlns:a16="http://schemas.microsoft.com/office/drawing/2014/main" val="1083893599"/>
                    </a:ext>
                  </a:extLst>
                </a:gridCol>
              </a:tblGrid>
              <a:tr h="493087">
                <a:tc>
                  <a:txBody>
                    <a:bodyPr/>
                    <a:lstStyle/>
                    <a:p>
                      <a:pPr algn="ctr"/>
                      <a:r>
                        <a:rPr lang="fr-FR" sz="1400" dirty="0" smtClean="0">
                          <a:solidFill>
                            <a:srgbClr val="002060"/>
                          </a:solidFill>
                        </a:rPr>
                        <a:t>Profil</a:t>
                      </a:r>
                      <a:endParaRPr lang="fr-FR" sz="1400" dirty="0">
                        <a:solidFill>
                          <a:srgbClr val="002060"/>
                        </a:solidFill>
                      </a:endParaRPr>
                    </a:p>
                  </a:txBody>
                  <a:tcPr anchor="ct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1400" dirty="0" smtClean="0"/>
                        <a:t>Novice</a:t>
                      </a:r>
                      <a:endParaRPr lang="fr-FR" sz="1400" dirty="0"/>
                    </a:p>
                  </a:txBody>
                  <a:tcPr anchor="ct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gridSpan="2">
                  <a:txBody>
                    <a:bodyPr/>
                    <a:lstStyle/>
                    <a:p>
                      <a:pPr algn="ctr"/>
                      <a:r>
                        <a:rPr lang="fr-FR" sz="1400" dirty="0" smtClean="0"/>
                        <a:t>Fonctionnel</a:t>
                      </a:r>
                      <a:endParaRPr lang="fr-FR" sz="1400"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00"/>
                    </a:solidFill>
                  </a:tcPr>
                </a:tc>
                <a:tc hMerge="1">
                  <a:txBody>
                    <a:bodyPr/>
                    <a:lstStyle/>
                    <a:p>
                      <a:endParaRPr lang="fr-FR"/>
                    </a:p>
                  </a:txBody>
                  <a:tcPr/>
                </a:tc>
                <a:tc>
                  <a:txBody>
                    <a:bodyPr/>
                    <a:lstStyle/>
                    <a:p>
                      <a:pPr algn="ctr"/>
                      <a:r>
                        <a:rPr lang="fr-FR" sz="1400" dirty="0" smtClean="0"/>
                        <a:t>Maîtrise</a:t>
                      </a:r>
                      <a:endParaRPr lang="fr-FR" sz="1400"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3BA64"/>
                    </a:solidFill>
                  </a:tcPr>
                </a:tc>
                <a:tc>
                  <a:txBody>
                    <a:bodyPr/>
                    <a:lstStyle/>
                    <a:p>
                      <a:pPr algn="ctr"/>
                      <a:r>
                        <a:rPr lang="fr-FR" sz="1400" dirty="0" smtClean="0"/>
                        <a:t>Expert</a:t>
                      </a:r>
                      <a:endParaRPr lang="fr-FR" sz="1400" dirty="0"/>
                    </a:p>
                  </a:txBody>
                  <a:tcPr anchor="ctr">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23A638"/>
                    </a:solidFill>
                  </a:tcPr>
                </a:tc>
                <a:extLst>
                  <a:ext uri="{0D108BD9-81ED-4DB2-BD59-A6C34878D82A}">
                    <a16:rowId xmlns:a16="http://schemas.microsoft.com/office/drawing/2014/main" val="2174163388"/>
                  </a:ext>
                </a:extLst>
              </a:tr>
              <a:tr h="513561">
                <a:tc>
                  <a:txBody>
                    <a:bodyPr/>
                    <a:lstStyle/>
                    <a:p>
                      <a:pPr algn="ctr"/>
                      <a:r>
                        <a:rPr lang="fr-FR" sz="1300" b="0" dirty="0" smtClean="0">
                          <a:solidFill>
                            <a:srgbClr val="002060"/>
                          </a:solidFill>
                        </a:rPr>
                        <a:t>Zone de notation</a:t>
                      </a:r>
                      <a:endParaRPr lang="fr-FR" sz="1300" b="0" dirty="0">
                        <a:solidFill>
                          <a:srgbClr val="002060"/>
                        </a:solidFill>
                      </a:endParaRPr>
                    </a:p>
                  </a:txBody>
                  <a:tcPr anchor="ctr">
                    <a:lnL w="12700" cap="flat" cmpd="sng" algn="ctr">
                      <a:no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1300" b="0" baseline="0" dirty="0" smtClean="0">
                          <a:solidFill>
                            <a:srgbClr val="002060"/>
                          </a:solidFill>
                        </a:rPr>
                        <a:t>Jusqu’à </a:t>
                      </a:r>
                      <a:r>
                        <a:rPr lang="fr-FR" sz="1300" b="0" dirty="0" smtClean="0">
                          <a:solidFill>
                            <a:srgbClr val="002060"/>
                          </a:solidFill>
                        </a:rPr>
                        <a:t> </a:t>
                      </a:r>
                      <a:r>
                        <a:rPr lang="fr-FR" sz="1300" b="0" kern="1200" baseline="0" dirty="0" smtClean="0">
                          <a:solidFill>
                            <a:srgbClr val="002060"/>
                          </a:solidFill>
                          <a:latin typeface="+mn-lt"/>
                          <a:ea typeface="+mn-ea"/>
                          <a:cs typeface="+mn-cs"/>
                        </a:rPr>
                        <a:t>9,5</a:t>
                      </a:r>
                      <a:endParaRPr lang="fr-FR" sz="1300" b="0" kern="1200" baseline="0" dirty="0">
                        <a:solidFill>
                          <a:srgbClr val="002060"/>
                        </a:solidFill>
                        <a:latin typeface="+mn-lt"/>
                        <a:ea typeface="+mn-ea"/>
                        <a:cs typeface="+mn-cs"/>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gridSpan="2">
                  <a:txBody>
                    <a:bodyPr/>
                    <a:lstStyle/>
                    <a:p>
                      <a:pPr algn="ctr"/>
                      <a:r>
                        <a:rPr lang="fr-FR" sz="1300" b="0" dirty="0" smtClean="0">
                          <a:solidFill>
                            <a:srgbClr val="002060"/>
                          </a:solidFill>
                        </a:rPr>
                        <a:t>10 – 13</a:t>
                      </a:r>
                      <a:endParaRPr lang="fr-FR" sz="1300" b="0" dirty="0">
                        <a:solidFill>
                          <a:srgbClr val="002060"/>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lang="fr-FR"/>
                    </a:p>
                  </a:txBody>
                  <a:tcPr/>
                </a:tc>
                <a:tc>
                  <a:txBody>
                    <a:bodyPr/>
                    <a:lstStyle/>
                    <a:p>
                      <a:pPr algn="ctr"/>
                      <a:r>
                        <a:rPr lang="fr-FR" sz="1300" b="0" dirty="0" smtClean="0">
                          <a:solidFill>
                            <a:srgbClr val="002060"/>
                          </a:solidFill>
                        </a:rPr>
                        <a:t>13,5 – 16,5</a:t>
                      </a:r>
                      <a:endParaRPr lang="fr-FR" sz="1300" b="0" dirty="0">
                        <a:solidFill>
                          <a:srgbClr val="002060"/>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1300" b="0" dirty="0" smtClean="0">
                          <a:solidFill>
                            <a:srgbClr val="002060"/>
                          </a:solidFill>
                        </a:rPr>
                        <a:t>17 - 20</a:t>
                      </a:r>
                      <a:endParaRPr lang="fr-FR" sz="1300" b="0" dirty="0">
                        <a:solidFill>
                          <a:srgbClr val="002060"/>
                        </a:solidFill>
                      </a:endParaRPr>
                    </a:p>
                  </a:txBody>
                  <a:tcPr anchor="ctr">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92883815"/>
                  </a:ext>
                </a:extLst>
              </a:tr>
              <a:tr h="668436">
                <a:tc>
                  <a:txBody>
                    <a:bodyPr/>
                    <a:lstStyle/>
                    <a:p>
                      <a:pPr algn="ctr"/>
                      <a:endParaRPr lang="fr-FR" sz="1400" dirty="0">
                        <a:solidFill>
                          <a:srgbClr val="002060"/>
                        </a:solidFill>
                      </a:endParaRPr>
                    </a:p>
                  </a:txBody>
                  <a:tcPr vert="vert270" anchor="ctr">
                    <a:lnL w="12700" cap="flat" cmpd="sng" algn="ctr">
                      <a:no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gridSpan="5">
                  <a:txBody>
                    <a:bodyPr/>
                    <a:lstStyle/>
                    <a:p>
                      <a:pPr marL="132715" marR="43180" indent="-136525" algn="l" defTabSz="457200" rtl="0" eaLnBrk="1" fontAlgn="auto" latinLnBrk="0" hangingPunct="1">
                        <a:lnSpc>
                          <a:spcPct val="100000"/>
                        </a:lnSpc>
                        <a:spcBef>
                          <a:spcPts val="0"/>
                        </a:spcBef>
                        <a:spcAft>
                          <a:spcPts val="0"/>
                        </a:spcAft>
                        <a:buClrTx/>
                        <a:buSzTx/>
                        <a:buFontTx/>
                        <a:buNone/>
                        <a:tabLst/>
                        <a:defRPr/>
                      </a:pPr>
                      <a:endParaRPr lang="fr-FR" sz="1600" b="1" dirty="0" smtClean="0">
                        <a:solidFill>
                          <a:srgbClr val="002060"/>
                        </a:solidFill>
                      </a:endParaRPr>
                    </a:p>
                    <a:p>
                      <a:pPr marL="132715" marR="43180" indent="-136525" algn="ctr" defTabSz="457200" rtl="0" eaLnBrk="1" fontAlgn="auto" latinLnBrk="0" hangingPunct="1">
                        <a:lnSpc>
                          <a:spcPct val="100000"/>
                        </a:lnSpc>
                        <a:spcBef>
                          <a:spcPts val="0"/>
                        </a:spcBef>
                        <a:spcAft>
                          <a:spcPts val="0"/>
                        </a:spcAft>
                        <a:buClrTx/>
                        <a:buSzTx/>
                        <a:buFontTx/>
                        <a:buNone/>
                        <a:tabLst/>
                        <a:defRPr/>
                      </a:pPr>
                      <a:r>
                        <a:rPr lang="fr-FR" sz="1600" b="1" dirty="0" smtClean="0">
                          <a:solidFill>
                            <a:srgbClr val="002060"/>
                          </a:solidFill>
                        </a:rPr>
                        <a:t>L’appréciation littérale de l’élève peut s’appuyer sur sa/son </a:t>
                      </a:r>
                      <a:r>
                        <a:rPr lang="fr-FR" sz="1100" dirty="0" smtClean="0">
                          <a:solidFill>
                            <a:srgbClr val="002060"/>
                          </a:solidFill>
                        </a:rPr>
                        <a:t>:</a:t>
                      </a:r>
                    </a:p>
                  </a:txBody>
                  <a:tcPr>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lang="fr-FR"/>
                    </a:p>
                  </a:txBody>
                  <a:tcPr/>
                </a:tc>
                <a:tc hMerge="1">
                  <a:txBody>
                    <a:bodyPr/>
                    <a:lstStyle/>
                    <a:p>
                      <a:pPr marL="132715" marR="43180" indent="-136525">
                        <a:lnSpc>
                          <a:spcPct val="100000"/>
                        </a:lnSpc>
                        <a:spcAft>
                          <a:spcPts val="0"/>
                        </a:spcAft>
                      </a:pPr>
                      <a:endParaRPr lang="fr-FR" sz="15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39201993"/>
                  </a:ext>
                </a:extLst>
              </a:tr>
              <a:tr h="3562138">
                <a:tc>
                  <a:txBody>
                    <a:bodyPr/>
                    <a:lstStyle/>
                    <a:p>
                      <a:pPr algn="ctr"/>
                      <a:endParaRPr lang="fr-FR" sz="1400" dirty="0">
                        <a:solidFill>
                          <a:srgbClr val="002060"/>
                        </a:solidFill>
                      </a:endParaRPr>
                    </a:p>
                  </a:txBody>
                  <a:tcPr vert="vert270" anchor="ctr">
                    <a:lnL w="12700" cap="flat" cmpd="sng" algn="ctr">
                      <a:no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gridSpan="2">
                  <a:txBody>
                    <a:bodyPr/>
                    <a:lstStyle/>
                    <a:p>
                      <a:pPr marL="0" lvl="0" indent="0">
                        <a:buFont typeface="Wingdings" panose="05000000000000000000" pitchFamily="2" charset="2"/>
                        <a:buNone/>
                      </a:pPr>
                      <a:r>
                        <a:rPr lang="fr-FR" sz="1500" i="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600" dirty="0" smtClean="0">
                          <a:solidFill>
                            <a:srgbClr val="002060"/>
                          </a:solidFill>
                        </a:rPr>
                        <a:t>Degré d’autonomie/de guidance</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Engagement dans la formation</a:t>
                      </a:r>
                    </a:p>
                    <a:p>
                      <a:pPr marL="174625" lvl="0" indent="-174625">
                        <a:buFont typeface="Wingdings" panose="05000000000000000000" pitchFamily="2" charset="2"/>
                        <a:buChar char="§"/>
                      </a:pPr>
                      <a:r>
                        <a:rPr lang="fr-FR" sz="1600" dirty="0" smtClean="0">
                          <a:solidFill>
                            <a:srgbClr val="002060"/>
                          </a:solidFill>
                        </a:rPr>
                        <a:t>Autonomie et aptitude a réaliser des tâches simples/complexes</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Implication en classe</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Attitude et investissement durant PFMP</a:t>
                      </a:r>
                    </a:p>
                    <a:p>
                      <a:pPr marL="174625" lvl="0" indent="-174625" eaLnBrk="1" fontAlgn="auto" hangingPunct="1">
                        <a:spcBef>
                          <a:spcPts val="0"/>
                        </a:spcBef>
                        <a:spcAft>
                          <a:spcPts val="0"/>
                        </a:spcAft>
                        <a:buClr>
                          <a:srgbClr val="2F5496"/>
                        </a:buClr>
                        <a:buFont typeface="Wingdings" panose="05000000000000000000" pitchFamily="2" charset="2"/>
                        <a:buChar char=""/>
                        <a:defRP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Gestion de la complexité avec ou sans aide</a:t>
                      </a:r>
                    </a:p>
                    <a:p>
                      <a:pPr marL="174625" marR="43180"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Réflexivité et prise de hauteur</a:t>
                      </a:r>
                    </a:p>
                    <a:p>
                      <a:pPr marL="174625" marR="43180"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Capacité d’autoévaluation</a:t>
                      </a:r>
                    </a:p>
                    <a:p>
                      <a:pPr marL="174625" marR="43180"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Force de proposition</a:t>
                      </a:r>
                    </a:p>
                    <a:p>
                      <a:pPr marL="132715" marR="43180" indent="-136525">
                        <a:lnSpc>
                          <a:spcPct val="100000"/>
                        </a:lnSpc>
                        <a:spcAft>
                          <a:spcPts val="0"/>
                        </a:spcAft>
                      </a:pPr>
                      <a:endParaRPr lang="fr-FR" sz="15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132715" marR="43180" indent="-136525">
                        <a:lnSpc>
                          <a:spcPct val="100000"/>
                        </a:lnSpc>
                        <a:spcAft>
                          <a:spcPts val="0"/>
                        </a:spcAft>
                      </a:pPr>
                      <a:endParaRPr lang="fr-FR" sz="15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gridSpan="3">
                  <a:txBody>
                    <a:bodyPr/>
                    <a:lstStyle/>
                    <a:p>
                      <a:pPr marL="174625"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Qualité d’exécution</a:t>
                      </a:r>
                    </a:p>
                    <a:p>
                      <a:pPr marL="174625"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Prise d’initiative</a:t>
                      </a:r>
                    </a:p>
                    <a:p>
                      <a:pPr marL="174625" marR="43180"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Réalisation d’un travail de qualité </a:t>
                      </a:r>
                    </a:p>
                    <a:p>
                      <a:pPr marL="174625" marR="43180" lvl="0" indent="-174625">
                        <a:lnSpc>
                          <a:spcPct val="100000"/>
                        </a:lnSpc>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Réflexivité</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Progrès effectués durant la formation</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Travail personnel</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Aptitude à l’écoute</a:t>
                      </a:r>
                    </a:p>
                    <a:p>
                      <a:pPr marL="174625" lvl="0" indent="-174625" eaLnBrk="1" hangingPunct="1">
                        <a:spcAft>
                          <a:spcPts val="0"/>
                        </a:spcAft>
                        <a:buClr>
                          <a:srgbClr val="2F5496"/>
                        </a:buClr>
                        <a:buFont typeface="Wingdings" panose="05000000000000000000" pitchFamily="2" charset="2"/>
                        <a:buChar char=""/>
                      </a:pPr>
                      <a:r>
                        <a:rPr lang="fr-FR"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fr-FR" sz="1600" dirty="0" smtClean="0">
                        <a:solidFill>
                          <a:srgbClr val="002060"/>
                        </a:solidFill>
                      </a:endParaRPr>
                    </a:p>
                    <a:p>
                      <a:pPr marL="132715" marR="43180" indent="-136525">
                        <a:lnSpc>
                          <a:spcPct val="100000"/>
                        </a:lnSpc>
                        <a:spcAft>
                          <a:spcPts val="0"/>
                        </a:spcAft>
                      </a:pPr>
                      <a:endParaRPr lang="fr-FR" sz="15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174625" marR="43180" lvl="0" indent="-174625">
                        <a:lnSpc>
                          <a:spcPct val="100000"/>
                        </a:lnSpc>
                        <a:spcAft>
                          <a:spcPts val="0"/>
                        </a:spcAft>
                        <a:buClr>
                          <a:srgbClr val="2F5496"/>
                        </a:buClr>
                        <a:buFont typeface="Wingdings" panose="05000000000000000000" pitchFamily="2" charset="2"/>
                        <a:buChar char=""/>
                      </a:pPr>
                      <a:endParaRPr lang="fr-FR" sz="15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43180" lvl="0" indent="0">
                        <a:lnSpc>
                          <a:spcPct val="100000"/>
                        </a:lnSpc>
                        <a:spcAft>
                          <a:spcPts val="0"/>
                        </a:spcAft>
                        <a:buClr>
                          <a:srgbClr val="2F5496"/>
                        </a:buClr>
                        <a:buFont typeface="Wingdings" panose="05000000000000000000" pitchFamily="2" charset="2"/>
                        <a:buNone/>
                      </a:pPr>
                      <a:endParaRPr lang="fr-FR" sz="1500"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0562993"/>
                  </a:ext>
                </a:extLst>
              </a:tr>
            </a:tbl>
          </a:graphicData>
        </a:graphic>
      </p:graphicFrame>
      <p:pic>
        <p:nvPicPr>
          <p:cNvPr id="18" name="Image 17"/>
          <p:cNvPicPr>
            <a:picLocks noChangeAspect="1"/>
          </p:cNvPicPr>
          <p:nvPr/>
        </p:nvPicPr>
        <p:blipFill>
          <a:blip r:embed="rId3"/>
          <a:stretch>
            <a:fillRect/>
          </a:stretch>
        </p:blipFill>
        <p:spPr>
          <a:xfrm>
            <a:off x="1447443" y="3140968"/>
            <a:ext cx="635759" cy="555248"/>
          </a:xfrm>
          <a:prstGeom prst="rect">
            <a:avLst/>
          </a:prstGeom>
        </p:spPr>
      </p:pic>
      <p:pic>
        <p:nvPicPr>
          <p:cNvPr id="10" name="Image 9"/>
          <p:cNvPicPr>
            <a:picLocks noChangeAspect="1"/>
          </p:cNvPicPr>
          <p:nvPr/>
        </p:nvPicPr>
        <p:blipFill>
          <a:blip r:embed="rId4"/>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2306647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720751" y="1185989"/>
            <a:ext cx="6449353" cy="654276"/>
          </a:xfrm>
          <a:prstGeom prst="rect">
            <a:avLst/>
          </a:prstGeom>
          <a:solidFill>
            <a:schemeClr val="accent4">
              <a:lumMod val="50000"/>
            </a:schemeClr>
          </a:solid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sz="2400" b="1" dirty="0" smtClean="0">
                <a:solidFill>
                  <a:schemeClr val="bg1"/>
                </a:solidFill>
              </a:rPr>
              <a:t>POINT D’ACCORD SUR LA NOTE FINALE</a:t>
            </a:r>
            <a:endParaRPr lang="fr-FR" sz="2400" dirty="0">
              <a:solidFill>
                <a:schemeClr val="bg1"/>
              </a:solidFill>
            </a:endParaRPr>
          </a:p>
        </p:txBody>
      </p:sp>
      <p:sp>
        <p:nvSpPr>
          <p:cNvPr id="16" name="ZoneTexte 15"/>
          <p:cNvSpPr txBox="1"/>
          <p:nvPr/>
        </p:nvSpPr>
        <p:spPr>
          <a:xfrm>
            <a:off x="819495" y="1151932"/>
            <a:ext cx="720592" cy="646331"/>
          </a:xfrm>
          <a:prstGeom prst="rect">
            <a:avLst/>
          </a:prstGeom>
          <a:solidFill>
            <a:schemeClr val="accent4">
              <a:lumMod val="50000"/>
            </a:schemeClr>
          </a:solidFill>
        </p:spPr>
        <p:txBody>
          <a:bodyPr wrap="square" rtlCol="0">
            <a:spAutoFit/>
          </a:bodyPr>
          <a:lstStyle/>
          <a:p>
            <a:pPr algn="ctr"/>
            <a:r>
              <a:rPr lang="fr-FR" sz="3600" b="1" dirty="0" smtClean="0">
                <a:solidFill>
                  <a:schemeClr val="bg1"/>
                </a:solidFill>
                <a:latin typeface="Eras Bold ITC" panose="020B0907030504020204" pitchFamily="34" charset="0"/>
              </a:rPr>
              <a:t>5</a:t>
            </a:r>
            <a:endParaRPr lang="fr-FR" sz="3600" b="1" dirty="0">
              <a:solidFill>
                <a:schemeClr val="bg1"/>
              </a:solidFill>
              <a:latin typeface="Eras Bold ITC" panose="020B0907030504020204" pitchFamily="34" charset="0"/>
            </a:endParaRPr>
          </a:p>
        </p:txBody>
      </p:sp>
      <p:cxnSp>
        <p:nvCxnSpPr>
          <p:cNvPr id="17" name="Connecteur droit 16"/>
          <p:cNvCxnSpPr/>
          <p:nvPr/>
        </p:nvCxnSpPr>
        <p:spPr>
          <a:xfrm>
            <a:off x="399851" y="1039553"/>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1773255" y="491545"/>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pic>
        <p:nvPicPr>
          <p:cNvPr id="20" name="Image 19"/>
          <p:cNvPicPr>
            <a:picLocks noChangeAspect="1"/>
          </p:cNvPicPr>
          <p:nvPr/>
        </p:nvPicPr>
        <p:blipFill>
          <a:blip r:embed="rId2"/>
          <a:stretch>
            <a:fillRect/>
          </a:stretch>
        </p:blipFill>
        <p:spPr>
          <a:xfrm>
            <a:off x="795075" y="177261"/>
            <a:ext cx="788366" cy="722325"/>
          </a:xfrm>
          <a:prstGeom prst="rect">
            <a:avLst/>
          </a:prstGeom>
        </p:spPr>
      </p:pic>
      <p:sp>
        <p:nvSpPr>
          <p:cNvPr id="21" name="Flèche droite 20"/>
          <p:cNvSpPr/>
          <p:nvPr/>
        </p:nvSpPr>
        <p:spPr>
          <a:xfrm>
            <a:off x="1773255" y="1312477"/>
            <a:ext cx="687283" cy="36725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9"/>
          <p:cNvGraphicFramePr>
            <a:graphicFrameLocks noGrp="1"/>
          </p:cNvGraphicFramePr>
          <p:nvPr>
            <p:extLst/>
          </p:nvPr>
        </p:nvGraphicFramePr>
        <p:xfrm>
          <a:off x="819495" y="2628687"/>
          <a:ext cx="8350610" cy="3983750"/>
        </p:xfrm>
        <a:graphic>
          <a:graphicData uri="http://schemas.openxmlformats.org/drawingml/2006/table">
            <a:tbl>
              <a:tblPr firstRow="1" bandRow="1">
                <a:tableStyleId>{5C22544A-7EE6-4342-B048-85BDC9FD1C3A}</a:tableStyleId>
              </a:tblPr>
              <a:tblGrid>
                <a:gridCol w="1309355">
                  <a:extLst>
                    <a:ext uri="{9D8B030D-6E8A-4147-A177-3AD203B41FA5}">
                      <a16:colId xmlns:a16="http://schemas.microsoft.com/office/drawing/2014/main" val="1059549807"/>
                    </a:ext>
                  </a:extLst>
                </a:gridCol>
                <a:gridCol w="1653046">
                  <a:extLst>
                    <a:ext uri="{9D8B030D-6E8A-4147-A177-3AD203B41FA5}">
                      <a16:colId xmlns:a16="http://schemas.microsoft.com/office/drawing/2014/main" val="902580260"/>
                    </a:ext>
                  </a:extLst>
                </a:gridCol>
                <a:gridCol w="1774370">
                  <a:extLst>
                    <a:ext uri="{9D8B030D-6E8A-4147-A177-3AD203B41FA5}">
                      <a16:colId xmlns:a16="http://schemas.microsoft.com/office/drawing/2014/main" val="3706830376"/>
                    </a:ext>
                  </a:extLst>
                </a:gridCol>
                <a:gridCol w="1850199">
                  <a:extLst>
                    <a:ext uri="{9D8B030D-6E8A-4147-A177-3AD203B41FA5}">
                      <a16:colId xmlns:a16="http://schemas.microsoft.com/office/drawing/2014/main" val="2831314212"/>
                    </a:ext>
                  </a:extLst>
                </a:gridCol>
                <a:gridCol w="1763640">
                  <a:extLst>
                    <a:ext uri="{9D8B030D-6E8A-4147-A177-3AD203B41FA5}">
                      <a16:colId xmlns:a16="http://schemas.microsoft.com/office/drawing/2014/main" val="1083893599"/>
                    </a:ext>
                  </a:extLst>
                </a:gridCol>
              </a:tblGrid>
              <a:tr h="554750">
                <a:tc>
                  <a:txBody>
                    <a:bodyPr/>
                    <a:lstStyle/>
                    <a:p>
                      <a:pPr algn="ctr"/>
                      <a:r>
                        <a:rPr lang="fr-FR" dirty="0" smtClean="0">
                          <a:solidFill>
                            <a:srgbClr val="002060"/>
                          </a:solidFill>
                        </a:rPr>
                        <a:t>Profil</a:t>
                      </a:r>
                      <a:endParaRPr lang="fr-FR" dirty="0">
                        <a:solidFill>
                          <a:srgbClr val="002060"/>
                        </a:solidFill>
                      </a:endParaRPr>
                    </a:p>
                  </a:txBody>
                  <a:tcPr anchor="ct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dirty="0" smtClean="0"/>
                        <a:t>Novice</a:t>
                      </a:r>
                      <a:endParaRPr lang="fr-FR" dirty="0"/>
                    </a:p>
                  </a:txBody>
                  <a:tcPr anchor="ct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lang="fr-FR" dirty="0" smtClean="0"/>
                        <a:t>Fonctionnel</a:t>
                      </a:r>
                      <a:endParaRPr lang="fr-FR"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00"/>
                    </a:solidFill>
                  </a:tcPr>
                </a:tc>
                <a:tc>
                  <a:txBody>
                    <a:bodyPr/>
                    <a:lstStyle/>
                    <a:p>
                      <a:pPr algn="ctr"/>
                      <a:r>
                        <a:rPr lang="fr-FR" sz="1800" dirty="0" smtClean="0"/>
                        <a:t>Maîtrise</a:t>
                      </a:r>
                      <a:endParaRPr lang="fr-FR" sz="1800"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3BA64"/>
                    </a:solidFill>
                  </a:tcPr>
                </a:tc>
                <a:tc>
                  <a:txBody>
                    <a:bodyPr/>
                    <a:lstStyle/>
                    <a:p>
                      <a:pPr algn="ctr"/>
                      <a:r>
                        <a:rPr lang="fr-FR" dirty="0" smtClean="0"/>
                        <a:t>Expert</a:t>
                      </a:r>
                      <a:endParaRPr lang="fr-FR" dirty="0"/>
                    </a:p>
                  </a:txBody>
                  <a:tcPr anchor="ctr">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23A638"/>
                    </a:solidFill>
                  </a:tcPr>
                </a:tc>
                <a:extLst>
                  <a:ext uri="{0D108BD9-81ED-4DB2-BD59-A6C34878D82A}">
                    <a16:rowId xmlns:a16="http://schemas.microsoft.com/office/drawing/2014/main" val="2174163388"/>
                  </a:ext>
                </a:extLst>
              </a:tr>
              <a:tr h="554750">
                <a:tc>
                  <a:txBody>
                    <a:bodyPr/>
                    <a:lstStyle/>
                    <a:p>
                      <a:pPr algn="ctr"/>
                      <a:r>
                        <a:rPr lang="fr-FR" dirty="0" smtClean="0">
                          <a:solidFill>
                            <a:srgbClr val="002060"/>
                          </a:solidFill>
                        </a:rPr>
                        <a:t>Zone de notation commune</a:t>
                      </a:r>
                      <a:endParaRPr lang="fr-FR" dirty="0">
                        <a:solidFill>
                          <a:srgbClr val="002060"/>
                        </a:solidFill>
                      </a:endParaRPr>
                    </a:p>
                  </a:txBody>
                  <a:tcPr anchor="ctr">
                    <a:lnL w="12700" cap="flat" cmpd="sng" algn="ctr">
                      <a:no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2000" b="1" dirty="0" smtClean="0">
                          <a:solidFill>
                            <a:srgbClr val="002060"/>
                          </a:solidFill>
                        </a:rPr>
                        <a:t>6 – 9,5</a:t>
                      </a:r>
                      <a:endParaRPr lang="fr-FR" sz="2000" b="1" dirty="0">
                        <a:solidFill>
                          <a:srgbClr val="002060"/>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2000" b="1" dirty="0" smtClean="0">
                          <a:solidFill>
                            <a:srgbClr val="002060"/>
                          </a:solidFill>
                        </a:rPr>
                        <a:t>10 – 13</a:t>
                      </a:r>
                      <a:endParaRPr lang="fr-FR" sz="2000" b="1" dirty="0">
                        <a:solidFill>
                          <a:srgbClr val="002060"/>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2000" b="1" dirty="0" smtClean="0">
                          <a:solidFill>
                            <a:srgbClr val="002060"/>
                          </a:solidFill>
                        </a:rPr>
                        <a:t>13,5 – 16,5</a:t>
                      </a:r>
                      <a:endParaRPr lang="fr-FR" sz="2000" b="1" dirty="0">
                        <a:solidFill>
                          <a:srgbClr val="002060"/>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fr-FR" sz="2000" b="1" dirty="0" smtClean="0">
                          <a:solidFill>
                            <a:srgbClr val="002060"/>
                          </a:solidFill>
                        </a:rPr>
                        <a:t>17 - 20</a:t>
                      </a:r>
                      <a:endParaRPr lang="fr-FR" sz="2000" b="1" dirty="0">
                        <a:solidFill>
                          <a:srgbClr val="002060"/>
                        </a:solidFill>
                      </a:endParaRPr>
                    </a:p>
                  </a:txBody>
                  <a:tcPr anchor="ctr">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92883815"/>
                  </a:ext>
                </a:extLst>
              </a:tr>
              <a:tr h="554750">
                <a:tc>
                  <a:txBody>
                    <a:bodyPr/>
                    <a:lstStyle/>
                    <a:p>
                      <a:pPr algn="ctr"/>
                      <a:endParaRPr lang="fr-FR" dirty="0">
                        <a:solidFill>
                          <a:srgbClr val="002060"/>
                        </a:solidFill>
                      </a:endParaRPr>
                    </a:p>
                  </a:txBody>
                  <a:tcPr anchor="ctr">
                    <a:lnL w="12700" cap="flat" cmpd="sng" algn="ctr">
                      <a:no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174625" lvl="0" indent="-174625">
                        <a:buFont typeface="Wingdings" panose="05000000000000000000" pitchFamily="2" charset="2"/>
                        <a:buChar char="§"/>
                      </a:pPr>
                      <a:r>
                        <a:rPr lang="fr-FR" sz="1500" kern="1200" dirty="0" smtClean="0">
                          <a:solidFill>
                            <a:srgbClr val="002060"/>
                          </a:solidFill>
                          <a:effectLst/>
                          <a:latin typeface="+mn-lt"/>
                          <a:ea typeface="+mn-ea"/>
                          <a:cs typeface="+mn-cs"/>
                        </a:rPr>
                        <a:t>Pas d’autonomie</a:t>
                      </a:r>
                    </a:p>
                    <a:p>
                      <a:pPr marL="174625" lvl="0" indent="-174625">
                        <a:buFont typeface="Wingdings" panose="05000000000000000000" pitchFamily="2" charset="2"/>
                        <a:buChar char="§"/>
                      </a:pPr>
                      <a:r>
                        <a:rPr lang="fr-FR" sz="1500" kern="1200" dirty="0" smtClean="0">
                          <a:solidFill>
                            <a:srgbClr val="002060"/>
                          </a:solidFill>
                          <a:effectLst/>
                          <a:latin typeface="+mn-lt"/>
                          <a:ea typeface="+mn-ea"/>
                          <a:cs typeface="+mn-cs"/>
                        </a:rPr>
                        <a:t>Réalise des tâches simples, sans complexités</a:t>
                      </a:r>
                    </a:p>
                    <a:p>
                      <a:pPr marL="174625" indent="-174625">
                        <a:buFont typeface="Wingdings" panose="05000000000000000000" pitchFamily="2" charset="2"/>
                        <a:buChar char="§"/>
                      </a:pPr>
                      <a:r>
                        <a:rPr lang="fr-FR" sz="1500" kern="1200" dirty="0" smtClean="0">
                          <a:solidFill>
                            <a:srgbClr val="002060"/>
                          </a:solidFill>
                          <a:effectLst/>
                          <a:latin typeface="+mn-lt"/>
                          <a:ea typeface="+mn-ea"/>
                          <a:cs typeface="+mn-cs"/>
                        </a:rPr>
                        <a:t>A besoin d’être guidé</a:t>
                      </a:r>
                      <a:endParaRPr lang="fr-FR" sz="1500" b="1" dirty="0">
                        <a:solidFill>
                          <a:srgbClr val="002060"/>
                        </a:solidFill>
                      </a:endParaRPr>
                    </a:p>
                  </a:txBody>
                  <a:tcP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Autonome sur des tâches </a:t>
                      </a:r>
                      <a:r>
                        <a:rPr lang="fr-FR" sz="15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simples</a:t>
                      </a:r>
                    </a:p>
                    <a:p>
                      <a:pPr marL="174625" marR="43180" lvl="0" indent="-174625">
                        <a:lnSpc>
                          <a:spcPct val="100000"/>
                        </a:lnSpc>
                        <a:spcAft>
                          <a:spcPts val="0"/>
                        </a:spcAft>
                        <a:buClr>
                          <a:srgbClr val="2F5496"/>
                        </a:buClr>
                        <a:buFont typeface="Wingdings" panose="05000000000000000000" pitchFamily="2" charset="2"/>
                        <a:buChar char=""/>
                      </a:pPr>
                      <a:r>
                        <a:rPr lang="fr-FR" sz="15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Gère </a:t>
                      </a: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la complexité avec aide</a:t>
                      </a:r>
                    </a:p>
                    <a:p>
                      <a:pPr marL="174625"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Bon exécutant</a:t>
                      </a:r>
                    </a:p>
                    <a:p>
                      <a:pPr marL="174625"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Pas de prise d’initiative</a:t>
                      </a:r>
                    </a:p>
                    <a:p>
                      <a:pPr marL="132715" marR="43180" indent="-136525">
                        <a:lnSpc>
                          <a:spcPct val="100000"/>
                        </a:lnSpc>
                        <a:spcAft>
                          <a:spcPts val="0"/>
                        </a:spcAft>
                      </a:pPr>
                      <a:r>
                        <a:rPr lang="fr-FR" sz="15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Autonome, efficace</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Gère la complexité </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Réalise un travail de qualité </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Prise d’initiative </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Réflexivité</a:t>
                      </a:r>
                    </a:p>
                  </a:txBody>
                  <a:tcPr marL="44450" marR="4445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Autonome, efficace</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Gère la complexité </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Réalise un travail de qualité</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Prise d’initiative </a:t>
                      </a: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Réflexivité et prise de hauteur</a:t>
                      </a:r>
                    </a:p>
                    <a:p>
                      <a:pPr marL="174625" marR="43180" lvl="0" indent="-174625">
                        <a:lnSpc>
                          <a:spcPct val="100000"/>
                        </a:lnSpc>
                        <a:spcAft>
                          <a:spcPts val="0"/>
                        </a:spcAft>
                        <a:buClr>
                          <a:srgbClr val="2F5496"/>
                        </a:buClr>
                        <a:buFont typeface="Wingdings" panose="05000000000000000000" pitchFamily="2" charset="2"/>
                        <a:buChar char=""/>
                      </a:pPr>
                      <a:r>
                        <a:rPr lang="fr-FR" sz="15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S’autoévalue</a:t>
                      </a:r>
                      <a:endPar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4625" marR="43180" lvl="0" indent="-174625">
                        <a:lnSpc>
                          <a:spcPct val="100000"/>
                        </a:lnSpc>
                        <a:spcAft>
                          <a:spcPts val="0"/>
                        </a:spcAft>
                        <a:buClr>
                          <a:srgbClr val="2F5496"/>
                        </a:buClr>
                        <a:buFont typeface="Wingdings" panose="05000000000000000000" pitchFamily="2" charset="2"/>
                        <a:buChar char=""/>
                      </a:pPr>
                      <a:r>
                        <a:rPr lang="fr-FR"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Force de proposition</a:t>
                      </a:r>
                    </a:p>
                  </a:txBody>
                  <a:tcPr marL="44450" marR="44450" marT="0" marB="0">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0562993"/>
                  </a:ext>
                </a:extLst>
              </a:tr>
            </a:tbl>
          </a:graphicData>
        </a:graphic>
      </p:graphicFrame>
      <p:sp>
        <p:nvSpPr>
          <p:cNvPr id="11" name="Espace réservé du contenu 2"/>
          <p:cNvSpPr txBox="1">
            <a:spLocks/>
          </p:cNvSpPr>
          <p:nvPr/>
        </p:nvSpPr>
        <p:spPr bwMode="auto">
          <a:xfrm>
            <a:off x="847867" y="1942983"/>
            <a:ext cx="8322238" cy="540984"/>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Clr>
                <a:schemeClr val="tx2">
                  <a:lumMod val="50000"/>
                </a:schemeClr>
              </a:buClr>
              <a:buNone/>
            </a:pPr>
            <a:r>
              <a:rPr lang="fr-FR" sz="1400" dirty="0">
                <a:solidFill>
                  <a:srgbClr val="002060"/>
                </a:solidFill>
              </a:rPr>
              <a:t>Des groupes de travail ont permis de partager une vision partagée entre pairs. Ce collectif a ainsi trouvé un point d’accord sur une zone de notation commune par profil</a:t>
            </a:r>
            <a:r>
              <a:rPr lang="fr-FR" sz="2000" dirty="0">
                <a:solidFill>
                  <a:srgbClr val="002060"/>
                </a:solidFill>
              </a:rPr>
              <a:t>.</a:t>
            </a:r>
          </a:p>
        </p:txBody>
      </p:sp>
      <p:pic>
        <p:nvPicPr>
          <p:cNvPr id="12" name="Image 11"/>
          <p:cNvPicPr>
            <a:picLocks noChangeAspect="1"/>
          </p:cNvPicPr>
          <p:nvPr/>
        </p:nvPicPr>
        <p:blipFill>
          <a:blip r:embed="rId3"/>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012697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200" y="827269"/>
            <a:ext cx="9126000" cy="960000"/>
          </a:xfrm>
        </p:spPr>
        <p:txBody>
          <a:bodyPr/>
          <a:lstStyle/>
          <a:p>
            <a:r>
              <a:rPr lang="fr-FR" sz="3200" dirty="0" smtClean="0">
                <a:solidFill>
                  <a:srgbClr val="002060"/>
                </a:solidFill>
              </a:rPr>
              <a:t>AU SOMMAIRE</a:t>
            </a:r>
            <a:endParaRPr lang="fr-FR" dirty="0">
              <a:solidFill>
                <a:srgbClr val="002060"/>
              </a:solidFill>
            </a:endParaRPr>
          </a:p>
        </p:txBody>
      </p:sp>
      <p:sp>
        <p:nvSpPr>
          <p:cNvPr id="11" name="Rectangle à coins arrondis 10"/>
          <p:cNvSpPr/>
          <p:nvPr/>
        </p:nvSpPr>
        <p:spPr>
          <a:xfrm>
            <a:off x="3588024" y="2559499"/>
            <a:ext cx="2933798" cy="3454890"/>
          </a:xfrm>
          <a:prstGeom prst="round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z="1950" spc="-32" dirty="0" smtClean="0">
                <a:solidFill>
                  <a:schemeClr val="tx1">
                    <a:lumMod val="65000"/>
                    <a:lumOff val="35000"/>
                  </a:schemeClr>
                </a:solidFill>
              </a:rPr>
              <a:t>La certification</a:t>
            </a:r>
          </a:p>
          <a:p>
            <a:pPr algn="ctr"/>
            <a:r>
              <a:rPr lang="fr-FR" sz="1950" spc="-32" dirty="0" smtClean="0">
                <a:solidFill>
                  <a:schemeClr val="tx1">
                    <a:lumMod val="65000"/>
                    <a:lumOff val="35000"/>
                  </a:schemeClr>
                </a:solidFill>
              </a:rPr>
              <a:t>La mise en place</a:t>
            </a:r>
          </a:p>
          <a:p>
            <a:pPr algn="ctr"/>
            <a:r>
              <a:rPr lang="fr-FR" sz="1950" spc="-32" dirty="0" smtClean="0">
                <a:solidFill>
                  <a:schemeClr val="tx1">
                    <a:lumMod val="65000"/>
                    <a:lumOff val="35000"/>
                  </a:schemeClr>
                </a:solidFill>
              </a:rPr>
              <a:t>du LSL</a:t>
            </a:r>
          </a:p>
          <a:p>
            <a:pPr algn="ctr"/>
            <a:endParaRPr lang="fr-FR" sz="1950" spc="-32" dirty="0">
              <a:solidFill>
                <a:schemeClr val="tx1">
                  <a:lumMod val="65000"/>
                  <a:lumOff val="35000"/>
                </a:schemeClr>
              </a:solidFill>
            </a:endParaRPr>
          </a:p>
          <a:p>
            <a:pPr algn="ctr"/>
            <a:endParaRPr lang="fr-FR" sz="1950" spc="-32" dirty="0" smtClean="0">
              <a:solidFill>
                <a:schemeClr val="tx1">
                  <a:lumMod val="65000"/>
                  <a:lumOff val="35000"/>
                </a:schemeClr>
              </a:solidFill>
            </a:endParaRPr>
          </a:p>
          <a:p>
            <a:pPr algn="ctr"/>
            <a:endParaRPr lang="fr-FR" sz="1950" spc="-32" dirty="0">
              <a:solidFill>
                <a:schemeClr val="tx1">
                  <a:lumMod val="65000"/>
                  <a:lumOff val="35000"/>
                </a:schemeClr>
              </a:solidFill>
            </a:endParaRPr>
          </a:p>
        </p:txBody>
      </p:sp>
      <p:sp>
        <p:nvSpPr>
          <p:cNvPr id="20" name="Rectangle à coins arrondis 19"/>
          <p:cNvSpPr/>
          <p:nvPr/>
        </p:nvSpPr>
        <p:spPr>
          <a:xfrm>
            <a:off x="6646676" y="2559499"/>
            <a:ext cx="2933798" cy="3454890"/>
          </a:xfrm>
          <a:prstGeom prst="round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endParaRPr lang="fr-FR" sz="1950" spc="-32" dirty="0">
              <a:solidFill>
                <a:schemeClr val="tx1">
                  <a:lumMod val="65000"/>
                  <a:lumOff val="35000"/>
                </a:schemeClr>
              </a:solidFill>
            </a:endParaRPr>
          </a:p>
          <a:p>
            <a:pPr algn="ctr"/>
            <a:endParaRPr lang="fr-FR" sz="1950" spc="-32" dirty="0" smtClean="0">
              <a:solidFill>
                <a:schemeClr val="tx1">
                  <a:lumMod val="65000"/>
                  <a:lumOff val="35000"/>
                </a:schemeClr>
              </a:solidFill>
            </a:endParaRPr>
          </a:p>
        </p:txBody>
      </p:sp>
      <p:cxnSp>
        <p:nvCxnSpPr>
          <p:cNvPr id="23" name="Connecteur droit 22"/>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stretch>
            <a:fillRect/>
          </a:stretch>
        </p:blipFill>
        <p:spPr>
          <a:xfrm>
            <a:off x="1424608" y="2855069"/>
            <a:ext cx="866536" cy="809115"/>
          </a:xfrm>
          <a:prstGeom prst="rect">
            <a:avLst/>
          </a:prstGeom>
        </p:spPr>
      </p:pic>
      <p:pic>
        <p:nvPicPr>
          <p:cNvPr id="6" name="Image 5"/>
          <p:cNvPicPr>
            <a:picLocks noChangeAspect="1"/>
          </p:cNvPicPr>
          <p:nvPr/>
        </p:nvPicPr>
        <p:blipFill>
          <a:blip r:embed="rId3"/>
          <a:stretch>
            <a:fillRect/>
          </a:stretch>
        </p:blipFill>
        <p:spPr>
          <a:xfrm>
            <a:off x="7586748" y="2835637"/>
            <a:ext cx="1053654" cy="965390"/>
          </a:xfrm>
          <a:prstGeom prst="rect">
            <a:avLst/>
          </a:prstGeom>
        </p:spPr>
      </p:pic>
      <p:pic>
        <p:nvPicPr>
          <p:cNvPr id="7" name="Image 6"/>
          <p:cNvPicPr>
            <a:picLocks noChangeAspect="1"/>
          </p:cNvPicPr>
          <p:nvPr/>
        </p:nvPicPr>
        <p:blipFill>
          <a:blip r:embed="rId4"/>
          <a:stretch>
            <a:fillRect/>
          </a:stretch>
        </p:blipFill>
        <p:spPr>
          <a:xfrm>
            <a:off x="4561433" y="2830776"/>
            <a:ext cx="986979" cy="970251"/>
          </a:xfrm>
          <a:prstGeom prst="rect">
            <a:avLst/>
          </a:prstGeom>
        </p:spPr>
      </p:pic>
      <p:sp>
        <p:nvSpPr>
          <p:cNvPr id="9" name="Rectangle à coins arrondis 8"/>
          <p:cNvSpPr/>
          <p:nvPr/>
        </p:nvSpPr>
        <p:spPr>
          <a:xfrm>
            <a:off x="415864" y="2621476"/>
            <a:ext cx="2933798" cy="3454890"/>
          </a:xfrm>
          <a:prstGeom prst="round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endParaRPr lang="fr-FR" sz="1950" spc="-32" dirty="0">
              <a:solidFill>
                <a:schemeClr val="tx1">
                  <a:lumMod val="65000"/>
                  <a:lumOff val="35000"/>
                </a:schemeClr>
              </a:solidFill>
            </a:endParaRPr>
          </a:p>
          <a:p>
            <a:pPr algn="ctr"/>
            <a:endParaRPr lang="fr-FR" sz="1950" spc="-32" dirty="0" smtClean="0">
              <a:solidFill>
                <a:schemeClr val="tx1">
                  <a:lumMod val="65000"/>
                  <a:lumOff val="35000"/>
                </a:schemeClr>
              </a:solidFill>
            </a:endParaRPr>
          </a:p>
          <a:p>
            <a:pPr algn="ctr"/>
            <a:endParaRPr lang="fr-FR" sz="1950" spc="-32" dirty="0">
              <a:solidFill>
                <a:schemeClr val="tx1">
                  <a:lumMod val="65000"/>
                  <a:lumOff val="35000"/>
                </a:schemeClr>
              </a:solidFill>
            </a:endParaRPr>
          </a:p>
          <a:p>
            <a:pPr algn="ctr"/>
            <a:endParaRPr lang="fr-FR" sz="1950" spc="-32" dirty="0" smtClean="0">
              <a:solidFill>
                <a:schemeClr val="tx1">
                  <a:lumMod val="65000"/>
                  <a:lumOff val="35000"/>
                </a:schemeClr>
              </a:solidFill>
            </a:endParaRPr>
          </a:p>
        </p:txBody>
      </p:sp>
      <p:sp>
        <p:nvSpPr>
          <p:cNvPr id="3" name="Rectangle 2"/>
          <p:cNvSpPr/>
          <p:nvPr/>
        </p:nvSpPr>
        <p:spPr>
          <a:xfrm>
            <a:off x="6716354" y="3952947"/>
            <a:ext cx="2804877" cy="923330"/>
          </a:xfrm>
          <a:prstGeom prst="rect">
            <a:avLst/>
          </a:prstGeom>
        </p:spPr>
        <p:txBody>
          <a:bodyPr wrap="square">
            <a:spAutoFit/>
          </a:bodyPr>
          <a:lstStyle/>
          <a:p>
            <a:pPr algn="ctr"/>
            <a:r>
              <a:rPr lang="fr-FR" spc="-32" dirty="0" smtClean="0">
                <a:solidFill>
                  <a:schemeClr val="tx1">
                    <a:lumMod val="65000"/>
                    <a:lumOff val="35000"/>
                  </a:schemeClr>
                </a:solidFill>
              </a:rPr>
              <a:t>La notion de compétences et son processus d’acquisition </a:t>
            </a:r>
          </a:p>
        </p:txBody>
      </p:sp>
      <p:sp>
        <p:nvSpPr>
          <p:cNvPr id="12" name="Rectangle 11"/>
          <p:cNvSpPr/>
          <p:nvPr/>
        </p:nvSpPr>
        <p:spPr>
          <a:xfrm>
            <a:off x="848544" y="4214651"/>
            <a:ext cx="2376264" cy="646331"/>
          </a:xfrm>
          <a:prstGeom prst="rect">
            <a:avLst/>
          </a:prstGeom>
        </p:spPr>
        <p:txBody>
          <a:bodyPr wrap="square">
            <a:spAutoFit/>
          </a:bodyPr>
          <a:lstStyle/>
          <a:p>
            <a:pPr algn="ctr"/>
            <a:r>
              <a:rPr lang="fr-FR" spc="-32" dirty="0" smtClean="0">
                <a:solidFill>
                  <a:schemeClr val="tx1">
                    <a:lumMod val="65000"/>
                    <a:lumOff val="35000"/>
                  </a:schemeClr>
                </a:solidFill>
              </a:rPr>
              <a:t>Les aspects réglementaires</a:t>
            </a:r>
            <a:endParaRPr lang="fr-FR" spc="-32" dirty="0">
              <a:solidFill>
                <a:schemeClr val="tx1">
                  <a:lumMod val="65000"/>
                  <a:lumOff val="35000"/>
                </a:schemeClr>
              </a:solidFill>
            </a:endParaRPr>
          </a:p>
        </p:txBody>
      </p:sp>
      <p:sp>
        <p:nvSpPr>
          <p:cNvPr id="13" name="Titre 1"/>
          <p:cNvSpPr txBox="1">
            <a:spLocks/>
          </p:cNvSpPr>
          <p:nvPr/>
        </p:nvSpPr>
        <p:spPr bwMode="auto">
          <a:xfrm>
            <a:off x="560512" y="1307269"/>
            <a:ext cx="9793087" cy="1206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altLang="fr-FR" b="1" dirty="0" smtClean="0">
                <a:solidFill>
                  <a:srgbClr val="002060"/>
                </a:solidFill>
              </a:rPr>
              <a:t>Temps forts WEBINAIRE 1</a:t>
            </a:r>
          </a:p>
        </p:txBody>
      </p:sp>
      <p:sp>
        <p:nvSpPr>
          <p:cNvPr id="4" name="Espace réservé du numéro de diapositive 3"/>
          <p:cNvSpPr>
            <a:spLocks noGrp="1"/>
          </p:cNvSpPr>
          <p:nvPr>
            <p:ph type="sldNum" sz="quarter" idx="12"/>
          </p:nvPr>
        </p:nvSpPr>
        <p:spPr>
          <a:xfrm>
            <a:off x="7087568" y="6390911"/>
            <a:ext cx="662914" cy="365125"/>
          </a:xfrm>
        </p:spPr>
        <p:txBody>
          <a:bodyPr/>
          <a:lstStyle/>
          <a:p>
            <a:fld id="{A786685B-2977-D546-9E3D-3CA676A47F0C}" type="slidenum">
              <a:rPr lang="fr-FR" sz="750" smtClean="0"/>
              <a:pPr/>
              <a:t>2</a:t>
            </a:fld>
            <a:endParaRPr lang="fr-FR" sz="750" dirty="0"/>
          </a:p>
        </p:txBody>
      </p:sp>
      <p:pic>
        <p:nvPicPr>
          <p:cNvPr id="8" name="Image 7"/>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3951090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a:xfrm>
            <a:off x="399851" y="1039553"/>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1773255" y="252981"/>
            <a:ext cx="7757146" cy="78657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a:solidFill>
                  <a:srgbClr val="002060"/>
                </a:solidFill>
              </a:rPr>
              <a:t>LE DÉVELOPPEMENT </a:t>
            </a:r>
            <a:r>
              <a:rPr lang="fr-FR" dirty="0" smtClean="0">
                <a:solidFill>
                  <a:srgbClr val="002060"/>
                </a:solidFill>
              </a:rPr>
              <a:t>DES COMPÉTENCES ET LE CALCUL D’UNE MOYENNE</a:t>
            </a:r>
            <a:endParaRPr lang="fr-FR" dirty="0">
              <a:solidFill>
                <a:srgbClr val="002060"/>
              </a:solidFill>
            </a:endParaRPr>
          </a:p>
        </p:txBody>
      </p:sp>
      <p:pic>
        <p:nvPicPr>
          <p:cNvPr id="20" name="Image 19"/>
          <p:cNvPicPr>
            <a:picLocks noChangeAspect="1"/>
          </p:cNvPicPr>
          <p:nvPr/>
        </p:nvPicPr>
        <p:blipFill>
          <a:blip r:embed="rId2"/>
          <a:stretch>
            <a:fillRect/>
          </a:stretch>
        </p:blipFill>
        <p:spPr>
          <a:xfrm>
            <a:off x="795075" y="177261"/>
            <a:ext cx="788366" cy="722325"/>
          </a:xfrm>
          <a:prstGeom prst="rect">
            <a:avLst/>
          </a:prstGeom>
        </p:spPr>
      </p:pic>
      <p:sp>
        <p:nvSpPr>
          <p:cNvPr id="12" name="Rectangle 11"/>
          <p:cNvSpPr/>
          <p:nvPr/>
        </p:nvSpPr>
        <p:spPr>
          <a:xfrm>
            <a:off x="549806" y="1916489"/>
            <a:ext cx="5073650" cy="290036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4" name="Rectangle 4"/>
          <p:cNvSpPr>
            <a:spLocks noChangeArrowheads="1"/>
          </p:cNvSpPr>
          <p:nvPr/>
        </p:nvSpPr>
        <p:spPr bwMode="auto">
          <a:xfrm>
            <a:off x="5791200" y="1325564"/>
            <a:ext cx="3595688" cy="36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2275"/>
              </a:lnSpc>
              <a:spcBef>
                <a:spcPct val="0"/>
              </a:spcBef>
              <a:spcAft>
                <a:spcPts val="500"/>
              </a:spcAft>
              <a:buNone/>
            </a:pPr>
            <a:r>
              <a:rPr lang="fr-FR" altLang="fr-FR" sz="1800" dirty="0">
                <a:solidFill>
                  <a:srgbClr val="006FC0"/>
                </a:solidFill>
                <a:latin typeface="Franklin Gothic Medium" panose="020B0603020102020204" pitchFamily="34" charset="0"/>
                <a:cs typeface="Times New Roman" panose="02020603050405020304" pitchFamily="18" charset="0"/>
              </a:rPr>
              <a:t>La vidéo du grand père ébéniste démontre que l’important est de parvenir à fabriquer une chaise stable et non de fabriquer des pieds de chaises parfaits à la première tentative.</a:t>
            </a:r>
          </a:p>
          <a:p>
            <a:pPr algn="just">
              <a:lnSpc>
                <a:spcPts val="2275"/>
              </a:lnSpc>
              <a:spcBef>
                <a:spcPct val="0"/>
              </a:spcBef>
              <a:buNone/>
            </a:pPr>
            <a:endParaRPr lang="fr-FR" altLang="fr-FR" sz="900" dirty="0">
              <a:latin typeface="Times New Roman" panose="02020603050405020304" pitchFamily="18" charset="0"/>
              <a:cs typeface="Times New Roman" panose="02020603050405020304" pitchFamily="18" charset="0"/>
            </a:endParaRPr>
          </a:p>
          <a:p>
            <a:pPr algn="ctr">
              <a:lnSpc>
                <a:spcPts val="2725"/>
              </a:lnSpc>
              <a:spcBef>
                <a:spcPct val="0"/>
              </a:spcBef>
              <a:spcAft>
                <a:spcPts val="588"/>
              </a:spcAft>
              <a:buNone/>
            </a:pPr>
            <a:r>
              <a:rPr lang="fr-FR" altLang="fr-FR" sz="2000" b="1" dirty="0">
                <a:solidFill>
                  <a:srgbClr val="006FC0"/>
                </a:solidFill>
                <a:latin typeface="Franklin Gothic Medium" panose="020B0603020102020204" pitchFamily="34" charset="0"/>
                <a:cs typeface="Times New Roman" panose="02020603050405020304" pitchFamily="18" charset="0"/>
              </a:rPr>
              <a:t>Qu’on se le dise, les essais et les </a:t>
            </a:r>
            <a:r>
              <a:rPr lang="fr-FR" altLang="fr-FR" sz="2000" b="1" dirty="0">
                <a:solidFill>
                  <a:srgbClr val="0070C0"/>
                </a:solidFill>
                <a:latin typeface="Franklin Gothic Medium" panose="020B0603020102020204" pitchFamily="34" charset="0"/>
                <a:cs typeface="Times New Roman" panose="02020603050405020304" pitchFamily="18" charset="0"/>
              </a:rPr>
              <a:t>er</a:t>
            </a:r>
            <a:r>
              <a:rPr lang="fr-FR" altLang="fr-FR" sz="2000" b="1" dirty="0">
                <a:solidFill>
                  <a:srgbClr val="006FC0"/>
                </a:solidFill>
                <a:latin typeface="Franklin Gothic Medium" panose="020B0603020102020204" pitchFamily="34" charset="0"/>
                <a:cs typeface="Times New Roman" panose="02020603050405020304" pitchFamily="18" charset="0"/>
              </a:rPr>
              <a:t>reurs font partie des apprentissages et de l’acquisition des compétences.</a:t>
            </a:r>
            <a:endParaRPr lang="fr-FR" altLang="fr-FR" sz="1800" dirty="0">
              <a:latin typeface="Arial" panose="020B0604020202020204" pitchFamily="34" charset="0"/>
            </a:endParaRPr>
          </a:p>
        </p:txBody>
      </p:sp>
      <p:sp>
        <p:nvSpPr>
          <p:cNvPr id="15" name="Espace réservé du contenu 2"/>
          <p:cNvSpPr txBox="1">
            <a:spLocks/>
          </p:cNvSpPr>
          <p:nvPr/>
        </p:nvSpPr>
        <p:spPr bwMode="auto">
          <a:xfrm>
            <a:off x="2288704" y="5299479"/>
            <a:ext cx="4686300" cy="849132"/>
          </a:xfrm>
          <a:prstGeom prst="rect">
            <a:avLst/>
          </a:prstGeom>
          <a:ln/>
          <a:extLst/>
        </p:spPr>
        <p:style>
          <a:lnRef idx="3">
            <a:schemeClr val="lt1"/>
          </a:lnRef>
          <a:fillRef idx="1">
            <a:schemeClr val="accent2"/>
          </a:fillRef>
          <a:effectRef idx="1">
            <a:schemeClr val="accent2"/>
          </a:effectRef>
          <a:fontRef idx="minor">
            <a:schemeClr val="lt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2000" dirty="0">
                <a:solidFill>
                  <a:schemeClr val="bg1"/>
                </a:solidFill>
              </a:rPr>
              <a:t>Le positionnement est donc tout sauf une moyenne de notes….  </a:t>
            </a:r>
          </a:p>
        </p:txBody>
      </p:sp>
      <p:sp>
        <p:nvSpPr>
          <p:cNvPr id="18" name="Flèche à angle droit 17"/>
          <p:cNvSpPr/>
          <p:nvPr/>
        </p:nvSpPr>
        <p:spPr>
          <a:xfrm rot="5400000">
            <a:off x="1026426" y="5118918"/>
            <a:ext cx="1179341" cy="804863"/>
          </a:xfrm>
          <a:prstGeom prst="bentUp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9" name="Image 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075" y="2080794"/>
            <a:ext cx="4583113"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9806" y="1179520"/>
            <a:ext cx="4953000" cy="646331"/>
          </a:xfrm>
          <a:prstGeom prst="rect">
            <a:avLst/>
          </a:prstGeom>
          <a:solidFill>
            <a:schemeClr val="tx2"/>
          </a:solidFill>
        </p:spPr>
        <p:txBody>
          <a:bodyPr>
            <a:spAutoFit/>
          </a:bodyPr>
          <a:lstStyle/>
          <a:p>
            <a:pPr algn="ctr">
              <a:spcBef>
                <a:spcPct val="0"/>
              </a:spcBef>
            </a:pPr>
            <a:r>
              <a:rPr lang="fr-FR" altLang="fr-FR" b="1" dirty="0">
                <a:solidFill>
                  <a:schemeClr val="bg1"/>
                </a:solidFill>
              </a:rPr>
              <a:t>COUPABLE OU NON COUPABLE </a:t>
            </a:r>
          </a:p>
          <a:p>
            <a:pPr algn="ctr">
              <a:spcBef>
                <a:spcPct val="0"/>
              </a:spcBef>
            </a:pPr>
            <a:r>
              <a:rPr lang="fr-FR" altLang="fr-FR" b="1" dirty="0">
                <a:solidFill>
                  <a:schemeClr val="bg1"/>
                </a:solidFill>
              </a:rPr>
              <a:t>DE SES APPRENTISSAGES ?</a:t>
            </a:r>
            <a:endParaRPr lang="fr-FR" altLang="fr-FR" dirty="0">
              <a:solidFill>
                <a:schemeClr val="bg1"/>
              </a:solidFill>
            </a:endParaRPr>
          </a:p>
        </p:txBody>
      </p:sp>
      <p:pic>
        <p:nvPicPr>
          <p:cNvPr id="11" name="Image 10"/>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84086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512942" y="84167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itre 4"/>
          <p:cNvSpPr txBox="1">
            <a:spLocks/>
          </p:cNvSpPr>
          <p:nvPr/>
        </p:nvSpPr>
        <p:spPr bwMode="gray">
          <a:xfrm>
            <a:off x="1697900" y="347150"/>
            <a:ext cx="8208100" cy="475359"/>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EXEMPLE ÉVALUATION EN CLASSE DE SECONDE</a:t>
            </a:r>
            <a:endParaRPr lang="fr-FR" dirty="0">
              <a:solidFill>
                <a:srgbClr val="002060"/>
              </a:solidFill>
            </a:endParaRPr>
          </a:p>
        </p:txBody>
      </p:sp>
      <p:pic>
        <p:nvPicPr>
          <p:cNvPr id="13" name="Image 12"/>
          <p:cNvPicPr>
            <a:picLocks noChangeAspect="1"/>
          </p:cNvPicPr>
          <p:nvPr/>
        </p:nvPicPr>
        <p:blipFill>
          <a:blip r:embed="rId3"/>
          <a:stretch>
            <a:fillRect/>
          </a:stretch>
        </p:blipFill>
        <p:spPr>
          <a:xfrm>
            <a:off x="984945" y="176702"/>
            <a:ext cx="542449" cy="533255"/>
          </a:xfrm>
          <a:prstGeom prst="rect">
            <a:avLst/>
          </a:prstGeom>
        </p:spPr>
      </p:pic>
      <p:graphicFrame>
        <p:nvGraphicFramePr>
          <p:cNvPr id="18" name="Espace réservé du contenu 17"/>
          <p:cNvGraphicFramePr>
            <a:graphicFrameLocks noGrp="1"/>
          </p:cNvGraphicFramePr>
          <p:nvPr>
            <p:ph idx="1"/>
            <p:extLst>
              <p:ext uri="{D42A27DB-BD31-4B8C-83A1-F6EECF244321}">
                <p14:modId xmlns:p14="http://schemas.microsoft.com/office/powerpoint/2010/main" val="4053513624"/>
              </p:ext>
            </p:extLst>
          </p:nvPr>
        </p:nvGraphicFramePr>
        <p:xfrm>
          <a:off x="875002" y="2472983"/>
          <a:ext cx="8136118" cy="3384598"/>
        </p:xfrm>
        <a:graphic>
          <a:graphicData uri="http://schemas.openxmlformats.org/drawingml/2006/table">
            <a:tbl>
              <a:tblPr firstRow="1" bandRow="1">
                <a:tableStyleId>{93296810-A885-4BE3-A3E7-6D5BEEA58F35}</a:tableStyleId>
              </a:tblPr>
              <a:tblGrid>
                <a:gridCol w="602994">
                  <a:extLst>
                    <a:ext uri="{9D8B030D-6E8A-4147-A177-3AD203B41FA5}">
                      <a16:colId xmlns:a16="http://schemas.microsoft.com/office/drawing/2014/main" val="559286228"/>
                    </a:ext>
                  </a:extLst>
                </a:gridCol>
                <a:gridCol w="3550310">
                  <a:extLst>
                    <a:ext uri="{9D8B030D-6E8A-4147-A177-3AD203B41FA5}">
                      <a16:colId xmlns:a16="http://schemas.microsoft.com/office/drawing/2014/main" val="3099567266"/>
                    </a:ext>
                  </a:extLst>
                </a:gridCol>
                <a:gridCol w="3982814">
                  <a:extLst>
                    <a:ext uri="{9D8B030D-6E8A-4147-A177-3AD203B41FA5}">
                      <a16:colId xmlns:a16="http://schemas.microsoft.com/office/drawing/2014/main" val="3427221073"/>
                    </a:ext>
                  </a:extLst>
                </a:gridCol>
              </a:tblGrid>
              <a:tr h="450106">
                <a:tc>
                  <a:txBody>
                    <a:bodyPr/>
                    <a:lstStyle/>
                    <a:p>
                      <a:pPr algn="ctr"/>
                      <a:endParaRPr lang="fr-FR" dirty="0"/>
                    </a:p>
                  </a:txBody>
                  <a:tcPr>
                    <a:solidFill>
                      <a:schemeClr val="accent2"/>
                    </a:solidFill>
                  </a:tcPr>
                </a:tc>
                <a:tc>
                  <a:txBody>
                    <a:bodyPr/>
                    <a:lstStyle/>
                    <a:p>
                      <a:pPr algn="ctr"/>
                      <a:r>
                        <a:rPr lang="fr-FR" dirty="0"/>
                        <a:t>PARTIE 1</a:t>
                      </a:r>
                    </a:p>
                  </a:txBody>
                  <a:tcPr>
                    <a:solidFill>
                      <a:schemeClr val="accent2"/>
                    </a:solidFill>
                  </a:tcPr>
                </a:tc>
                <a:tc>
                  <a:txBody>
                    <a:bodyPr/>
                    <a:lstStyle/>
                    <a:p>
                      <a:pPr algn="ctr"/>
                      <a:r>
                        <a:rPr lang="fr-FR" dirty="0"/>
                        <a:t>PARTIE 2</a:t>
                      </a:r>
                    </a:p>
                  </a:txBody>
                  <a:tcPr>
                    <a:solidFill>
                      <a:schemeClr val="accent2"/>
                    </a:solidFill>
                  </a:tcPr>
                </a:tc>
                <a:extLst>
                  <a:ext uri="{0D108BD9-81ED-4DB2-BD59-A6C34878D82A}">
                    <a16:rowId xmlns:a16="http://schemas.microsoft.com/office/drawing/2014/main" val="1995571101"/>
                  </a:ext>
                </a:extLst>
              </a:tr>
              <a:tr h="1912949">
                <a:tc>
                  <a:txBody>
                    <a:bodyPr/>
                    <a:lstStyle/>
                    <a:p>
                      <a:pPr algn="ctr"/>
                      <a:r>
                        <a:rPr lang="fr-FR" sz="1400" b="1" dirty="0" smtClean="0">
                          <a:solidFill>
                            <a:schemeClr val="accent2"/>
                          </a:solidFill>
                        </a:rPr>
                        <a:t>2 parties indépendantes</a:t>
                      </a:r>
                      <a:endParaRPr lang="fr-FR" sz="1400" b="1" dirty="0">
                        <a:solidFill>
                          <a:schemeClr val="accent2"/>
                        </a:solidFill>
                      </a:endParaRPr>
                    </a:p>
                  </a:txBody>
                  <a:tcPr vert="vert27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fr-FR" sz="1600" dirty="0" smtClean="0"/>
                    </a:p>
                    <a:p>
                      <a:pPr algn="just"/>
                      <a:endParaRPr lang="fr-F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fr-FR" sz="1600" dirty="0"/>
                    </a:p>
                    <a:p>
                      <a:pPr algn="just"/>
                      <a:endParaRPr lang="fr-FR" sz="160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8187331"/>
                  </a:ext>
                </a:extLst>
              </a:tr>
              <a:tr h="1021543">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fr-FR" sz="1400" b="1" dirty="0" smtClean="0">
                          <a:solidFill>
                            <a:schemeClr val="accent2"/>
                          </a:solidFill>
                        </a:rPr>
                        <a:t>Critères évaluation</a:t>
                      </a:r>
                    </a:p>
                    <a:p>
                      <a:pPr algn="ctr"/>
                      <a:endParaRPr lang="fr-FR" sz="1400" b="1" dirty="0">
                        <a:solidFill>
                          <a:schemeClr val="accent2"/>
                        </a:solidFill>
                      </a:endParaRP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fr-FR" sz="1600" b="1" i="1" baseline="0" dirty="0" smtClean="0"/>
                        <a:t>Grille 1 : éléments attendus </a:t>
                      </a:r>
                    </a:p>
                    <a:p>
                      <a:pPr marL="0" marR="0" indent="0" algn="l" defTabSz="914378" rtl="0" eaLnBrk="1" fontAlgn="auto" latinLnBrk="0" hangingPunct="1">
                        <a:lnSpc>
                          <a:spcPct val="100000"/>
                        </a:lnSpc>
                        <a:spcBef>
                          <a:spcPts val="0"/>
                        </a:spcBef>
                        <a:spcAft>
                          <a:spcPts val="0"/>
                        </a:spcAft>
                        <a:buClrTx/>
                        <a:buSzTx/>
                        <a:buFontTx/>
                        <a:buNone/>
                        <a:tabLst/>
                        <a:defRPr/>
                      </a:pPr>
                      <a:r>
                        <a:rPr lang="fr-FR" sz="1600" baseline="0" dirty="0" smtClean="0"/>
                        <a:t>Notions sur le secteur d’activité, la typologie des entreprise, les biens et les services, les activités marchande ou non marchande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just"/>
                      <a:endParaRPr lang="fr-FR" sz="16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957011"/>
                  </a:ext>
                </a:extLst>
              </a:tr>
            </a:tbl>
          </a:graphicData>
        </a:graphic>
      </p:graphicFrame>
      <p:pic>
        <p:nvPicPr>
          <p:cNvPr id="20" name="Image 19"/>
          <p:cNvPicPr>
            <a:picLocks noChangeAspect="1"/>
          </p:cNvPicPr>
          <p:nvPr/>
        </p:nvPicPr>
        <p:blipFill>
          <a:blip r:embed="rId4"/>
          <a:stretch>
            <a:fillRect/>
          </a:stretch>
        </p:blipFill>
        <p:spPr>
          <a:xfrm>
            <a:off x="552306" y="1034335"/>
            <a:ext cx="1798201" cy="1103346"/>
          </a:xfrm>
          <a:prstGeom prst="rect">
            <a:avLst/>
          </a:prstGeom>
        </p:spPr>
      </p:pic>
      <p:sp>
        <p:nvSpPr>
          <p:cNvPr id="21" name="ZoneTexte 20"/>
          <p:cNvSpPr txBox="1"/>
          <p:nvPr/>
        </p:nvSpPr>
        <p:spPr>
          <a:xfrm>
            <a:off x="2660149" y="1331339"/>
            <a:ext cx="5832648" cy="369332"/>
          </a:xfrm>
          <a:prstGeom prst="rect">
            <a:avLst/>
          </a:prstGeom>
          <a:noFill/>
        </p:spPr>
        <p:txBody>
          <a:bodyPr wrap="square" rtlCol="0">
            <a:spAutoFit/>
          </a:bodyPr>
          <a:lstStyle/>
          <a:p>
            <a:r>
              <a:rPr lang="fr-FR" dirty="0" smtClean="0"/>
              <a:t>Contexte : Société Yoann Tesson automobile</a:t>
            </a:r>
            <a:endParaRPr lang="fr-FR" dirty="0"/>
          </a:p>
        </p:txBody>
      </p:sp>
      <p:pic>
        <p:nvPicPr>
          <p:cNvPr id="22" name="Image 21"/>
          <p:cNvPicPr>
            <a:picLocks noChangeAspect="1"/>
          </p:cNvPicPr>
          <p:nvPr/>
        </p:nvPicPr>
        <p:blipFill>
          <a:blip r:embed="rId5"/>
          <a:stretch>
            <a:fillRect/>
          </a:stretch>
        </p:blipFill>
        <p:spPr>
          <a:xfrm>
            <a:off x="1669285" y="3161729"/>
            <a:ext cx="3276155" cy="1279792"/>
          </a:xfrm>
          <a:prstGeom prst="rect">
            <a:avLst/>
          </a:prstGeom>
        </p:spPr>
      </p:pic>
      <p:pic>
        <p:nvPicPr>
          <p:cNvPr id="24" name="Image 23"/>
          <p:cNvPicPr>
            <a:picLocks noChangeAspect="1"/>
          </p:cNvPicPr>
          <p:nvPr/>
        </p:nvPicPr>
        <p:blipFill>
          <a:blip r:embed="rId6"/>
          <a:stretch>
            <a:fillRect/>
          </a:stretch>
        </p:blipFill>
        <p:spPr>
          <a:xfrm>
            <a:off x="5537959" y="3682768"/>
            <a:ext cx="1266825" cy="409575"/>
          </a:xfrm>
          <a:prstGeom prst="rect">
            <a:avLst/>
          </a:prstGeom>
        </p:spPr>
      </p:pic>
      <p:pic>
        <p:nvPicPr>
          <p:cNvPr id="25" name="Image 24"/>
          <p:cNvPicPr>
            <a:picLocks noChangeAspect="1"/>
          </p:cNvPicPr>
          <p:nvPr/>
        </p:nvPicPr>
        <p:blipFill>
          <a:blip r:embed="rId7"/>
          <a:stretch>
            <a:fillRect/>
          </a:stretch>
        </p:blipFill>
        <p:spPr>
          <a:xfrm>
            <a:off x="5559867" y="4204855"/>
            <a:ext cx="2095500" cy="333375"/>
          </a:xfrm>
          <a:prstGeom prst="rect">
            <a:avLst/>
          </a:prstGeom>
        </p:spPr>
      </p:pic>
      <p:pic>
        <p:nvPicPr>
          <p:cNvPr id="26" name="Image 25"/>
          <p:cNvPicPr>
            <a:picLocks noChangeAspect="1"/>
          </p:cNvPicPr>
          <p:nvPr/>
        </p:nvPicPr>
        <p:blipFill>
          <a:blip r:embed="rId8"/>
          <a:stretch>
            <a:fillRect/>
          </a:stretch>
        </p:blipFill>
        <p:spPr>
          <a:xfrm>
            <a:off x="5539326" y="3161729"/>
            <a:ext cx="2190750" cy="390525"/>
          </a:xfrm>
          <a:prstGeom prst="rect">
            <a:avLst/>
          </a:prstGeom>
        </p:spPr>
      </p:pic>
      <p:pic>
        <p:nvPicPr>
          <p:cNvPr id="12" name="Image 11"/>
          <p:cNvPicPr>
            <a:picLocks noChangeAspect="1"/>
          </p:cNvPicPr>
          <p:nvPr/>
        </p:nvPicPr>
        <p:blipFill>
          <a:blip r:embed="rId9"/>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2148116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624736" y="908720"/>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itre 4"/>
          <p:cNvSpPr txBox="1">
            <a:spLocks/>
          </p:cNvSpPr>
          <p:nvPr/>
        </p:nvSpPr>
        <p:spPr bwMode="gray">
          <a:xfrm>
            <a:off x="1697900" y="322559"/>
            <a:ext cx="8208100" cy="87329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EXEMPLE ÉVALUATION EN CLASSE DE SECONDE</a:t>
            </a:r>
            <a:endParaRPr lang="fr-FR" dirty="0">
              <a:solidFill>
                <a:srgbClr val="002060"/>
              </a:solidFill>
            </a:endParaRPr>
          </a:p>
        </p:txBody>
      </p:sp>
      <p:pic>
        <p:nvPicPr>
          <p:cNvPr id="13" name="Image 12"/>
          <p:cNvPicPr>
            <a:picLocks noChangeAspect="1"/>
          </p:cNvPicPr>
          <p:nvPr/>
        </p:nvPicPr>
        <p:blipFill>
          <a:blip r:embed="rId3"/>
          <a:stretch>
            <a:fillRect/>
          </a:stretch>
        </p:blipFill>
        <p:spPr>
          <a:xfrm>
            <a:off x="947529" y="225950"/>
            <a:ext cx="542449" cy="533255"/>
          </a:xfrm>
          <a:prstGeom prst="rect">
            <a:avLst/>
          </a:prstGeom>
        </p:spPr>
      </p:pic>
      <p:graphicFrame>
        <p:nvGraphicFramePr>
          <p:cNvPr id="18" name="Espace réservé du contenu 17"/>
          <p:cNvGraphicFramePr>
            <a:graphicFrameLocks noGrp="1"/>
          </p:cNvGraphicFramePr>
          <p:nvPr>
            <p:ph idx="1"/>
            <p:extLst/>
          </p:nvPr>
        </p:nvGraphicFramePr>
        <p:xfrm>
          <a:off x="624736" y="2506876"/>
          <a:ext cx="8136118" cy="3772748"/>
        </p:xfrm>
        <a:graphic>
          <a:graphicData uri="http://schemas.openxmlformats.org/drawingml/2006/table">
            <a:tbl>
              <a:tblPr firstRow="1" bandRow="1">
                <a:tableStyleId>{93296810-A885-4BE3-A3E7-6D5BEEA58F35}</a:tableStyleId>
              </a:tblPr>
              <a:tblGrid>
                <a:gridCol w="602994">
                  <a:extLst>
                    <a:ext uri="{9D8B030D-6E8A-4147-A177-3AD203B41FA5}">
                      <a16:colId xmlns:a16="http://schemas.microsoft.com/office/drawing/2014/main" val="559286228"/>
                    </a:ext>
                  </a:extLst>
                </a:gridCol>
                <a:gridCol w="3550310">
                  <a:extLst>
                    <a:ext uri="{9D8B030D-6E8A-4147-A177-3AD203B41FA5}">
                      <a16:colId xmlns:a16="http://schemas.microsoft.com/office/drawing/2014/main" val="3099567266"/>
                    </a:ext>
                  </a:extLst>
                </a:gridCol>
                <a:gridCol w="3982814">
                  <a:extLst>
                    <a:ext uri="{9D8B030D-6E8A-4147-A177-3AD203B41FA5}">
                      <a16:colId xmlns:a16="http://schemas.microsoft.com/office/drawing/2014/main" val="3427221073"/>
                    </a:ext>
                  </a:extLst>
                </a:gridCol>
              </a:tblGrid>
              <a:tr h="489772">
                <a:tc>
                  <a:txBody>
                    <a:bodyPr/>
                    <a:lstStyle/>
                    <a:p>
                      <a:pPr algn="ctr"/>
                      <a:endParaRPr lang="fr-FR" dirty="0"/>
                    </a:p>
                  </a:txBody>
                  <a:tcPr>
                    <a:solidFill>
                      <a:schemeClr val="accent2"/>
                    </a:solidFill>
                  </a:tcPr>
                </a:tc>
                <a:tc>
                  <a:txBody>
                    <a:bodyPr/>
                    <a:lstStyle/>
                    <a:p>
                      <a:pPr algn="ctr"/>
                      <a:r>
                        <a:rPr lang="fr-FR" dirty="0"/>
                        <a:t>PARTIE 1</a:t>
                      </a:r>
                    </a:p>
                  </a:txBody>
                  <a:tcPr>
                    <a:solidFill>
                      <a:schemeClr val="accent2"/>
                    </a:solidFill>
                  </a:tcPr>
                </a:tc>
                <a:tc>
                  <a:txBody>
                    <a:bodyPr/>
                    <a:lstStyle/>
                    <a:p>
                      <a:pPr algn="ctr"/>
                      <a:r>
                        <a:rPr lang="fr-FR" dirty="0"/>
                        <a:t>PARTIE 2</a:t>
                      </a:r>
                    </a:p>
                  </a:txBody>
                  <a:tcPr>
                    <a:solidFill>
                      <a:schemeClr val="accent2"/>
                    </a:solidFill>
                  </a:tcPr>
                </a:tc>
                <a:extLst>
                  <a:ext uri="{0D108BD9-81ED-4DB2-BD59-A6C34878D82A}">
                    <a16:rowId xmlns:a16="http://schemas.microsoft.com/office/drawing/2014/main" val="1995571101"/>
                  </a:ext>
                </a:extLst>
              </a:tr>
              <a:tr h="1728496">
                <a:tc>
                  <a:txBody>
                    <a:bodyPr/>
                    <a:lstStyle/>
                    <a:p>
                      <a:pPr algn="ctr"/>
                      <a:r>
                        <a:rPr lang="fr-FR" sz="1400" b="1" dirty="0" smtClean="0">
                          <a:solidFill>
                            <a:schemeClr val="accent2"/>
                          </a:solidFill>
                        </a:rPr>
                        <a:t>2 parties indépendantes</a:t>
                      </a:r>
                      <a:endParaRPr lang="fr-FR" sz="1400" b="1" dirty="0">
                        <a:solidFill>
                          <a:schemeClr val="accent2"/>
                        </a:solidFill>
                      </a:endParaRPr>
                    </a:p>
                  </a:txBody>
                  <a:tcPr vert="vert27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fr-FR" sz="1600" dirty="0" smtClean="0"/>
                    </a:p>
                    <a:p>
                      <a:pPr algn="just"/>
                      <a:endParaRPr lang="fr-F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fr-FR" sz="1600" dirty="0"/>
                    </a:p>
                    <a:p>
                      <a:pPr algn="just"/>
                      <a:endParaRPr lang="fr-FR" sz="160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8187331"/>
                  </a:ext>
                </a:extLst>
              </a:tr>
              <a:tr h="1160814">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fr-FR" sz="1400" b="1" dirty="0" smtClean="0">
                          <a:solidFill>
                            <a:schemeClr val="accent2"/>
                          </a:solidFill>
                        </a:rPr>
                        <a:t>Critères évaluation</a:t>
                      </a:r>
                    </a:p>
                    <a:p>
                      <a:pPr algn="ctr"/>
                      <a:endParaRPr lang="fr-FR" sz="1400" b="1" dirty="0">
                        <a:solidFill>
                          <a:schemeClr val="accent2"/>
                        </a:solidFill>
                      </a:endParaRP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fr-FR" sz="1600" b="1" i="1" baseline="0" dirty="0" smtClean="0"/>
                        <a:t>Grille 2 : éléments attendus + compétence mise en </a:t>
                      </a:r>
                      <a:r>
                        <a:rPr lang="fr-FR" sz="1600" b="1" i="1" baseline="0" dirty="0" err="1" smtClean="0"/>
                        <a:t>oeuvre</a:t>
                      </a:r>
                      <a:endParaRPr lang="fr-FR" sz="1600" b="1" i="1" baseline="0" dirty="0" smtClean="0"/>
                    </a:p>
                    <a:p>
                      <a:pPr marL="285750" marR="0" indent="-285750" algn="l" defTabSz="914378" rtl="0" eaLnBrk="1" fontAlgn="auto" latinLnBrk="0" hangingPunct="1">
                        <a:lnSpc>
                          <a:spcPct val="100000"/>
                        </a:lnSpc>
                        <a:spcBef>
                          <a:spcPts val="0"/>
                        </a:spcBef>
                        <a:spcAft>
                          <a:spcPts val="0"/>
                        </a:spcAft>
                        <a:buClrTx/>
                        <a:buSzTx/>
                        <a:buFontTx/>
                        <a:buChar char="-"/>
                        <a:tabLst/>
                        <a:defRPr/>
                      </a:pPr>
                      <a:r>
                        <a:rPr lang="fr-FR" sz="1600" b="1" baseline="0" dirty="0" smtClean="0"/>
                        <a:t>Eléments attendus </a:t>
                      </a:r>
                      <a:r>
                        <a:rPr lang="fr-FR" sz="1600" baseline="0" dirty="0" smtClean="0"/>
                        <a:t>(</a:t>
                      </a:r>
                      <a:r>
                        <a:rPr lang="fr-FR" sz="1600" baseline="0" dirty="0" err="1" smtClean="0"/>
                        <a:t>cf</a:t>
                      </a:r>
                      <a:r>
                        <a:rPr lang="fr-FR" sz="1600" baseline="0" dirty="0" smtClean="0"/>
                        <a:t> grille 1)</a:t>
                      </a:r>
                    </a:p>
                    <a:p>
                      <a:pPr marL="285750" marR="0" indent="-285750" algn="l" defTabSz="914378" rtl="0" eaLnBrk="1" fontAlgn="auto" latinLnBrk="0" hangingPunct="1">
                        <a:lnSpc>
                          <a:spcPct val="100000"/>
                        </a:lnSpc>
                        <a:spcBef>
                          <a:spcPts val="0"/>
                        </a:spcBef>
                        <a:spcAft>
                          <a:spcPts val="0"/>
                        </a:spcAft>
                        <a:buClrTx/>
                        <a:buSzTx/>
                        <a:buFontTx/>
                        <a:buChar char="-"/>
                        <a:tabLst/>
                        <a:defRPr/>
                      </a:pPr>
                      <a:r>
                        <a:rPr lang="fr-FR" sz="1600" b="1" baseline="0" dirty="0" smtClean="0"/>
                        <a:t>Compétences : </a:t>
                      </a:r>
                    </a:p>
                    <a:p>
                      <a:pPr marL="285750" marR="0" indent="-285750" algn="l" defTabSz="9143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baseline="0" dirty="0" smtClean="0"/>
                        <a:t>Exploiter des données numériques de nature économique ou de gestion en lien avec une situation professionnelle</a:t>
                      </a:r>
                    </a:p>
                    <a:p>
                      <a:pPr marL="285750" marR="0" indent="-285750" algn="l" defTabSz="9143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baseline="0" dirty="0" smtClean="0"/>
                        <a:t>Construire à l’écrit une réponse argumentée à une question posée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just"/>
                      <a:endParaRPr lang="fr-FR" sz="16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957011"/>
                  </a:ext>
                </a:extLst>
              </a:tr>
            </a:tbl>
          </a:graphicData>
        </a:graphic>
      </p:graphicFrame>
      <p:pic>
        <p:nvPicPr>
          <p:cNvPr id="20" name="Image 19"/>
          <p:cNvPicPr>
            <a:picLocks noChangeAspect="1"/>
          </p:cNvPicPr>
          <p:nvPr/>
        </p:nvPicPr>
        <p:blipFill>
          <a:blip r:embed="rId4"/>
          <a:stretch>
            <a:fillRect/>
          </a:stretch>
        </p:blipFill>
        <p:spPr>
          <a:xfrm>
            <a:off x="436182" y="1103041"/>
            <a:ext cx="1901372" cy="1166650"/>
          </a:xfrm>
          <a:prstGeom prst="rect">
            <a:avLst/>
          </a:prstGeom>
        </p:spPr>
      </p:pic>
      <p:sp>
        <p:nvSpPr>
          <p:cNvPr id="21" name="ZoneTexte 20"/>
          <p:cNvSpPr txBox="1"/>
          <p:nvPr/>
        </p:nvSpPr>
        <p:spPr>
          <a:xfrm>
            <a:off x="2660149" y="1452506"/>
            <a:ext cx="5832648" cy="369332"/>
          </a:xfrm>
          <a:prstGeom prst="rect">
            <a:avLst/>
          </a:prstGeom>
          <a:noFill/>
        </p:spPr>
        <p:txBody>
          <a:bodyPr wrap="square" rtlCol="0">
            <a:spAutoFit/>
          </a:bodyPr>
          <a:lstStyle/>
          <a:p>
            <a:r>
              <a:rPr lang="fr-FR" dirty="0" smtClean="0"/>
              <a:t>Contexte : Société Yoann Tesson automobile</a:t>
            </a:r>
            <a:endParaRPr lang="fr-FR" dirty="0"/>
          </a:p>
        </p:txBody>
      </p:sp>
      <p:pic>
        <p:nvPicPr>
          <p:cNvPr id="22" name="Image 21"/>
          <p:cNvPicPr>
            <a:picLocks noChangeAspect="1"/>
          </p:cNvPicPr>
          <p:nvPr/>
        </p:nvPicPr>
        <p:blipFill>
          <a:blip r:embed="rId5"/>
          <a:stretch>
            <a:fillRect/>
          </a:stretch>
        </p:blipFill>
        <p:spPr>
          <a:xfrm>
            <a:off x="1280592" y="3195536"/>
            <a:ext cx="3276155" cy="1279792"/>
          </a:xfrm>
          <a:prstGeom prst="rect">
            <a:avLst/>
          </a:prstGeom>
        </p:spPr>
      </p:pic>
      <p:pic>
        <p:nvPicPr>
          <p:cNvPr id="24" name="Image 23"/>
          <p:cNvPicPr>
            <a:picLocks noChangeAspect="1"/>
          </p:cNvPicPr>
          <p:nvPr/>
        </p:nvPicPr>
        <p:blipFill>
          <a:blip r:embed="rId6"/>
          <a:stretch>
            <a:fillRect/>
          </a:stretch>
        </p:blipFill>
        <p:spPr>
          <a:xfrm>
            <a:off x="4943061" y="3679193"/>
            <a:ext cx="1266825" cy="409575"/>
          </a:xfrm>
          <a:prstGeom prst="rect">
            <a:avLst/>
          </a:prstGeom>
        </p:spPr>
      </p:pic>
      <p:pic>
        <p:nvPicPr>
          <p:cNvPr id="25" name="Image 24"/>
          <p:cNvPicPr>
            <a:picLocks noChangeAspect="1"/>
          </p:cNvPicPr>
          <p:nvPr/>
        </p:nvPicPr>
        <p:blipFill>
          <a:blip r:embed="rId7"/>
          <a:stretch>
            <a:fillRect/>
          </a:stretch>
        </p:blipFill>
        <p:spPr>
          <a:xfrm>
            <a:off x="4990686" y="4165282"/>
            <a:ext cx="2095500" cy="333375"/>
          </a:xfrm>
          <a:prstGeom prst="rect">
            <a:avLst/>
          </a:prstGeom>
        </p:spPr>
      </p:pic>
      <p:pic>
        <p:nvPicPr>
          <p:cNvPr id="26" name="Image 25"/>
          <p:cNvPicPr>
            <a:picLocks noChangeAspect="1"/>
          </p:cNvPicPr>
          <p:nvPr/>
        </p:nvPicPr>
        <p:blipFill>
          <a:blip r:embed="rId8"/>
          <a:stretch>
            <a:fillRect/>
          </a:stretch>
        </p:blipFill>
        <p:spPr>
          <a:xfrm>
            <a:off x="4943061" y="3161729"/>
            <a:ext cx="2190750" cy="390525"/>
          </a:xfrm>
          <a:prstGeom prst="rect">
            <a:avLst/>
          </a:prstGeom>
        </p:spPr>
      </p:pic>
      <p:pic>
        <p:nvPicPr>
          <p:cNvPr id="12" name="Image 11"/>
          <p:cNvPicPr>
            <a:picLocks noChangeAspect="1"/>
          </p:cNvPicPr>
          <p:nvPr/>
        </p:nvPicPr>
        <p:blipFill>
          <a:blip r:embed="rId9"/>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915468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ZoneTexte 3"/>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8" name="Titre 1"/>
          <p:cNvSpPr txBox="1">
            <a:spLocks/>
          </p:cNvSpPr>
          <p:nvPr/>
        </p:nvSpPr>
        <p:spPr bwMode="auto">
          <a:xfrm>
            <a:off x="1660524" y="2492375"/>
            <a:ext cx="7252915" cy="1411288"/>
          </a:xfrm>
          <a:prstGeom prst="roundRect">
            <a:avLst/>
          </a:prstGeom>
          <a:solidFill>
            <a:srgbClr val="0070C0"/>
          </a:solidFill>
        </p:spPr>
        <p:style>
          <a:lnRef idx="2">
            <a:schemeClr val="accent2"/>
          </a:lnRef>
          <a:fillRef idx="1">
            <a:schemeClr val="lt1"/>
          </a:fillRef>
          <a:effectRef idx="0">
            <a:schemeClr val="accent2"/>
          </a:effectRef>
          <a:fontRef idx="minor">
            <a:schemeClr val="dk1"/>
          </a:fontRef>
        </p:style>
        <p:txBody>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fontAlgn="auto">
              <a:lnSpc>
                <a:spcPct val="150000"/>
              </a:lnSpc>
              <a:spcBef>
                <a:spcPts val="0"/>
              </a:spcBef>
              <a:spcAft>
                <a:spcPts val="0"/>
              </a:spcAft>
              <a:buFont typeface="Wingdings" panose="05000000000000000000" pitchFamily="2" charset="2"/>
              <a:buChar char="§"/>
              <a:defRPr/>
            </a:pPr>
            <a:r>
              <a:rPr lang="fr-FR" sz="2400" dirty="0">
                <a:solidFill>
                  <a:schemeClr val="bg1"/>
                </a:solidFill>
              </a:rPr>
              <a:t>Quels sont les incontournables des outils de suivi de l’acquisition des </a:t>
            </a:r>
            <a:r>
              <a:rPr lang="fr-FR" sz="2400" dirty="0" smtClean="0">
                <a:solidFill>
                  <a:schemeClr val="bg1"/>
                </a:solidFill>
              </a:rPr>
              <a:t>compétences ?</a:t>
            </a:r>
            <a:endParaRPr lang="fr-FR" sz="2400" dirty="0">
              <a:solidFill>
                <a:schemeClr val="bg1"/>
              </a:solidFill>
            </a:endParaRPr>
          </a:p>
        </p:txBody>
      </p:sp>
      <p:pic>
        <p:nvPicPr>
          <p:cNvPr id="4" name="Image 3"/>
          <p:cNvPicPr>
            <a:picLocks noChangeAspect="1"/>
          </p:cNvPicPr>
          <p:nvPr/>
        </p:nvPicPr>
        <p:blipFill>
          <a:blip r:embed="rId3"/>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235482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7889" y="349316"/>
            <a:ext cx="8538183" cy="794141"/>
          </a:xfrm>
        </p:spPr>
        <p:txBody>
          <a:bodyPr>
            <a:normAutofit/>
          </a:bodyPr>
          <a:lstStyle/>
          <a:p>
            <a:r>
              <a:rPr lang="fr-FR" dirty="0" smtClean="0">
                <a:solidFill>
                  <a:srgbClr val="002060"/>
                </a:solidFill>
              </a:rPr>
              <a:t>METTRE EN PLACE LES OUTILS DE LA PROGRESSION SPIRALAIRE</a:t>
            </a:r>
            <a:endParaRPr lang="fr-FR" dirty="0">
              <a:solidFill>
                <a:srgbClr val="002060"/>
              </a:solidFill>
            </a:endParaRPr>
          </a:p>
        </p:txBody>
      </p:sp>
      <p:grpSp>
        <p:nvGrpSpPr>
          <p:cNvPr id="187" name="Groupe 186"/>
          <p:cNvGrpSpPr/>
          <p:nvPr/>
        </p:nvGrpSpPr>
        <p:grpSpPr>
          <a:xfrm>
            <a:off x="925014" y="1697676"/>
            <a:ext cx="3510000" cy="3081935"/>
            <a:chOff x="4858672" y="1977048"/>
            <a:chExt cx="4968552" cy="3961088"/>
          </a:xfrm>
        </p:grpSpPr>
        <p:sp>
          <p:nvSpPr>
            <p:cNvPr id="182" name="Rectangle 181"/>
            <p:cNvSpPr/>
            <p:nvPr/>
          </p:nvSpPr>
          <p:spPr>
            <a:xfrm>
              <a:off x="4858672" y="1977048"/>
              <a:ext cx="4968552" cy="3961088"/>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62" dirty="0"/>
            </a:p>
          </p:txBody>
        </p:sp>
        <p:sp>
          <p:nvSpPr>
            <p:cNvPr id="44" name="Rectangle 43"/>
            <p:cNvSpPr/>
            <p:nvPr/>
          </p:nvSpPr>
          <p:spPr>
            <a:xfrm>
              <a:off x="5175411" y="2636021"/>
              <a:ext cx="4319999" cy="24953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62" dirty="0"/>
            </a:p>
          </p:txBody>
        </p:sp>
        <p:sp>
          <p:nvSpPr>
            <p:cNvPr id="45" name="Rectangle 44"/>
            <p:cNvSpPr/>
            <p:nvPr/>
          </p:nvSpPr>
          <p:spPr>
            <a:xfrm>
              <a:off x="6390092" y="2766275"/>
              <a:ext cx="1921862" cy="299886"/>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462" dirty="0">
                  <a:solidFill>
                    <a:srgbClr val="1565A7"/>
                  </a:solidFill>
                  <a:latin typeface="Arial Narrow" panose="020B0606020202030204" pitchFamily="34" charset="0"/>
                </a:rPr>
                <a:t>Story-board et rôles</a:t>
              </a:r>
            </a:p>
          </p:txBody>
        </p:sp>
        <p:grpSp>
          <p:nvGrpSpPr>
            <p:cNvPr id="46" name="Groupe 45"/>
            <p:cNvGrpSpPr/>
            <p:nvPr/>
          </p:nvGrpSpPr>
          <p:grpSpPr>
            <a:xfrm>
              <a:off x="5923850" y="3370164"/>
              <a:ext cx="2901004" cy="1492973"/>
              <a:chOff x="778192" y="2140813"/>
              <a:chExt cx="1294897" cy="666406"/>
            </a:xfrm>
          </p:grpSpPr>
          <p:grpSp>
            <p:nvGrpSpPr>
              <p:cNvPr id="51" name="Groupe 50"/>
              <p:cNvGrpSpPr/>
              <p:nvPr/>
            </p:nvGrpSpPr>
            <p:grpSpPr>
              <a:xfrm>
                <a:off x="778192" y="2511711"/>
                <a:ext cx="1294897" cy="295508"/>
                <a:chOff x="778192" y="2511711"/>
                <a:chExt cx="1294897" cy="295508"/>
              </a:xfrm>
            </p:grpSpPr>
            <p:cxnSp>
              <p:nvCxnSpPr>
                <p:cNvPr id="55" name="Connecteur droit 54"/>
                <p:cNvCxnSpPr/>
                <p:nvPr/>
              </p:nvCxnSpPr>
              <p:spPr>
                <a:xfrm>
                  <a:off x="839682" y="2515268"/>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56" name="Groupe 55"/>
                <p:cNvGrpSpPr/>
                <p:nvPr/>
              </p:nvGrpSpPr>
              <p:grpSpPr>
                <a:xfrm>
                  <a:off x="778192" y="2511711"/>
                  <a:ext cx="138626" cy="295508"/>
                  <a:chOff x="778192" y="2511711"/>
                  <a:chExt cx="138626" cy="295508"/>
                </a:xfrm>
              </p:grpSpPr>
              <p:pic>
                <p:nvPicPr>
                  <p:cNvPr id="72" name="Image 7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8192" y="2591219"/>
                    <a:ext cx="138626" cy="216000"/>
                  </a:xfrm>
                  <a:prstGeom prst="rect">
                    <a:avLst/>
                  </a:prstGeom>
                </p:spPr>
              </p:pic>
              <p:cxnSp>
                <p:nvCxnSpPr>
                  <p:cNvPr id="73" name="Connecteur droit 72"/>
                  <p:cNvCxnSpPr/>
                  <p:nvPr/>
                </p:nvCxnSpPr>
                <p:spPr>
                  <a:xfrm>
                    <a:off x="839682"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7" name="Groupe 56"/>
                <p:cNvGrpSpPr/>
                <p:nvPr/>
              </p:nvGrpSpPr>
              <p:grpSpPr>
                <a:xfrm>
                  <a:off x="1001786" y="2515269"/>
                  <a:ext cx="146118" cy="291950"/>
                  <a:chOff x="1001786" y="2515269"/>
                  <a:chExt cx="146118" cy="291950"/>
                </a:xfrm>
              </p:grpSpPr>
              <p:pic>
                <p:nvPicPr>
                  <p:cNvPr id="70" name="Image 6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1786" y="2591219"/>
                    <a:ext cx="146118" cy="216000"/>
                  </a:xfrm>
                  <a:prstGeom prst="rect">
                    <a:avLst/>
                  </a:prstGeom>
                </p:spPr>
              </p:pic>
              <p:cxnSp>
                <p:nvCxnSpPr>
                  <p:cNvPr id="71" name="Connecteur droit 70"/>
                  <p:cNvCxnSpPr/>
                  <p:nvPr/>
                </p:nvCxnSpPr>
                <p:spPr>
                  <a:xfrm>
                    <a:off x="107484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8" name="Groupe 57"/>
                <p:cNvGrpSpPr/>
                <p:nvPr/>
              </p:nvGrpSpPr>
              <p:grpSpPr>
                <a:xfrm>
                  <a:off x="1232872" y="2511711"/>
                  <a:ext cx="139764" cy="295508"/>
                  <a:chOff x="1232872" y="2511711"/>
                  <a:chExt cx="139764" cy="295508"/>
                </a:xfrm>
              </p:grpSpPr>
              <p:pic>
                <p:nvPicPr>
                  <p:cNvPr id="68" name="Image 67"/>
                  <p:cNvPicPr>
                    <a:picLocks noChangeAspect="1"/>
                  </p:cNvPicPr>
                  <p:nvPr/>
                </p:nvPicPr>
                <p:blipFill rotWithShape="1">
                  <a:blip r:embed="rId4" cstate="print">
                    <a:extLst>
                      <a:ext uri="{28A0092B-C50C-407E-A947-70E740481C1C}">
                        <a14:useLocalDpi xmlns:a14="http://schemas.microsoft.com/office/drawing/2010/main" val="0"/>
                      </a:ext>
                    </a:extLst>
                  </a:blip>
                  <a:srcRect l="14011" t="73786" r="74314" b="8171"/>
                  <a:stretch/>
                </p:blipFill>
                <p:spPr>
                  <a:xfrm>
                    <a:off x="1232872" y="2591219"/>
                    <a:ext cx="139764" cy="216000"/>
                  </a:xfrm>
                  <a:prstGeom prst="rect">
                    <a:avLst/>
                  </a:prstGeom>
                </p:spPr>
              </p:pic>
              <p:cxnSp>
                <p:nvCxnSpPr>
                  <p:cNvPr id="69" name="Connecteur droit 68"/>
                  <p:cNvCxnSpPr/>
                  <p:nvPr/>
                </p:nvCxnSpPr>
                <p:spPr>
                  <a:xfrm>
                    <a:off x="1302754"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9" name="Groupe 58"/>
                <p:cNvGrpSpPr/>
                <p:nvPr/>
              </p:nvGrpSpPr>
              <p:grpSpPr>
                <a:xfrm>
                  <a:off x="1457604" y="2511711"/>
                  <a:ext cx="128432" cy="295508"/>
                  <a:chOff x="1457604" y="2511711"/>
                  <a:chExt cx="128432" cy="295508"/>
                </a:xfrm>
              </p:grpSpPr>
              <p:pic>
                <p:nvPicPr>
                  <p:cNvPr id="66" name="Image 6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57604" y="2591219"/>
                    <a:ext cx="128432" cy="216000"/>
                  </a:xfrm>
                  <a:prstGeom prst="rect">
                    <a:avLst/>
                  </a:prstGeom>
                </p:spPr>
              </p:pic>
              <p:cxnSp>
                <p:nvCxnSpPr>
                  <p:cNvPr id="67" name="Connecteur droit 66"/>
                  <p:cNvCxnSpPr/>
                  <p:nvPr/>
                </p:nvCxnSpPr>
                <p:spPr>
                  <a:xfrm>
                    <a:off x="1521820"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a:off x="1671004" y="2511711"/>
                  <a:ext cx="150451" cy="295508"/>
                  <a:chOff x="1671004" y="2511711"/>
                  <a:chExt cx="150451" cy="295508"/>
                </a:xfrm>
              </p:grpSpPr>
              <p:pic>
                <p:nvPicPr>
                  <p:cNvPr id="64" name="Image 6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71004" y="2591219"/>
                    <a:ext cx="150451" cy="216000"/>
                  </a:xfrm>
                  <a:prstGeom prst="rect">
                    <a:avLst/>
                  </a:prstGeom>
                </p:spPr>
              </p:pic>
              <p:cxnSp>
                <p:nvCxnSpPr>
                  <p:cNvPr id="65" name="Connecteur droit 64"/>
                  <p:cNvCxnSpPr/>
                  <p:nvPr/>
                </p:nvCxnSpPr>
                <p:spPr>
                  <a:xfrm>
                    <a:off x="1746229"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61" name="Groupe 60"/>
                <p:cNvGrpSpPr/>
                <p:nvPr/>
              </p:nvGrpSpPr>
              <p:grpSpPr>
                <a:xfrm>
                  <a:off x="1906422" y="2515269"/>
                  <a:ext cx="166667" cy="291950"/>
                  <a:chOff x="1906422" y="2515269"/>
                  <a:chExt cx="166667" cy="291950"/>
                </a:xfrm>
              </p:grpSpPr>
              <p:pic>
                <p:nvPicPr>
                  <p:cNvPr id="62" name="Image 6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06422" y="2591219"/>
                    <a:ext cx="166667" cy="216000"/>
                  </a:xfrm>
                  <a:prstGeom prst="rect">
                    <a:avLst/>
                  </a:prstGeom>
                </p:spPr>
              </p:pic>
              <p:cxnSp>
                <p:nvCxnSpPr>
                  <p:cNvPr id="63" name="Connecteur droit 62"/>
                  <p:cNvCxnSpPr/>
                  <p:nvPr/>
                </p:nvCxnSpPr>
                <p:spPr>
                  <a:xfrm>
                    <a:off x="198975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52" name="Groupe 51"/>
              <p:cNvGrpSpPr/>
              <p:nvPr/>
            </p:nvGrpSpPr>
            <p:grpSpPr>
              <a:xfrm>
                <a:off x="1344725" y="2140813"/>
                <a:ext cx="161830" cy="370974"/>
                <a:chOff x="1305350" y="2102173"/>
                <a:chExt cx="161830" cy="370974"/>
              </a:xfrm>
            </p:grpSpPr>
            <p:pic>
              <p:nvPicPr>
                <p:cNvPr id="53" name="Image 5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305350" y="2102173"/>
                  <a:ext cx="161830" cy="262974"/>
                </a:xfrm>
                <a:prstGeom prst="rect">
                  <a:avLst/>
                </a:prstGeom>
              </p:spPr>
            </p:pic>
            <p:cxnSp>
              <p:nvCxnSpPr>
                <p:cNvPr id="54" name="Connecteur droit 53"/>
                <p:cNvCxnSpPr/>
                <p:nvPr/>
              </p:nvCxnSpPr>
              <p:spPr>
                <a:xfrm>
                  <a:off x="1386265" y="2365147"/>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5174161" y="2205330"/>
              <a:ext cx="4322497" cy="325943"/>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625" b="1" dirty="0">
                  <a:solidFill>
                    <a:srgbClr val="1565A7"/>
                  </a:solidFill>
                  <a:latin typeface="Arial Narrow" panose="020B0606020202030204" pitchFamily="34" charset="0"/>
                </a:rPr>
                <a:t>Scénarisation pédagogique</a:t>
              </a:r>
            </a:p>
          </p:txBody>
        </p:sp>
        <p:grpSp>
          <p:nvGrpSpPr>
            <p:cNvPr id="48" name="Groupe 47"/>
            <p:cNvGrpSpPr/>
            <p:nvPr/>
          </p:nvGrpSpPr>
          <p:grpSpPr>
            <a:xfrm>
              <a:off x="6609672" y="5153735"/>
              <a:ext cx="1429886" cy="584642"/>
              <a:chOff x="1119614" y="2863497"/>
              <a:chExt cx="638246" cy="396004"/>
            </a:xfrm>
          </p:grpSpPr>
          <p:cxnSp>
            <p:nvCxnSpPr>
              <p:cNvPr id="49" name="Connecteur droit 48"/>
              <p:cNvCxnSpPr/>
              <p:nvPr/>
            </p:nvCxnSpPr>
            <p:spPr>
              <a:xfrm flipH="1">
                <a:off x="1119614" y="2863502"/>
                <a:ext cx="179212" cy="395999"/>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a:off x="1577860" y="2863497"/>
                <a:ext cx="180000" cy="395999"/>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grpSp>
        <p:pic>
          <p:nvPicPr>
            <p:cNvPr id="41" name="Image 40"/>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06427" y="3248031"/>
              <a:ext cx="726573" cy="726574"/>
            </a:xfrm>
            <a:prstGeom prst="rect">
              <a:avLst/>
            </a:prstGeom>
          </p:spPr>
        </p:pic>
        <p:pic>
          <p:nvPicPr>
            <p:cNvPr id="42" name="Image 41"/>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9663" y="3219989"/>
              <a:ext cx="558941" cy="558941"/>
            </a:xfrm>
            <a:prstGeom prst="rect">
              <a:avLst/>
            </a:prstGeom>
          </p:spPr>
        </p:pic>
        <p:cxnSp>
          <p:nvCxnSpPr>
            <p:cNvPr id="74" name="Connecteur droit 73"/>
            <p:cNvCxnSpPr/>
            <p:nvPr/>
          </p:nvCxnSpPr>
          <p:spPr>
            <a:xfrm>
              <a:off x="5111393" y="5153736"/>
              <a:ext cx="4464000" cy="0"/>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grpSp>
      <p:grpSp>
        <p:nvGrpSpPr>
          <p:cNvPr id="4" name="Groupe 3"/>
          <p:cNvGrpSpPr/>
          <p:nvPr/>
        </p:nvGrpSpPr>
        <p:grpSpPr>
          <a:xfrm>
            <a:off x="4812301" y="1697677"/>
            <a:ext cx="4605195" cy="3826018"/>
            <a:chOff x="4852129" y="962190"/>
            <a:chExt cx="3726414" cy="3791834"/>
          </a:xfrm>
        </p:grpSpPr>
        <p:grpSp>
          <p:nvGrpSpPr>
            <p:cNvPr id="3" name="Groupe 2"/>
            <p:cNvGrpSpPr/>
            <p:nvPr/>
          </p:nvGrpSpPr>
          <p:grpSpPr>
            <a:xfrm>
              <a:off x="4852129" y="962190"/>
              <a:ext cx="3726414" cy="3791834"/>
              <a:chOff x="4852129" y="962190"/>
              <a:chExt cx="3726414" cy="3791834"/>
            </a:xfrm>
          </p:grpSpPr>
          <p:sp>
            <p:nvSpPr>
              <p:cNvPr id="189" name="Rectangle 188"/>
              <p:cNvSpPr/>
              <p:nvPr/>
            </p:nvSpPr>
            <p:spPr>
              <a:xfrm>
                <a:off x="4852129" y="962190"/>
                <a:ext cx="3726414" cy="3791834"/>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62" dirty="0"/>
              </a:p>
            </p:txBody>
          </p:sp>
          <p:pic>
            <p:nvPicPr>
              <p:cNvPr id="194" name="Image 19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5853" y="1381704"/>
                <a:ext cx="878965" cy="1050699"/>
              </a:xfrm>
              <a:prstGeom prst="rect">
                <a:avLst/>
              </a:prstGeom>
            </p:spPr>
          </p:pic>
        </p:grpSp>
        <p:sp>
          <p:nvSpPr>
            <p:cNvPr id="193" name="Rectangle 192"/>
            <p:cNvSpPr/>
            <p:nvPr/>
          </p:nvSpPr>
          <p:spPr>
            <a:xfrm>
              <a:off x="4996375" y="1095366"/>
              <a:ext cx="3518063" cy="28307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625" b="1" dirty="0">
                  <a:solidFill>
                    <a:srgbClr val="1565A7"/>
                  </a:solidFill>
                  <a:latin typeface="Arial Narrow" panose="020B0606020202030204" pitchFamily="34" charset="0"/>
                </a:rPr>
                <a:t>Outil de pilotage des compétences traversées</a:t>
              </a:r>
            </a:p>
          </p:txBody>
        </p:sp>
      </p:grpSp>
      <p:graphicFrame>
        <p:nvGraphicFramePr>
          <p:cNvPr id="75" name="Tableau 74"/>
          <p:cNvGraphicFramePr>
            <a:graphicFrameLocks noGrp="1"/>
          </p:cNvGraphicFramePr>
          <p:nvPr>
            <p:extLst>
              <p:ext uri="{D42A27DB-BD31-4B8C-83A1-F6EECF244321}">
                <p14:modId xmlns:p14="http://schemas.microsoft.com/office/powerpoint/2010/main" val="2292158292"/>
              </p:ext>
            </p:extLst>
          </p:nvPr>
        </p:nvGraphicFramePr>
        <p:xfrm>
          <a:off x="4840013" y="3181144"/>
          <a:ext cx="4556000" cy="2557503"/>
        </p:xfrm>
        <a:graphic>
          <a:graphicData uri="http://schemas.openxmlformats.org/drawingml/2006/table">
            <a:tbl>
              <a:tblPr firstRow="1" bandRow="1">
                <a:tableStyleId>{5C22544A-7EE6-4342-B048-85BDC9FD1C3A}</a:tableStyleId>
              </a:tblPr>
              <a:tblGrid>
                <a:gridCol w="911200">
                  <a:extLst>
                    <a:ext uri="{9D8B030D-6E8A-4147-A177-3AD203B41FA5}">
                      <a16:colId xmlns:a16="http://schemas.microsoft.com/office/drawing/2014/main" val="2357160058"/>
                    </a:ext>
                  </a:extLst>
                </a:gridCol>
                <a:gridCol w="911200">
                  <a:extLst>
                    <a:ext uri="{9D8B030D-6E8A-4147-A177-3AD203B41FA5}">
                      <a16:colId xmlns:a16="http://schemas.microsoft.com/office/drawing/2014/main" val="1555318487"/>
                    </a:ext>
                  </a:extLst>
                </a:gridCol>
                <a:gridCol w="911200">
                  <a:extLst>
                    <a:ext uri="{9D8B030D-6E8A-4147-A177-3AD203B41FA5}">
                      <a16:colId xmlns:a16="http://schemas.microsoft.com/office/drawing/2014/main" val="3923087807"/>
                    </a:ext>
                  </a:extLst>
                </a:gridCol>
                <a:gridCol w="911200">
                  <a:extLst>
                    <a:ext uri="{9D8B030D-6E8A-4147-A177-3AD203B41FA5}">
                      <a16:colId xmlns:a16="http://schemas.microsoft.com/office/drawing/2014/main" val="3095892030"/>
                    </a:ext>
                  </a:extLst>
                </a:gridCol>
                <a:gridCol w="911200">
                  <a:extLst>
                    <a:ext uri="{9D8B030D-6E8A-4147-A177-3AD203B41FA5}">
                      <a16:colId xmlns:a16="http://schemas.microsoft.com/office/drawing/2014/main" val="3474388802"/>
                    </a:ext>
                  </a:extLst>
                </a:gridCol>
              </a:tblGrid>
              <a:tr h="426191">
                <a:tc>
                  <a:txBody>
                    <a:bodyPr/>
                    <a:lstStyle/>
                    <a:p>
                      <a:endParaRPr lang="fr-FR" sz="1000" dirty="0"/>
                    </a:p>
                  </a:txBody>
                  <a:tcPr marL="74295" marR="74295" marT="37148" marB="37148"/>
                </a:tc>
                <a:tc>
                  <a:txBody>
                    <a:bodyPr/>
                    <a:lstStyle/>
                    <a:p>
                      <a:r>
                        <a:rPr lang="fr-FR" sz="1000" dirty="0"/>
                        <a:t>Palier 1 Novice</a:t>
                      </a:r>
                    </a:p>
                  </a:txBody>
                  <a:tcPr marL="74295" marR="74295" marT="37148" marB="37148"/>
                </a:tc>
                <a:tc>
                  <a:txBody>
                    <a:bodyPr/>
                    <a:lstStyle/>
                    <a:p>
                      <a:r>
                        <a:rPr lang="fr-FR" sz="1000" dirty="0"/>
                        <a:t>Palier 2 </a:t>
                      </a:r>
                      <a:r>
                        <a:rPr lang="fr-FR" sz="1000" dirty="0" smtClean="0"/>
                        <a:t>Fonctionnel</a:t>
                      </a:r>
                      <a:endParaRPr lang="fr-FR" sz="1000" dirty="0"/>
                    </a:p>
                  </a:txBody>
                  <a:tcPr marL="74295" marR="74295" marT="37148" marB="37148"/>
                </a:tc>
                <a:tc>
                  <a:txBody>
                    <a:bodyPr/>
                    <a:lstStyle/>
                    <a:p>
                      <a:r>
                        <a:rPr lang="fr-FR" sz="1000" dirty="0"/>
                        <a:t>Palier 3</a:t>
                      </a:r>
                    </a:p>
                    <a:p>
                      <a:r>
                        <a:rPr lang="fr-FR" sz="1000" dirty="0"/>
                        <a:t>Maîtrise</a:t>
                      </a:r>
                    </a:p>
                  </a:txBody>
                  <a:tcPr marL="74295" marR="74295" marT="37148" marB="37148"/>
                </a:tc>
                <a:tc>
                  <a:txBody>
                    <a:bodyPr/>
                    <a:lstStyle/>
                    <a:p>
                      <a:r>
                        <a:rPr lang="fr-FR" sz="1000" dirty="0"/>
                        <a:t>Palier 4</a:t>
                      </a:r>
                    </a:p>
                    <a:p>
                      <a:r>
                        <a:rPr lang="fr-FR" sz="1000" dirty="0"/>
                        <a:t>Expert</a:t>
                      </a:r>
                    </a:p>
                  </a:txBody>
                  <a:tcPr marL="74295" marR="74295" marT="37148" marB="37148"/>
                </a:tc>
                <a:extLst>
                  <a:ext uri="{0D108BD9-81ED-4DB2-BD59-A6C34878D82A}">
                    <a16:rowId xmlns:a16="http://schemas.microsoft.com/office/drawing/2014/main" val="3144535140"/>
                  </a:ext>
                </a:extLst>
              </a:tr>
              <a:tr h="426191">
                <a:tc>
                  <a:txBody>
                    <a:bodyPr/>
                    <a:lstStyle/>
                    <a:p>
                      <a:pPr algn="ctr"/>
                      <a:r>
                        <a:rPr lang="fr-FR" sz="900" b="1" dirty="0"/>
                        <a:t>Compétence</a:t>
                      </a:r>
                      <a:r>
                        <a:rPr lang="fr-FR" sz="900" b="1" baseline="0" dirty="0"/>
                        <a:t> 1</a:t>
                      </a:r>
                      <a:endParaRPr lang="fr-FR" sz="900" b="1" dirty="0"/>
                    </a:p>
                  </a:txBody>
                  <a:tcPr marL="74295" marR="74295" marT="37148" marB="37148"/>
                </a:tc>
                <a:tc>
                  <a:txBody>
                    <a:bodyPr/>
                    <a:lstStyle/>
                    <a:p>
                      <a:r>
                        <a:rPr lang="fr-FR" sz="1000" dirty="0"/>
                        <a:t>Atteint</a:t>
                      </a:r>
                      <a:r>
                        <a:rPr lang="fr-FR" sz="1000" baseline="0" dirty="0"/>
                        <a:t> le 11/12/N</a:t>
                      </a:r>
                      <a:endParaRPr lang="fr-FR" sz="1000" dirty="0"/>
                    </a:p>
                  </a:txBody>
                  <a:tcPr marL="74295" marR="74295" marT="37148" marB="37148"/>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1000" dirty="0"/>
                        <a:t>Atteint</a:t>
                      </a:r>
                      <a:r>
                        <a:rPr lang="fr-FR" sz="1000" baseline="0" dirty="0"/>
                        <a:t> le 18/09/N</a:t>
                      </a:r>
                      <a:r>
                        <a:rPr lang="fr-FR" sz="1000" baseline="30000" dirty="0"/>
                        <a:t>+1</a:t>
                      </a:r>
                      <a:endParaRPr lang="fr-FR" sz="1000" dirty="0"/>
                    </a:p>
                  </a:txBody>
                  <a:tcPr marL="74295" marR="74295" marT="37148" marB="37148"/>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1000" dirty="0"/>
                        <a:t>Atteint</a:t>
                      </a:r>
                      <a:r>
                        <a:rPr lang="fr-FR" sz="1000" baseline="0" dirty="0"/>
                        <a:t> le </a:t>
                      </a:r>
                      <a:r>
                        <a:rPr lang="fr-FR" sz="1000" baseline="0" dirty="0" smtClean="0"/>
                        <a:t>22/05/N</a:t>
                      </a:r>
                      <a:r>
                        <a:rPr lang="fr-FR" sz="1000" baseline="30000" dirty="0" smtClean="0"/>
                        <a:t>+2</a:t>
                      </a:r>
                      <a:endParaRPr lang="fr-FR" sz="1000" dirty="0"/>
                    </a:p>
                  </a:txBody>
                  <a:tcPr marL="74295" marR="74295" marT="37148" marB="3714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a:t>Atteint</a:t>
                      </a:r>
                      <a:r>
                        <a:rPr lang="fr-FR" sz="1000" baseline="0" dirty="0"/>
                        <a:t> le </a:t>
                      </a:r>
                      <a:r>
                        <a:rPr lang="fr-FR" sz="1000" baseline="0" dirty="0" smtClean="0"/>
                        <a:t>07/04/N</a:t>
                      </a:r>
                      <a:r>
                        <a:rPr lang="fr-FR" sz="1000" baseline="30000" dirty="0" smtClean="0"/>
                        <a:t>+2</a:t>
                      </a:r>
                      <a:endParaRPr lang="fr-FR" sz="1000" dirty="0"/>
                    </a:p>
                  </a:txBody>
                  <a:tcPr marL="74295" marR="74295" marT="37148" marB="37148"/>
                </a:tc>
                <a:extLst>
                  <a:ext uri="{0D108BD9-81ED-4DB2-BD59-A6C34878D82A}">
                    <a16:rowId xmlns:a16="http://schemas.microsoft.com/office/drawing/2014/main" val="4085351826"/>
                  </a:ext>
                </a:extLst>
              </a:tr>
              <a:tr h="597524">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900" b="1" dirty="0"/>
                        <a:t>Compétence</a:t>
                      </a:r>
                      <a:r>
                        <a:rPr lang="fr-FR" sz="900" b="1" baseline="0" dirty="0"/>
                        <a:t> 2</a:t>
                      </a:r>
                      <a:endParaRPr lang="fr-FR" sz="900" b="1" dirty="0"/>
                    </a:p>
                  </a:txBody>
                  <a:tcPr marL="74295" marR="74295" marT="37148" marB="37148"/>
                </a:tc>
                <a:tc>
                  <a:txBody>
                    <a:bodyPr/>
                    <a:lstStyle/>
                    <a:p>
                      <a:endParaRPr lang="fr-FR" sz="1000" dirty="0"/>
                    </a:p>
                  </a:txBody>
                  <a:tcPr marL="74295" marR="74295" marT="37148" marB="37148"/>
                </a:tc>
                <a:tc>
                  <a:txBody>
                    <a:bodyPr/>
                    <a:lstStyle/>
                    <a:p>
                      <a:r>
                        <a:rPr lang="fr-FR" sz="1000" dirty="0"/>
                        <a:t>Atteint</a:t>
                      </a:r>
                      <a:r>
                        <a:rPr lang="fr-FR" sz="1000" baseline="0" dirty="0"/>
                        <a:t> le </a:t>
                      </a:r>
                    </a:p>
                    <a:p>
                      <a:r>
                        <a:rPr lang="fr-FR" sz="1000" baseline="0" dirty="0"/>
                        <a:t>18/11/N</a:t>
                      </a:r>
                    </a:p>
                    <a:p>
                      <a:r>
                        <a:rPr lang="fr-FR" sz="1000" baseline="0" dirty="0"/>
                        <a:t>02/02/N</a:t>
                      </a:r>
                      <a:r>
                        <a:rPr lang="fr-FR" sz="1000" baseline="30000" dirty="0"/>
                        <a:t>+1</a:t>
                      </a:r>
                      <a:endParaRPr lang="fr-FR" sz="1000" dirty="0"/>
                    </a:p>
                  </a:txBody>
                  <a:tcPr marL="74295" marR="74295" marT="37148" marB="37148"/>
                </a:tc>
                <a:tc>
                  <a:txBody>
                    <a:bodyPr/>
                    <a:lstStyle/>
                    <a:p>
                      <a:r>
                        <a:rPr lang="fr-FR" sz="1000" dirty="0"/>
                        <a:t>Atteint</a:t>
                      </a:r>
                      <a:r>
                        <a:rPr lang="fr-FR" sz="1000" baseline="0" dirty="0"/>
                        <a:t> le</a:t>
                      </a:r>
                    </a:p>
                    <a:p>
                      <a:r>
                        <a:rPr lang="fr-FR" sz="1000" baseline="0" dirty="0"/>
                        <a:t> </a:t>
                      </a:r>
                      <a:r>
                        <a:rPr lang="fr-FR" sz="1000" baseline="0" dirty="0" smtClean="0"/>
                        <a:t>04/04/N</a:t>
                      </a:r>
                      <a:r>
                        <a:rPr lang="fr-FR" sz="1000" baseline="30000" dirty="0" smtClean="0"/>
                        <a:t>+2</a:t>
                      </a:r>
                      <a:endParaRPr lang="fr-FR" sz="1000" dirty="0"/>
                    </a:p>
                  </a:txBody>
                  <a:tcPr marL="74295" marR="74295" marT="37148" marB="37148"/>
                </a:tc>
                <a:tc>
                  <a:txBody>
                    <a:bodyPr/>
                    <a:lstStyle/>
                    <a:p>
                      <a:endParaRPr lang="fr-FR" sz="1000" dirty="0"/>
                    </a:p>
                  </a:txBody>
                  <a:tcPr marL="74295" marR="74295" marT="37148" marB="37148"/>
                </a:tc>
                <a:extLst>
                  <a:ext uri="{0D108BD9-81ED-4DB2-BD59-A6C34878D82A}">
                    <a16:rowId xmlns:a16="http://schemas.microsoft.com/office/drawing/2014/main" val="2604352129"/>
                  </a:ext>
                </a:extLst>
              </a:tr>
              <a:tr h="768857">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900" b="1" dirty="0"/>
                        <a:t>Compétence</a:t>
                      </a:r>
                    </a:p>
                    <a:p>
                      <a:pPr marL="0" marR="0" indent="0" algn="ctr" defTabSz="457187" rtl="0" eaLnBrk="1" fontAlgn="auto" latinLnBrk="0" hangingPunct="1">
                        <a:lnSpc>
                          <a:spcPct val="100000"/>
                        </a:lnSpc>
                        <a:spcBef>
                          <a:spcPts val="0"/>
                        </a:spcBef>
                        <a:spcAft>
                          <a:spcPts val="0"/>
                        </a:spcAft>
                        <a:buClrTx/>
                        <a:buSzTx/>
                        <a:buFontTx/>
                        <a:buNone/>
                        <a:tabLst/>
                        <a:defRPr/>
                      </a:pPr>
                      <a:r>
                        <a:rPr lang="fr-FR" sz="900" b="1" dirty="0"/>
                        <a:t>3</a:t>
                      </a:r>
                    </a:p>
                  </a:txBody>
                  <a:tcPr marL="74295" marR="74295" marT="37148" marB="37148"/>
                </a:tc>
                <a:tc>
                  <a:txBody>
                    <a:bodyPr/>
                    <a:lstStyle/>
                    <a:p>
                      <a:r>
                        <a:rPr lang="fr-FR" sz="1000" dirty="0"/>
                        <a:t>Atteint</a:t>
                      </a:r>
                      <a:r>
                        <a:rPr lang="fr-FR" sz="1000" baseline="0" dirty="0"/>
                        <a:t> le </a:t>
                      </a:r>
                    </a:p>
                    <a:p>
                      <a:r>
                        <a:rPr lang="fr-FR" sz="1000" baseline="0" dirty="0"/>
                        <a:t>09/10/N</a:t>
                      </a:r>
                    </a:p>
                    <a:p>
                      <a:r>
                        <a:rPr lang="fr-FR" sz="1000" baseline="0" dirty="0"/>
                        <a:t>14/05/N</a:t>
                      </a:r>
                      <a:r>
                        <a:rPr lang="fr-FR" sz="1000" baseline="30000" dirty="0"/>
                        <a:t>+1</a:t>
                      </a:r>
                      <a:endParaRPr lang="fr-FR" sz="1000" baseline="0" dirty="0"/>
                    </a:p>
                    <a:p>
                      <a:r>
                        <a:rPr lang="fr-FR" sz="1000" baseline="0" dirty="0"/>
                        <a:t>10/10/N</a:t>
                      </a:r>
                      <a:r>
                        <a:rPr lang="fr-FR" sz="1000" baseline="30000" dirty="0"/>
                        <a:t>+2</a:t>
                      </a:r>
                      <a:endParaRPr lang="fr-FR" sz="1000" dirty="0"/>
                    </a:p>
                  </a:txBody>
                  <a:tcPr marL="74295" marR="74295" marT="37148" marB="37148"/>
                </a:tc>
                <a:tc>
                  <a:txBody>
                    <a:bodyPr/>
                    <a:lstStyle/>
                    <a:p>
                      <a:r>
                        <a:rPr lang="fr-FR" sz="1000" dirty="0"/>
                        <a:t>Atteint</a:t>
                      </a:r>
                      <a:r>
                        <a:rPr lang="fr-FR" sz="1000" baseline="0" dirty="0"/>
                        <a:t> le </a:t>
                      </a:r>
                    </a:p>
                    <a:p>
                      <a:r>
                        <a:rPr lang="fr-FR" sz="1000" baseline="0" dirty="0" smtClean="0"/>
                        <a:t>20/05/N</a:t>
                      </a:r>
                      <a:r>
                        <a:rPr lang="fr-FR" sz="1000" baseline="30000" dirty="0" smtClean="0"/>
                        <a:t>+2</a:t>
                      </a:r>
                      <a:endParaRPr lang="fr-FR" sz="1000" baseline="30000" dirty="0"/>
                    </a:p>
                  </a:txBody>
                  <a:tcPr marL="74295" marR="74295" marT="37148" marB="37148"/>
                </a:tc>
                <a:tc>
                  <a:txBody>
                    <a:bodyPr/>
                    <a:lstStyle/>
                    <a:p>
                      <a:endParaRPr lang="fr-FR" sz="1000" dirty="0"/>
                    </a:p>
                  </a:txBody>
                  <a:tcPr marL="74295" marR="74295" marT="37148" marB="37148"/>
                </a:tc>
                <a:tc>
                  <a:txBody>
                    <a:bodyPr/>
                    <a:lstStyle/>
                    <a:p>
                      <a:endParaRPr lang="fr-FR" sz="1000" dirty="0"/>
                    </a:p>
                  </a:txBody>
                  <a:tcPr marL="74295" marR="74295" marT="37148" marB="37148"/>
                </a:tc>
                <a:extLst>
                  <a:ext uri="{0D108BD9-81ED-4DB2-BD59-A6C34878D82A}">
                    <a16:rowId xmlns:a16="http://schemas.microsoft.com/office/drawing/2014/main" val="19635995"/>
                  </a:ext>
                </a:extLst>
              </a:tr>
              <a:tr h="33874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1000" b="1" dirty="0"/>
                        <a:t>…</a:t>
                      </a:r>
                    </a:p>
                  </a:txBody>
                  <a:tcPr marL="74295" marR="74295" marT="37148" marB="37148"/>
                </a:tc>
                <a:tc>
                  <a:txBody>
                    <a:bodyPr/>
                    <a:lstStyle/>
                    <a:p>
                      <a:r>
                        <a:rPr lang="fr-FR" sz="1000" dirty="0"/>
                        <a:t>…</a:t>
                      </a:r>
                    </a:p>
                  </a:txBody>
                  <a:tcPr marL="74295" marR="74295" marT="37148" marB="37148"/>
                </a:tc>
                <a:tc>
                  <a:txBody>
                    <a:bodyPr/>
                    <a:lstStyle/>
                    <a:p>
                      <a:r>
                        <a:rPr lang="fr-FR" sz="1000" dirty="0"/>
                        <a:t>…</a:t>
                      </a:r>
                    </a:p>
                  </a:txBody>
                  <a:tcPr marL="74295" marR="74295" marT="37148" marB="37148"/>
                </a:tc>
                <a:tc>
                  <a:txBody>
                    <a:bodyPr/>
                    <a:lstStyle/>
                    <a:p>
                      <a:r>
                        <a:rPr lang="fr-FR" sz="1000" dirty="0"/>
                        <a:t>…</a:t>
                      </a:r>
                    </a:p>
                  </a:txBody>
                  <a:tcPr marL="74295" marR="74295" marT="37148" marB="37148"/>
                </a:tc>
                <a:tc>
                  <a:txBody>
                    <a:bodyPr/>
                    <a:lstStyle/>
                    <a:p>
                      <a:r>
                        <a:rPr lang="fr-FR" sz="1000" dirty="0"/>
                        <a:t>…</a:t>
                      </a:r>
                    </a:p>
                  </a:txBody>
                  <a:tcPr marL="74295" marR="74295" marT="37148" marB="37148"/>
                </a:tc>
                <a:extLst>
                  <a:ext uri="{0D108BD9-81ED-4DB2-BD59-A6C34878D82A}">
                    <a16:rowId xmlns:a16="http://schemas.microsoft.com/office/drawing/2014/main" val="4233841908"/>
                  </a:ext>
                </a:extLst>
              </a:tr>
            </a:tbl>
          </a:graphicData>
        </a:graphic>
      </p:graphicFrame>
      <p:grpSp>
        <p:nvGrpSpPr>
          <p:cNvPr id="9" name="Groupe 8"/>
          <p:cNvGrpSpPr/>
          <p:nvPr/>
        </p:nvGrpSpPr>
        <p:grpSpPr>
          <a:xfrm>
            <a:off x="930718" y="4911999"/>
            <a:ext cx="3510000" cy="963079"/>
            <a:chOff x="859124" y="3940672"/>
            <a:chExt cx="3240000" cy="888996"/>
          </a:xfrm>
        </p:grpSpPr>
        <p:grpSp>
          <p:nvGrpSpPr>
            <p:cNvPr id="7" name="Groupe 6"/>
            <p:cNvGrpSpPr/>
            <p:nvPr/>
          </p:nvGrpSpPr>
          <p:grpSpPr>
            <a:xfrm>
              <a:off x="859124" y="3940672"/>
              <a:ext cx="3240000" cy="888996"/>
              <a:chOff x="478642" y="3985983"/>
              <a:chExt cx="3533485" cy="888996"/>
            </a:xfrm>
          </p:grpSpPr>
          <p:sp>
            <p:nvSpPr>
              <p:cNvPr id="6" name="Rectangle 5"/>
              <p:cNvSpPr/>
              <p:nvPr/>
            </p:nvSpPr>
            <p:spPr>
              <a:xfrm>
                <a:off x="478642" y="3985983"/>
                <a:ext cx="3533485" cy="888996"/>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50"/>
              </a:p>
            </p:txBody>
          </p:sp>
          <p:sp>
            <p:nvSpPr>
              <p:cNvPr id="112" name="Rectangle 111"/>
              <p:cNvSpPr/>
              <p:nvPr/>
            </p:nvSpPr>
            <p:spPr>
              <a:xfrm>
                <a:off x="1375452" y="4186875"/>
                <a:ext cx="2518767" cy="535259"/>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625" b="1" dirty="0" smtClean="0">
                    <a:solidFill>
                      <a:srgbClr val="1565A7"/>
                    </a:solidFill>
                    <a:latin typeface="Arial Narrow" panose="020B0606020202030204" pitchFamily="34" charset="0"/>
                  </a:rPr>
                  <a:t>Suivi des savoirs et des compétences</a:t>
                </a:r>
                <a:endParaRPr lang="fr-FR" sz="1625" b="1" dirty="0">
                  <a:solidFill>
                    <a:srgbClr val="1565A7"/>
                  </a:solidFill>
                  <a:latin typeface="Arial Narrow" panose="020B0606020202030204" pitchFamily="34" charset="0"/>
                </a:endParaRPr>
              </a:p>
            </p:txBody>
          </p:sp>
        </p:grpSp>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0286" y="4025170"/>
              <a:ext cx="720000" cy="720000"/>
            </a:xfrm>
            <a:prstGeom prst="rect">
              <a:avLst/>
            </a:prstGeom>
          </p:spPr>
        </p:pic>
      </p:grpSp>
      <p:cxnSp>
        <p:nvCxnSpPr>
          <p:cNvPr id="77" name="Connecteur droit 76"/>
          <p:cNvCxnSpPr/>
          <p:nvPr/>
        </p:nvCxnSpPr>
        <p:spPr>
          <a:xfrm>
            <a:off x="390000" y="1143457"/>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78" name="Image 77"/>
          <p:cNvPicPr>
            <a:picLocks noChangeAspect="1"/>
          </p:cNvPicPr>
          <p:nvPr/>
        </p:nvPicPr>
        <p:blipFill>
          <a:blip r:embed="rId13"/>
          <a:stretch>
            <a:fillRect/>
          </a:stretch>
        </p:blipFill>
        <p:spPr>
          <a:xfrm>
            <a:off x="404838" y="545268"/>
            <a:ext cx="542449" cy="533255"/>
          </a:xfrm>
          <a:prstGeom prst="rect">
            <a:avLst/>
          </a:prstGeom>
        </p:spPr>
      </p:pic>
      <p:pic>
        <p:nvPicPr>
          <p:cNvPr id="76" name="Image 75"/>
          <p:cNvPicPr>
            <a:picLocks noChangeAspect="1"/>
          </p:cNvPicPr>
          <p:nvPr/>
        </p:nvPicPr>
        <p:blipFill>
          <a:blip r:embed="rId14"/>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4087972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25</a:t>
            </a:fld>
            <a:endParaRPr lang="fr-FR" dirty="0"/>
          </a:p>
        </p:txBody>
      </p:sp>
      <p:cxnSp>
        <p:nvCxnSpPr>
          <p:cNvPr id="17" name="Connecteur droit 16"/>
          <p:cNvCxnSpPr/>
          <p:nvPr/>
        </p:nvCxnSpPr>
        <p:spPr>
          <a:xfrm>
            <a:off x="900737" y="13620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re 2"/>
          <p:cNvSpPr>
            <a:spLocks noGrp="1"/>
          </p:cNvSpPr>
          <p:nvPr>
            <p:ph type="title"/>
          </p:nvPr>
        </p:nvSpPr>
        <p:spPr>
          <a:xfrm>
            <a:off x="1026944" y="706681"/>
            <a:ext cx="8703073" cy="405724"/>
          </a:xfrm>
        </p:spPr>
        <p:txBody>
          <a:bodyPr>
            <a:normAutofit fontScale="90000"/>
          </a:bodyPr>
          <a:lstStyle/>
          <a:p>
            <a:pPr marL="0" indent="0">
              <a:buNone/>
            </a:pPr>
            <a:r>
              <a:rPr lang="fr-FR" dirty="0" smtClean="0">
                <a:solidFill>
                  <a:srgbClr val="002060"/>
                </a:solidFill>
              </a:rPr>
              <a:t>SUIVRE LES COMPÉTENCES ÉVALUÉES DANS PRONOTE</a:t>
            </a:r>
            <a:endParaRPr lang="fr-FR" dirty="0">
              <a:solidFill>
                <a:srgbClr val="002060"/>
              </a:solidFill>
            </a:endParaRPr>
          </a:p>
        </p:txBody>
      </p:sp>
      <p:pic>
        <p:nvPicPr>
          <p:cNvPr id="2" name="Image 1"/>
          <p:cNvPicPr>
            <a:picLocks noChangeAspect="1"/>
          </p:cNvPicPr>
          <p:nvPr/>
        </p:nvPicPr>
        <p:blipFill rotWithShape="1">
          <a:blip r:embed="rId2"/>
          <a:srcRect l="1117" t="145" b="15227"/>
          <a:stretch/>
        </p:blipFill>
        <p:spPr>
          <a:xfrm>
            <a:off x="1496616" y="1455500"/>
            <a:ext cx="7200800" cy="4853820"/>
          </a:xfrm>
          <a:prstGeom prst="rect">
            <a:avLst/>
          </a:prstGeom>
        </p:spPr>
      </p:pic>
      <p:pic>
        <p:nvPicPr>
          <p:cNvPr id="12" name="Image 11"/>
          <p:cNvPicPr>
            <a:picLocks noChangeAspect="1"/>
          </p:cNvPicPr>
          <p:nvPr/>
        </p:nvPicPr>
        <p:blipFill>
          <a:blip r:embed="rId3"/>
          <a:stretch>
            <a:fillRect/>
          </a:stretch>
        </p:blipFill>
        <p:spPr>
          <a:xfrm>
            <a:off x="358288" y="530942"/>
            <a:ext cx="542449" cy="533255"/>
          </a:xfrm>
          <a:prstGeom prst="rect">
            <a:avLst/>
          </a:prstGeom>
        </p:spPr>
      </p:pic>
      <p:pic>
        <p:nvPicPr>
          <p:cNvPr id="8" name="Image 7"/>
          <p:cNvPicPr>
            <a:picLocks noChangeAspect="1"/>
          </p:cNvPicPr>
          <p:nvPr/>
        </p:nvPicPr>
        <p:blipFill>
          <a:blip r:embed="rId4"/>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349431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26</a:t>
            </a:fld>
            <a:endParaRPr lang="fr-FR" dirty="0"/>
          </a:p>
        </p:txBody>
      </p:sp>
      <p:cxnSp>
        <p:nvCxnSpPr>
          <p:cNvPr id="17" name="Connecteur droit 16"/>
          <p:cNvCxnSpPr/>
          <p:nvPr/>
        </p:nvCxnSpPr>
        <p:spPr>
          <a:xfrm>
            <a:off x="900737" y="13620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re 2"/>
          <p:cNvSpPr>
            <a:spLocks noGrp="1"/>
          </p:cNvSpPr>
          <p:nvPr>
            <p:ph type="title"/>
          </p:nvPr>
        </p:nvSpPr>
        <p:spPr>
          <a:xfrm>
            <a:off x="1026944" y="706681"/>
            <a:ext cx="8703073" cy="405724"/>
          </a:xfrm>
        </p:spPr>
        <p:txBody>
          <a:bodyPr>
            <a:normAutofit fontScale="90000"/>
          </a:bodyPr>
          <a:lstStyle/>
          <a:p>
            <a:pPr marL="0" indent="0">
              <a:buNone/>
            </a:pPr>
            <a:r>
              <a:rPr lang="fr-FR" dirty="0" smtClean="0">
                <a:solidFill>
                  <a:srgbClr val="002060"/>
                </a:solidFill>
              </a:rPr>
              <a:t>SUIVRE LES COMPÉTENCES ÉVALUÉES DANS PRONOTE</a:t>
            </a:r>
            <a:endParaRPr lang="fr-FR" dirty="0">
              <a:solidFill>
                <a:srgbClr val="002060"/>
              </a:solidFill>
            </a:endParaRPr>
          </a:p>
        </p:txBody>
      </p:sp>
      <p:pic>
        <p:nvPicPr>
          <p:cNvPr id="12" name="Image 11"/>
          <p:cNvPicPr>
            <a:picLocks noChangeAspect="1"/>
          </p:cNvPicPr>
          <p:nvPr/>
        </p:nvPicPr>
        <p:blipFill>
          <a:blip r:embed="rId2"/>
          <a:stretch>
            <a:fillRect/>
          </a:stretch>
        </p:blipFill>
        <p:spPr>
          <a:xfrm>
            <a:off x="358288" y="530942"/>
            <a:ext cx="542449" cy="533255"/>
          </a:xfrm>
          <a:prstGeom prst="rect">
            <a:avLst/>
          </a:prstGeom>
        </p:spPr>
      </p:pic>
      <p:pic>
        <p:nvPicPr>
          <p:cNvPr id="8" name="Image 7"/>
          <p:cNvPicPr>
            <a:picLocks noChangeAspect="1"/>
          </p:cNvPicPr>
          <p:nvPr/>
        </p:nvPicPr>
        <p:blipFill>
          <a:blip r:embed="rId3"/>
          <a:stretch>
            <a:fillRect/>
          </a:stretch>
        </p:blipFill>
        <p:spPr>
          <a:xfrm>
            <a:off x="8192188" y="6416550"/>
            <a:ext cx="1329043" cy="481626"/>
          </a:xfrm>
          <a:prstGeom prst="rect">
            <a:avLst/>
          </a:prstGeom>
        </p:spPr>
      </p:pic>
      <p:pic>
        <p:nvPicPr>
          <p:cNvPr id="9" name="Image 8"/>
          <p:cNvPicPr/>
          <p:nvPr/>
        </p:nvPicPr>
        <p:blipFill rotWithShape="1">
          <a:blip r:embed="rId4"/>
          <a:srcRect r="23939" b="15983"/>
          <a:stretch/>
        </p:blipFill>
        <p:spPr bwMode="auto">
          <a:xfrm>
            <a:off x="1660525" y="701992"/>
            <a:ext cx="6584950" cy="5454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322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27</a:t>
            </a:fld>
            <a:endParaRPr lang="fr-FR" dirty="0"/>
          </a:p>
        </p:txBody>
      </p:sp>
      <p:cxnSp>
        <p:nvCxnSpPr>
          <p:cNvPr id="17" name="Connecteur droit 16"/>
          <p:cNvCxnSpPr/>
          <p:nvPr/>
        </p:nvCxnSpPr>
        <p:spPr>
          <a:xfrm>
            <a:off x="900737" y="13620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re 2"/>
          <p:cNvSpPr>
            <a:spLocks noGrp="1"/>
          </p:cNvSpPr>
          <p:nvPr>
            <p:ph type="title"/>
          </p:nvPr>
        </p:nvSpPr>
        <p:spPr>
          <a:xfrm>
            <a:off x="1026944" y="706681"/>
            <a:ext cx="8703073" cy="405724"/>
          </a:xfrm>
          <a:ln>
            <a:noFill/>
          </a:ln>
        </p:spPr>
        <p:txBody>
          <a:bodyPr>
            <a:normAutofit fontScale="90000"/>
          </a:bodyPr>
          <a:lstStyle/>
          <a:p>
            <a:pPr marL="0" indent="0">
              <a:buNone/>
            </a:pPr>
            <a:r>
              <a:rPr lang="fr-FR" dirty="0" smtClean="0">
                <a:solidFill>
                  <a:srgbClr val="002060"/>
                </a:solidFill>
              </a:rPr>
              <a:t>SUIVRE LES COMPÉTENCES ÉVALUÉES DANS PRONOTE</a:t>
            </a:r>
            <a:endParaRPr lang="fr-FR" dirty="0">
              <a:solidFill>
                <a:srgbClr val="002060"/>
              </a:solidFill>
            </a:endParaRPr>
          </a:p>
        </p:txBody>
      </p:sp>
      <p:pic>
        <p:nvPicPr>
          <p:cNvPr id="12" name="Image 11"/>
          <p:cNvPicPr>
            <a:picLocks noChangeAspect="1"/>
          </p:cNvPicPr>
          <p:nvPr/>
        </p:nvPicPr>
        <p:blipFill>
          <a:blip r:embed="rId2"/>
          <a:stretch>
            <a:fillRect/>
          </a:stretch>
        </p:blipFill>
        <p:spPr>
          <a:xfrm>
            <a:off x="358288" y="530942"/>
            <a:ext cx="542449" cy="533255"/>
          </a:xfrm>
          <a:prstGeom prst="rect">
            <a:avLst/>
          </a:prstGeom>
        </p:spPr>
      </p:pic>
      <p:pic>
        <p:nvPicPr>
          <p:cNvPr id="8" name="Image 7"/>
          <p:cNvPicPr>
            <a:picLocks noChangeAspect="1"/>
          </p:cNvPicPr>
          <p:nvPr/>
        </p:nvPicPr>
        <p:blipFill>
          <a:blip r:embed="rId3"/>
          <a:stretch>
            <a:fillRect/>
          </a:stretch>
        </p:blipFill>
        <p:spPr>
          <a:xfrm>
            <a:off x="8192188" y="6416550"/>
            <a:ext cx="1329043" cy="481626"/>
          </a:xfrm>
          <a:prstGeom prst="rect">
            <a:avLst/>
          </a:prstGeom>
        </p:spPr>
      </p:pic>
      <p:pic>
        <p:nvPicPr>
          <p:cNvPr id="10" name="Image 9"/>
          <p:cNvPicPr/>
          <p:nvPr/>
        </p:nvPicPr>
        <p:blipFill rotWithShape="1">
          <a:blip r:embed="rId4"/>
          <a:srcRect l="23834" t="7208" r="5519" b="9237"/>
          <a:stretch/>
        </p:blipFill>
        <p:spPr bwMode="auto">
          <a:xfrm>
            <a:off x="358288" y="1726744"/>
            <a:ext cx="4522704" cy="4438560"/>
          </a:xfrm>
          <a:prstGeom prst="rect">
            <a:avLst/>
          </a:prstGeom>
          <a:ln>
            <a:noFill/>
          </a:ln>
          <a:extLst>
            <a:ext uri="{53640926-AAD7-44D8-BBD7-CCE9431645EC}">
              <a14:shadowObscured xmlns:a14="http://schemas.microsoft.com/office/drawing/2010/main"/>
            </a:ext>
          </a:extLst>
        </p:spPr>
      </p:pic>
      <p:pic>
        <p:nvPicPr>
          <p:cNvPr id="13" name="Image 12"/>
          <p:cNvPicPr/>
          <p:nvPr/>
        </p:nvPicPr>
        <p:blipFill rotWithShape="1">
          <a:blip r:embed="rId5"/>
          <a:srcRect l="23120" t="11259" r="5163" b="13973"/>
          <a:stretch/>
        </p:blipFill>
        <p:spPr bwMode="auto">
          <a:xfrm>
            <a:off x="4849206" y="1867172"/>
            <a:ext cx="4464496" cy="4470652"/>
          </a:xfrm>
          <a:prstGeom prst="rect">
            <a:avLst/>
          </a:prstGeom>
          <a:ln>
            <a:noFill/>
          </a:ln>
          <a:extLst>
            <a:ext uri="{53640926-AAD7-44D8-BBD7-CCE9431645EC}">
              <a14:shadowObscured xmlns:a14="http://schemas.microsoft.com/office/drawing/2010/main"/>
            </a:ext>
          </a:extLst>
        </p:spPr>
      </p:pic>
      <p:sp>
        <p:nvSpPr>
          <p:cNvPr id="2" name="ZoneTexte 1"/>
          <p:cNvSpPr txBox="1"/>
          <p:nvPr/>
        </p:nvSpPr>
        <p:spPr>
          <a:xfrm>
            <a:off x="1136576" y="1362011"/>
            <a:ext cx="3024336" cy="369332"/>
          </a:xfrm>
          <a:prstGeom prst="rect">
            <a:avLst/>
          </a:prstGeom>
          <a:solidFill>
            <a:srgbClr val="FFC000"/>
          </a:solidFill>
        </p:spPr>
        <p:txBody>
          <a:bodyPr wrap="square" rtlCol="0">
            <a:spAutoFit/>
          </a:bodyPr>
          <a:lstStyle/>
          <a:p>
            <a:pPr algn="ctr"/>
            <a:r>
              <a:rPr lang="fr-FR" dirty="0" smtClean="0"/>
              <a:t>Vue prof / élèves</a:t>
            </a:r>
            <a:endParaRPr lang="fr-FR" dirty="0"/>
          </a:p>
        </p:txBody>
      </p:sp>
      <p:sp>
        <p:nvSpPr>
          <p:cNvPr id="15" name="ZoneTexte 14"/>
          <p:cNvSpPr txBox="1"/>
          <p:nvPr/>
        </p:nvSpPr>
        <p:spPr>
          <a:xfrm>
            <a:off x="6005082" y="1368470"/>
            <a:ext cx="3024336" cy="369332"/>
          </a:xfrm>
          <a:prstGeom prst="rect">
            <a:avLst/>
          </a:prstGeom>
          <a:solidFill>
            <a:schemeClr val="accent4">
              <a:lumMod val="75000"/>
            </a:schemeClr>
          </a:solidFill>
        </p:spPr>
        <p:txBody>
          <a:bodyPr wrap="square" rtlCol="0">
            <a:spAutoFit/>
          </a:bodyPr>
          <a:lstStyle/>
          <a:p>
            <a:pPr algn="ctr"/>
            <a:r>
              <a:rPr lang="fr-FR" dirty="0" smtClean="0">
                <a:solidFill>
                  <a:schemeClr val="bg1"/>
                </a:solidFill>
              </a:rPr>
              <a:t>Vue bulletin</a:t>
            </a:r>
            <a:endParaRPr lang="fr-FR" dirty="0">
              <a:solidFill>
                <a:schemeClr val="bg1"/>
              </a:solidFill>
            </a:endParaRPr>
          </a:p>
        </p:txBody>
      </p:sp>
      <p:sp>
        <p:nvSpPr>
          <p:cNvPr id="3" name="ZoneTexte 2"/>
          <p:cNvSpPr txBox="1"/>
          <p:nvPr/>
        </p:nvSpPr>
        <p:spPr>
          <a:xfrm>
            <a:off x="4880992" y="1790976"/>
            <a:ext cx="1764575" cy="830997"/>
          </a:xfrm>
          <a:prstGeom prst="rect">
            <a:avLst/>
          </a:prstGeom>
          <a:solidFill>
            <a:schemeClr val="bg1"/>
          </a:solidFill>
          <a:ln>
            <a:solidFill>
              <a:schemeClr val="tx1"/>
            </a:solidFill>
          </a:ln>
        </p:spPr>
        <p:txBody>
          <a:bodyPr wrap="square" rtlCol="0">
            <a:spAutoFit/>
          </a:bodyPr>
          <a:lstStyle/>
          <a:p>
            <a:r>
              <a:rPr lang="fr-FR" sz="1200" dirty="0" smtClean="0"/>
              <a:t>Nom </a:t>
            </a:r>
          </a:p>
          <a:p>
            <a:endParaRPr lang="fr-FR" sz="1200" dirty="0"/>
          </a:p>
          <a:p>
            <a:r>
              <a:rPr lang="fr-FR" sz="1200" dirty="0" smtClean="0"/>
              <a:t>Établissement</a:t>
            </a:r>
          </a:p>
          <a:p>
            <a:endParaRPr lang="fr-FR" sz="1200" dirty="0"/>
          </a:p>
        </p:txBody>
      </p:sp>
      <p:sp>
        <p:nvSpPr>
          <p:cNvPr id="5" name="ZoneTexte 4"/>
          <p:cNvSpPr txBox="1"/>
          <p:nvPr/>
        </p:nvSpPr>
        <p:spPr>
          <a:xfrm>
            <a:off x="4981053" y="3225511"/>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18" name="ZoneTexte 17"/>
          <p:cNvSpPr txBox="1"/>
          <p:nvPr/>
        </p:nvSpPr>
        <p:spPr>
          <a:xfrm>
            <a:off x="4981054" y="3531952"/>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19" name="ZoneTexte 18"/>
          <p:cNvSpPr txBox="1"/>
          <p:nvPr/>
        </p:nvSpPr>
        <p:spPr>
          <a:xfrm>
            <a:off x="4926508" y="3762224"/>
            <a:ext cx="491417" cy="17083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1" name="ZoneTexte 20"/>
          <p:cNvSpPr txBox="1"/>
          <p:nvPr/>
        </p:nvSpPr>
        <p:spPr>
          <a:xfrm>
            <a:off x="4926508" y="4009252"/>
            <a:ext cx="7465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2" name="ZoneTexte 21"/>
          <p:cNvSpPr txBox="1"/>
          <p:nvPr/>
        </p:nvSpPr>
        <p:spPr>
          <a:xfrm>
            <a:off x="4941608" y="4211388"/>
            <a:ext cx="659464"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3" name="ZoneTexte 22"/>
          <p:cNvSpPr txBox="1"/>
          <p:nvPr/>
        </p:nvSpPr>
        <p:spPr>
          <a:xfrm>
            <a:off x="4926508" y="4419623"/>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4" name="ZoneTexte 23"/>
          <p:cNvSpPr txBox="1"/>
          <p:nvPr/>
        </p:nvSpPr>
        <p:spPr>
          <a:xfrm>
            <a:off x="4926598" y="5011280"/>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5" name="ZoneTexte 24"/>
          <p:cNvSpPr txBox="1"/>
          <p:nvPr/>
        </p:nvSpPr>
        <p:spPr>
          <a:xfrm>
            <a:off x="4926508" y="5374184"/>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6" name="ZoneTexte 25"/>
          <p:cNvSpPr txBox="1"/>
          <p:nvPr/>
        </p:nvSpPr>
        <p:spPr>
          <a:xfrm>
            <a:off x="4931452" y="5602937"/>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7" name="ZoneTexte 26"/>
          <p:cNvSpPr txBox="1"/>
          <p:nvPr/>
        </p:nvSpPr>
        <p:spPr>
          <a:xfrm>
            <a:off x="4926508" y="5786855"/>
            <a:ext cx="1610668"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8" name="ZoneTexte 27"/>
          <p:cNvSpPr txBox="1"/>
          <p:nvPr/>
        </p:nvSpPr>
        <p:spPr>
          <a:xfrm>
            <a:off x="407695" y="1988840"/>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29" name="ZoneTexte 28"/>
          <p:cNvSpPr txBox="1"/>
          <p:nvPr/>
        </p:nvSpPr>
        <p:spPr>
          <a:xfrm>
            <a:off x="364678" y="2456655"/>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30" name="ZoneTexte 29"/>
          <p:cNvSpPr txBox="1"/>
          <p:nvPr/>
        </p:nvSpPr>
        <p:spPr>
          <a:xfrm>
            <a:off x="407695" y="2621973"/>
            <a:ext cx="436872"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31" name="ZoneTexte 30"/>
          <p:cNvSpPr txBox="1"/>
          <p:nvPr/>
        </p:nvSpPr>
        <p:spPr>
          <a:xfrm>
            <a:off x="407694" y="3639674"/>
            <a:ext cx="677583"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32" name="ZoneTexte 31"/>
          <p:cNvSpPr txBox="1"/>
          <p:nvPr/>
        </p:nvSpPr>
        <p:spPr>
          <a:xfrm>
            <a:off x="407693" y="3815441"/>
            <a:ext cx="677583"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33" name="ZoneTexte 32"/>
          <p:cNvSpPr txBox="1"/>
          <p:nvPr/>
        </p:nvSpPr>
        <p:spPr>
          <a:xfrm>
            <a:off x="322216" y="4603514"/>
            <a:ext cx="677583"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34" name="ZoneTexte 33"/>
          <p:cNvSpPr txBox="1"/>
          <p:nvPr/>
        </p:nvSpPr>
        <p:spPr>
          <a:xfrm>
            <a:off x="402953" y="5182786"/>
            <a:ext cx="677583"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
        <p:nvSpPr>
          <p:cNvPr id="35" name="ZoneTexte 34"/>
          <p:cNvSpPr txBox="1"/>
          <p:nvPr/>
        </p:nvSpPr>
        <p:spPr>
          <a:xfrm>
            <a:off x="371737" y="5947778"/>
            <a:ext cx="677583" cy="107722"/>
          </a:xfrm>
          <a:prstGeom prst="rect">
            <a:avLst/>
          </a:prstGeom>
          <a:solidFill>
            <a:schemeClr val="bg1"/>
          </a:solidFill>
        </p:spPr>
        <p:txBody>
          <a:bodyPr wrap="square" rtlCol="0">
            <a:spAutoFit/>
          </a:bodyPr>
          <a:lstStyle/>
          <a:p>
            <a:endParaRPr lang="fr-FR" sz="100" dirty="0">
              <a:latin typeface="Amiri" panose="00000500000000000000" pitchFamily="2" charset="-78"/>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239042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28</a:t>
            </a:fld>
            <a:endParaRPr lang="fr-FR" dirty="0"/>
          </a:p>
        </p:txBody>
      </p:sp>
      <p:cxnSp>
        <p:nvCxnSpPr>
          <p:cNvPr id="17" name="Connecteur droit 16"/>
          <p:cNvCxnSpPr/>
          <p:nvPr/>
        </p:nvCxnSpPr>
        <p:spPr>
          <a:xfrm>
            <a:off x="900737" y="13620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re 2"/>
          <p:cNvSpPr>
            <a:spLocks noGrp="1"/>
          </p:cNvSpPr>
          <p:nvPr>
            <p:ph type="title"/>
          </p:nvPr>
        </p:nvSpPr>
        <p:spPr>
          <a:xfrm>
            <a:off x="1026944" y="706681"/>
            <a:ext cx="8703073" cy="405724"/>
          </a:xfrm>
        </p:spPr>
        <p:txBody>
          <a:bodyPr>
            <a:normAutofit fontScale="90000"/>
          </a:bodyPr>
          <a:lstStyle/>
          <a:p>
            <a:pPr marL="0" indent="0">
              <a:buNone/>
            </a:pPr>
            <a:r>
              <a:rPr lang="fr-FR" dirty="0" smtClean="0">
                <a:solidFill>
                  <a:srgbClr val="002060"/>
                </a:solidFill>
              </a:rPr>
              <a:t>SUIVRE LES COMPÉTENCES ÉVALUÉES DANS SIECLE</a:t>
            </a:r>
            <a:endParaRPr lang="fr-FR" dirty="0">
              <a:solidFill>
                <a:srgbClr val="002060"/>
              </a:solidFill>
            </a:endParaRPr>
          </a:p>
        </p:txBody>
      </p:sp>
      <p:pic>
        <p:nvPicPr>
          <p:cNvPr id="12" name="Image 11"/>
          <p:cNvPicPr>
            <a:picLocks noChangeAspect="1"/>
          </p:cNvPicPr>
          <p:nvPr/>
        </p:nvPicPr>
        <p:blipFill>
          <a:blip r:embed="rId2"/>
          <a:stretch>
            <a:fillRect/>
          </a:stretch>
        </p:blipFill>
        <p:spPr>
          <a:xfrm>
            <a:off x="358288" y="530942"/>
            <a:ext cx="542449" cy="533255"/>
          </a:xfrm>
          <a:prstGeom prst="rect">
            <a:avLst/>
          </a:prstGeom>
        </p:spPr>
      </p:pic>
      <p:pic>
        <p:nvPicPr>
          <p:cNvPr id="8" name="Image 7"/>
          <p:cNvPicPr>
            <a:picLocks noChangeAspect="1"/>
          </p:cNvPicPr>
          <p:nvPr/>
        </p:nvPicPr>
        <p:blipFill>
          <a:blip r:embed="rId3"/>
          <a:stretch>
            <a:fillRect/>
          </a:stretch>
        </p:blipFill>
        <p:spPr>
          <a:xfrm>
            <a:off x="8192188" y="6416550"/>
            <a:ext cx="1329043" cy="481626"/>
          </a:xfrm>
          <a:prstGeom prst="rect">
            <a:avLst/>
          </a:prstGeom>
        </p:spPr>
      </p:pic>
      <p:sp>
        <p:nvSpPr>
          <p:cNvPr id="3" name="Rectangle 2"/>
          <p:cNvSpPr/>
          <p:nvPr/>
        </p:nvSpPr>
        <p:spPr>
          <a:xfrm>
            <a:off x="657249" y="5661248"/>
            <a:ext cx="9248751" cy="276999"/>
          </a:xfrm>
          <a:prstGeom prst="rect">
            <a:avLst/>
          </a:prstGeom>
        </p:spPr>
        <p:txBody>
          <a:bodyPr wrap="square">
            <a:spAutoFit/>
          </a:bodyPr>
          <a:lstStyle/>
          <a:p>
            <a:r>
              <a:rPr lang="fr-FR" sz="1200" i="1" dirty="0"/>
              <a:t>https://eduscol.education.fr/1094/siecle-evaluation-le-suivi-fin-et-au-fil-de-l-eau-des-evaluations</a:t>
            </a:r>
          </a:p>
        </p:txBody>
      </p:sp>
      <p:pic>
        <p:nvPicPr>
          <p:cNvPr id="4" name="Image 3"/>
          <p:cNvPicPr>
            <a:picLocks noChangeAspect="1"/>
          </p:cNvPicPr>
          <p:nvPr/>
        </p:nvPicPr>
        <p:blipFill>
          <a:blip r:embed="rId4"/>
          <a:stretch>
            <a:fillRect/>
          </a:stretch>
        </p:blipFill>
        <p:spPr>
          <a:xfrm>
            <a:off x="37574" y="3061065"/>
            <a:ext cx="3619282" cy="2121880"/>
          </a:xfrm>
          <a:prstGeom prst="rect">
            <a:avLst/>
          </a:prstGeom>
        </p:spPr>
      </p:pic>
      <p:sp>
        <p:nvSpPr>
          <p:cNvPr id="2" name="ZoneTexte 1"/>
          <p:cNvSpPr txBox="1"/>
          <p:nvPr/>
        </p:nvSpPr>
        <p:spPr>
          <a:xfrm rot="20504169">
            <a:off x="695380" y="1884526"/>
            <a:ext cx="1405776" cy="646331"/>
          </a:xfrm>
          <a:prstGeom prst="rect">
            <a:avLst/>
          </a:prstGeom>
          <a:solidFill>
            <a:schemeClr val="accent4">
              <a:lumMod val="75000"/>
            </a:schemeClr>
          </a:solidFill>
        </p:spPr>
        <p:txBody>
          <a:bodyPr wrap="square" rtlCol="0">
            <a:spAutoFit/>
          </a:bodyPr>
          <a:lstStyle/>
          <a:p>
            <a:pPr algn="ctr"/>
            <a:r>
              <a:rPr lang="fr-FR" b="1" dirty="0" smtClean="0">
                <a:solidFill>
                  <a:schemeClr val="bg1"/>
                </a:solidFill>
              </a:rPr>
              <a:t>TEST EN COURS </a:t>
            </a:r>
            <a:endParaRPr lang="fr-FR" b="1" dirty="0">
              <a:solidFill>
                <a:schemeClr val="bg1"/>
              </a:solidFill>
            </a:endParaRPr>
          </a:p>
        </p:txBody>
      </p:sp>
      <p:pic>
        <p:nvPicPr>
          <p:cNvPr id="5" name="Image 4"/>
          <p:cNvPicPr>
            <a:picLocks noChangeAspect="1"/>
          </p:cNvPicPr>
          <p:nvPr/>
        </p:nvPicPr>
        <p:blipFill>
          <a:blip r:embed="rId5"/>
          <a:stretch>
            <a:fillRect/>
          </a:stretch>
        </p:blipFill>
        <p:spPr>
          <a:xfrm>
            <a:off x="3735286" y="1910833"/>
            <a:ext cx="5785945" cy="3312368"/>
          </a:xfrm>
          <a:prstGeom prst="rect">
            <a:avLst/>
          </a:prstGeom>
        </p:spPr>
      </p:pic>
      <p:sp>
        <p:nvSpPr>
          <p:cNvPr id="6" name="ZoneTexte 5"/>
          <p:cNvSpPr txBox="1"/>
          <p:nvPr/>
        </p:nvSpPr>
        <p:spPr>
          <a:xfrm>
            <a:off x="3656856" y="1801765"/>
            <a:ext cx="2232248" cy="405926"/>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298718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ZoneTexte 11"/>
          <p:cNvSpPr txBox="1">
            <a:spLocks noChangeArrowheads="1"/>
          </p:cNvSpPr>
          <p:nvPr/>
        </p:nvSpPr>
        <p:spPr bwMode="auto">
          <a:xfrm>
            <a:off x="390000" y="3454705"/>
            <a:ext cx="6485892"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
            </a:pPr>
            <a:r>
              <a:rPr lang="fr-FR" altLang="fr-FR" sz="1800" b="1" dirty="0">
                <a:latin typeface="Arial" panose="020B0604020202020204" pitchFamily="34" charset="0"/>
              </a:rPr>
              <a:t>Favoriser une logique de parcours </a:t>
            </a:r>
            <a:r>
              <a:rPr lang="fr-FR" altLang="fr-FR" sz="1800" dirty="0">
                <a:latin typeface="Arial" panose="020B0604020202020204" pitchFamily="34" charset="0"/>
              </a:rPr>
              <a:t>au sein de la voie professionnelle par un travail sur les compétences transversales et leur valorisation</a:t>
            </a:r>
          </a:p>
          <a:p>
            <a:pPr>
              <a:spcBef>
                <a:spcPct val="0"/>
              </a:spcBef>
              <a:buFont typeface="Wingdings" panose="05000000000000000000" pitchFamily="2" charset="2"/>
              <a:buChar char="§"/>
            </a:pPr>
            <a:endParaRPr lang="fr-FR" altLang="fr-FR" sz="1100" dirty="0">
              <a:latin typeface="Arial" panose="020B0604020202020204" pitchFamily="34" charset="0"/>
            </a:endParaRPr>
          </a:p>
          <a:p>
            <a:pPr algn="just">
              <a:spcBef>
                <a:spcPct val="0"/>
              </a:spcBef>
              <a:buFont typeface="Wingdings" panose="05000000000000000000" pitchFamily="2" charset="2"/>
              <a:buChar char="§"/>
            </a:pPr>
            <a:r>
              <a:rPr lang="fr-FR" altLang="fr-FR" sz="1800" b="1" dirty="0">
                <a:latin typeface="Arial" panose="020B0604020202020204" pitchFamily="34" charset="0"/>
              </a:rPr>
              <a:t>Créer un langage commun, </a:t>
            </a:r>
            <a:r>
              <a:rPr lang="fr-FR" altLang="fr-FR" sz="1800" dirty="0">
                <a:latin typeface="Arial" panose="020B0604020202020204" pitchFamily="34" charset="0"/>
              </a:rPr>
              <a:t>une cohérence des apprentissages et permettre une vision globale et partagée par le collectif enseignant des compétences développées</a:t>
            </a:r>
          </a:p>
          <a:p>
            <a:pPr>
              <a:spcBef>
                <a:spcPct val="0"/>
              </a:spcBef>
              <a:buFont typeface="Wingdings" panose="05000000000000000000" pitchFamily="2" charset="2"/>
              <a:buChar char="§"/>
            </a:pPr>
            <a:endParaRPr lang="fr-FR" altLang="fr-FR" sz="1200" dirty="0">
              <a:latin typeface="Arial" panose="020B0604020202020204" pitchFamily="34" charset="0"/>
            </a:endParaRPr>
          </a:p>
          <a:p>
            <a:pPr algn="just">
              <a:spcBef>
                <a:spcPct val="0"/>
              </a:spcBef>
              <a:buFont typeface="Wingdings" panose="05000000000000000000" pitchFamily="2" charset="2"/>
              <a:buChar char="§"/>
            </a:pPr>
            <a:r>
              <a:rPr lang="fr-FR" altLang="fr-FR" sz="1800" b="1" dirty="0">
                <a:latin typeface="Arial" panose="020B0604020202020204" pitchFamily="34" charset="0"/>
              </a:rPr>
              <a:t>Articuler les enseignements </a:t>
            </a:r>
            <a:r>
              <a:rPr lang="fr-FR" altLang="fr-FR" sz="1800" dirty="0">
                <a:latin typeface="Arial" panose="020B0604020202020204" pitchFamily="34" charset="0"/>
              </a:rPr>
              <a:t>du domaine général et professionnel </a:t>
            </a:r>
          </a:p>
        </p:txBody>
      </p:sp>
      <p:sp>
        <p:nvSpPr>
          <p:cNvPr id="2" name="ZoneTexte 1"/>
          <p:cNvSpPr txBox="1"/>
          <p:nvPr/>
        </p:nvSpPr>
        <p:spPr>
          <a:xfrm>
            <a:off x="891509" y="1636187"/>
            <a:ext cx="7949922" cy="400050"/>
          </a:xfrm>
          <a:prstGeom prst="rect">
            <a:avLst/>
          </a:prstGeom>
          <a:solidFill>
            <a:schemeClr val="accent4">
              <a:lumMod val="75000"/>
            </a:schemeClr>
          </a:solidFill>
        </p:spPr>
        <p:txBody>
          <a:bodyPr wrap="square">
            <a:spAutoFit/>
          </a:bodyPr>
          <a:lstStyle/>
          <a:p>
            <a:pPr algn="ctr">
              <a:defRPr/>
            </a:pPr>
            <a:r>
              <a:rPr lang="fr-FR" sz="2000" b="1" spc="300" dirty="0">
                <a:solidFill>
                  <a:schemeClr val="bg1"/>
                </a:solidFill>
              </a:rPr>
              <a:t>Compétences transversales</a:t>
            </a:r>
          </a:p>
        </p:txBody>
      </p:sp>
      <p:sp>
        <p:nvSpPr>
          <p:cNvPr id="11" name="ZoneTexte 10"/>
          <p:cNvSpPr txBox="1"/>
          <p:nvPr/>
        </p:nvSpPr>
        <p:spPr>
          <a:xfrm>
            <a:off x="891508" y="2139543"/>
            <a:ext cx="7949923" cy="1054135"/>
          </a:xfrm>
          <a:prstGeom prst="rect">
            <a:avLst/>
          </a:prstGeom>
          <a:solidFill>
            <a:schemeClr val="accent4">
              <a:lumMod val="40000"/>
              <a:lumOff val="60000"/>
            </a:schemeClr>
          </a:solidFill>
        </p:spPr>
        <p:txBody>
          <a:bodyPr wrap="square">
            <a:spAutoFit/>
          </a:bodyPr>
          <a:lstStyle/>
          <a:p>
            <a:pPr marL="182563" algn="just" defTabSz="439738">
              <a:lnSpc>
                <a:spcPts val="2500"/>
              </a:lnSpc>
              <a:tabLst>
                <a:tab pos="4389438" algn="l"/>
              </a:tabLst>
              <a:defRPr/>
            </a:pPr>
            <a:r>
              <a:rPr lang="fr-FR" b="1" dirty="0">
                <a:latin typeface="+mj-lt"/>
              </a:rPr>
              <a:t>Un défi à relever pour mettre en valeur la voie professionnelle dans sa capacité à accompagner les jeunes vers leur insertion dans la société</a:t>
            </a: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smtClean="0">
                <a:solidFill>
                  <a:srgbClr val="002060"/>
                </a:solidFill>
              </a:rPr>
              <a:t>Introduction des compétences transversales</a:t>
            </a:r>
            <a:endParaRPr lang="fr-FR" sz="2800" dirty="0">
              <a:solidFill>
                <a:srgbClr val="002060"/>
              </a:solidFill>
            </a:endParaRPr>
          </a:p>
        </p:txBody>
      </p:sp>
      <p:pic>
        <p:nvPicPr>
          <p:cNvPr id="16"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1232" y="3789040"/>
            <a:ext cx="2573337"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p:cNvPicPr>
            <a:picLocks noChangeAspect="1"/>
          </p:cNvPicPr>
          <p:nvPr/>
        </p:nvPicPr>
        <p:blipFill>
          <a:blip r:embed="rId3"/>
          <a:stretch>
            <a:fillRect/>
          </a:stretch>
        </p:blipFill>
        <p:spPr>
          <a:xfrm>
            <a:off x="8192188" y="6416550"/>
            <a:ext cx="1329043" cy="481626"/>
          </a:xfrm>
          <a:prstGeom prst="rect">
            <a:avLst/>
          </a:prstGeom>
        </p:spPr>
      </p:pic>
      <p:pic>
        <p:nvPicPr>
          <p:cNvPr id="17" name="Image 16"/>
          <p:cNvPicPr>
            <a:picLocks noChangeAspect="1"/>
          </p:cNvPicPr>
          <p:nvPr/>
        </p:nvPicPr>
        <p:blipFill>
          <a:blip r:embed="rId4"/>
          <a:stretch>
            <a:fillRect/>
          </a:stretch>
        </p:blipFill>
        <p:spPr>
          <a:xfrm>
            <a:off x="390000" y="596405"/>
            <a:ext cx="788366" cy="722325"/>
          </a:xfrm>
          <a:prstGeom prst="rect">
            <a:avLst/>
          </a:prstGeom>
        </p:spPr>
      </p:pic>
    </p:spTree>
    <p:extLst>
      <p:ext uri="{BB962C8B-B14F-4D97-AF65-F5344CB8AC3E}">
        <p14:creationId xmlns:p14="http://schemas.microsoft.com/office/powerpoint/2010/main" val="327745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6070310" y="199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fr-FR" altLang="fr-FR" sz="1800">
              <a:latin typeface="Arial" panose="020B0604020202020204" pitchFamily="34" charset="0"/>
            </a:endParaRPr>
          </a:p>
          <a:p>
            <a:pPr algn="ctr">
              <a:spcBef>
                <a:spcPct val="0"/>
              </a:spcBef>
              <a:buFontTx/>
              <a:buNone/>
            </a:pPr>
            <a:endParaRPr lang="fr-FR" altLang="fr-FR" sz="1800">
              <a:latin typeface="Arial" panose="020B0604020202020204" pitchFamily="34" charset="0"/>
            </a:endParaRPr>
          </a:p>
        </p:txBody>
      </p:sp>
      <p:sp>
        <p:nvSpPr>
          <p:cNvPr id="3" name="Espace réservé du contenu 2"/>
          <p:cNvSpPr>
            <a:spLocks noGrp="1"/>
          </p:cNvSpPr>
          <p:nvPr>
            <p:ph idx="1"/>
          </p:nvPr>
        </p:nvSpPr>
        <p:spPr/>
        <p:txBody>
          <a:bodyPr/>
          <a:lstStyle/>
          <a:p>
            <a:endParaRPr lang="fr-FR" sz="2000" b="1" dirty="0" smtClean="0"/>
          </a:p>
          <a:p>
            <a:pPr marL="0" indent="0">
              <a:buNone/>
            </a:pPr>
            <a:r>
              <a:rPr lang="fr-FR" sz="3200" b="1" dirty="0" smtClean="0">
                <a:solidFill>
                  <a:schemeClr val="tx1"/>
                </a:solidFill>
              </a:rPr>
              <a:t>BO n°30 du 23 juillet 2020</a:t>
            </a:r>
          </a:p>
          <a:p>
            <a:endParaRPr lang="fr-FR" sz="2000" b="1" dirty="0" smtClean="0"/>
          </a:p>
          <a:p>
            <a:endParaRPr lang="fr-FR" sz="2000" b="1" dirty="0"/>
          </a:p>
          <a:p>
            <a:endParaRPr lang="fr-FR" sz="2000" b="1" dirty="0" smtClean="0"/>
          </a:p>
          <a:p>
            <a:endParaRPr lang="fr-FR" sz="2000" b="1" dirty="0"/>
          </a:p>
          <a:p>
            <a:endParaRPr lang="fr-FR" sz="2000" b="1" dirty="0" smtClean="0"/>
          </a:p>
          <a:p>
            <a:pPr marL="0" indent="0">
              <a:buNone/>
            </a:pPr>
            <a:r>
              <a:rPr lang="fr-FR" sz="2000" b="1" dirty="0" smtClean="0"/>
              <a:t>Arrêté du 17 juin 2020 – JO du 05 juillet 2020 (NOR : MENE2015195A)</a:t>
            </a:r>
          </a:p>
          <a:p>
            <a:pPr>
              <a:buFont typeface="Wingdings" panose="05000000000000000000" pitchFamily="2" charset="2"/>
              <a:buChar char="§"/>
            </a:pPr>
            <a:r>
              <a:rPr lang="fr-FR" sz="2000" b="1" dirty="0" smtClean="0"/>
              <a:t>Unités du baccalauréat professionnel et modalités d’évaluation des épreuves ou sous-épreuves d’enseignement général - Annexe VI</a:t>
            </a:r>
            <a:endParaRPr lang="fr-FR" sz="2000" b="1" dirty="0"/>
          </a:p>
        </p:txBody>
      </p:sp>
      <p:sp>
        <p:nvSpPr>
          <p:cNvPr id="9" name="Titre 4"/>
          <p:cNvSpPr txBox="1">
            <a:spLocks/>
          </p:cNvSpPr>
          <p:nvPr/>
        </p:nvSpPr>
        <p:spPr bwMode="gray">
          <a:xfrm>
            <a:off x="1256536" y="721506"/>
            <a:ext cx="7757146" cy="87329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LES TEXTES OFFICIELS – modalités d’évaluation </a:t>
            </a:r>
            <a:endParaRPr lang="fr-FR" dirty="0">
              <a:solidFill>
                <a:srgbClr val="002060"/>
              </a:solidFill>
            </a:endParaRPr>
          </a:p>
        </p:txBody>
      </p:sp>
      <p:cxnSp>
        <p:nvCxnSpPr>
          <p:cNvPr id="10" name="Connecteur droit 9"/>
          <p:cNvCxnSpPr/>
          <p:nvPr/>
        </p:nvCxnSpPr>
        <p:spPr>
          <a:xfrm>
            <a:off x="390000" y="119172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a:stretch>
            <a:fillRect/>
          </a:stretch>
        </p:blipFill>
        <p:spPr>
          <a:xfrm>
            <a:off x="661224" y="2586591"/>
            <a:ext cx="4181475" cy="1228725"/>
          </a:xfrm>
          <a:prstGeom prst="rect">
            <a:avLst/>
          </a:prstGeom>
        </p:spPr>
      </p:pic>
      <p:pic>
        <p:nvPicPr>
          <p:cNvPr id="8" name="Image 7"/>
          <p:cNvPicPr>
            <a:picLocks noChangeAspect="1"/>
          </p:cNvPicPr>
          <p:nvPr/>
        </p:nvPicPr>
        <p:blipFill>
          <a:blip r:embed="rId3"/>
          <a:stretch>
            <a:fillRect/>
          </a:stretch>
        </p:blipFill>
        <p:spPr>
          <a:xfrm>
            <a:off x="186330" y="592631"/>
            <a:ext cx="866536" cy="809115"/>
          </a:xfrm>
          <a:prstGeom prst="rect">
            <a:avLst/>
          </a:prstGeom>
        </p:spPr>
      </p:pic>
      <p:pic>
        <p:nvPicPr>
          <p:cNvPr id="11" name="Image 10"/>
          <p:cNvPicPr>
            <a:picLocks noChangeAspect="1"/>
          </p:cNvPicPr>
          <p:nvPr/>
        </p:nvPicPr>
        <p:blipFill>
          <a:blip r:embed="rId4"/>
          <a:stretch>
            <a:fillRect/>
          </a:stretch>
        </p:blipFill>
        <p:spPr>
          <a:xfrm>
            <a:off x="8192188" y="6416550"/>
            <a:ext cx="1329043" cy="481626"/>
          </a:xfrm>
          <a:prstGeom prst="rect">
            <a:avLst/>
          </a:prstGeom>
        </p:spPr>
      </p:pic>
      <p:sp>
        <p:nvSpPr>
          <p:cNvPr id="2" name="ZoneTexte 1"/>
          <p:cNvSpPr txBox="1"/>
          <p:nvPr/>
        </p:nvSpPr>
        <p:spPr>
          <a:xfrm rot="1368861">
            <a:off x="6501504" y="2212277"/>
            <a:ext cx="2304256" cy="646331"/>
          </a:xfrm>
          <a:prstGeom prst="rect">
            <a:avLst/>
          </a:prstGeom>
          <a:solidFill>
            <a:srgbClr val="00B0F0"/>
          </a:solidFill>
        </p:spPr>
        <p:txBody>
          <a:bodyPr wrap="square" rtlCol="0">
            <a:spAutoFit/>
          </a:bodyPr>
          <a:lstStyle/>
          <a:p>
            <a:pPr algn="ctr"/>
            <a:r>
              <a:rPr lang="fr-FR" b="1" dirty="0" smtClean="0">
                <a:solidFill>
                  <a:schemeClr val="bg1"/>
                </a:solidFill>
              </a:rPr>
              <a:t>Article 14</a:t>
            </a:r>
          </a:p>
          <a:p>
            <a:pPr algn="ctr"/>
            <a:r>
              <a:rPr lang="fr-FR" b="1" dirty="0" smtClean="0">
                <a:solidFill>
                  <a:schemeClr val="bg1"/>
                </a:solidFill>
              </a:rPr>
              <a:t>Pour session 2022</a:t>
            </a:r>
            <a:endParaRPr lang="fr-FR" b="1" dirty="0">
              <a:solidFill>
                <a:schemeClr val="bg1"/>
              </a:solidFill>
            </a:endParaRPr>
          </a:p>
        </p:txBody>
      </p:sp>
    </p:spTree>
    <p:extLst>
      <p:ext uri="{BB962C8B-B14F-4D97-AF65-F5344CB8AC3E}">
        <p14:creationId xmlns:p14="http://schemas.microsoft.com/office/powerpoint/2010/main" val="4242916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5291138" y="1385888"/>
            <a:ext cx="3960812" cy="5084762"/>
          </a:xfrm>
          <a:prstGeom prst="rect">
            <a:avLst/>
          </a:prstGeom>
          <a:ln>
            <a:noFill/>
          </a:ln>
          <a:effectLst>
            <a:outerShdw blurRad="292100" dist="139700" dir="2700000" algn="tl" rotWithShape="0">
              <a:srgbClr val="333333">
                <a:alpha val="65000"/>
              </a:srgbClr>
            </a:outerShdw>
          </a:effectLst>
        </p:spPr>
      </p:pic>
      <p:sp>
        <p:nvSpPr>
          <p:cNvPr id="10" name="Rectangle 9">
            <a:hlinkClick r:id="rId4"/>
          </p:cNvPr>
          <p:cNvSpPr/>
          <p:nvPr/>
        </p:nvSpPr>
        <p:spPr>
          <a:xfrm>
            <a:off x="1162734" y="5145352"/>
            <a:ext cx="3214429" cy="92233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fr-FR" i="1" dirty="0">
                <a:solidFill>
                  <a:srgbClr val="002060"/>
                </a:solidFill>
                <a:hlinkClick r:id="rId5"/>
              </a:rPr>
              <a:t>http://www.agence-erasmus.fr/docs/2818_guide-competences-web.pdf</a:t>
            </a:r>
            <a:endParaRPr lang="fr-FR" sz="1400" i="1" dirty="0">
              <a:solidFill>
                <a:srgbClr val="002060"/>
              </a:solidFill>
            </a:endParaRPr>
          </a:p>
        </p:txBody>
      </p:sp>
      <p:sp>
        <p:nvSpPr>
          <p:cNvPr id="11" name="Flèche droite 10"/>
          <p:cNvSpPr/>
          <p:nvPr/>
        </p:nvSpPr>
        <p:spPr>
          <a:xfrm>
            <a:off x="1003930" y="1456403"/>
            <a:ext cx="3673278" cy="1283910"/>
          </a:xfrm>
          <a:prstGeom prst="rightArrow">
            <a:avLst/>
          </a:prstGeom>
          <a:solidFill>
            <a:schemeClr val="bg1">
              <a:lumMod val="5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defRPr/>
            </a:pPr>
            <a:r>
              <a:rPr lang="fr-FR" i="1" dirty="0">
                <a:solidFill>
                  <a:schemeClr val="bg1"/>
                </a:solidFill>
              </a:rPr>
              <a:t>Cadre de l’expérimentation RECTEC /AEFA</a:t>
            </a:r>
            <a:endParaRPr lang="fr-FR" sz="1400" i="1" dirty="0">
              <a:solidFill>
                <a:schemeClr val="bg1"/>
              </a:solidFill>
            </a:endParaRPr>
          </a:p>
        </p:txBody>
      </p:sp>
      <p:sp>
        <p:nvSpPr>
          <p:cNvPr id="12" name="Rectangle 11"/>
          <p:cNvSpPr/>
          <p:nvPr/>
        </p:nvSpPr>
        <p:spPr>
          <a:xfrm>
            <a:off x="1170413" y="2851051"/>
            <a:ext cx="3206750" cy="215443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fr-FR" i="1" dirty="0">
                <a:solidFill>
                  <a:schemeClr val="tx1"/>
                </a:solidFill>
              </a:rPr>
              <a:t>Une entrée par les situations</a:t>
            </a:r>
          </a:p>
          <a:p>
            <a:pPr algn="just">
              <a:defRPr/>
            </a:pPr>
            <a:r>
              <a:rPr lang="fr-FR" sz="1400" i="1" dirty="0">
                <a:solidFill>
                  <a:schemeClr val="tx1"/>
                </a:solidFill>
              </a:rPr>
              <a:t>Objectif : analyser les situations par le filtre des compétences transversales graduées</a:t>
            </a:r>
          </a:p>
          <a:p>
            <a:pPr algn="just">
              <a:defRPr/>
            </a:pPr>
            <a:endParaRPr lang="fr-FR" sz="1400" i="1" dirty="0">
              <a:solidFill>
                <a:schemeClr val="tx1"/>
              </a:solidFill>
            </a:endParaRPr>
          </a:p>
          <a:p>
            <a:pPr algn="just">
              <a:defRPr/>
            </a:pPr>
            <a:r>
              <a:rPr lang="fr-FR" sz="1400" i="1" dirty="0">
                <a:solidFill>
                  <a:schemeClr val="tx1"/>
                </a:solidFill>
              </a:rPr>
              <a:t>Situations professionnelles simulées, en PFMP, les projets et actions, les échanges, les rencontres….</a:t>
            </a:r>
          </a:p>
        </p:txBody>
      </p:sp>
      <p:cxnSp>
        <p:nvCxnSpPr>
          <p:cNvPr id="13" name="Connecteur droit 12"/>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smtClean="0">
                <a:solidFill>
                  <a:srgbClr val="002060"/>
                </a:solidFill>
              </a:rPr>
              <a:t>Introduction des compétences transversales</a:t>
            </a:r>
            <a:endParaRPr lang="fr-FR" sz="2800" dirty="0">
              <a:solidFill>
                <a:srgbClr val="002060"/>
              </a:solidFill>
            </a:endParaRPr>
          </a:p>
        </p:txBody>
      </p:sp>
      <p:pic>
        <p:nvPicPr>
          <p:cNvPr id="9" name="Image 8"/>
          <p:cNvPicPr>
            <a:picLocks noChangeAspect="1"/>
          </p:cNvPicPr>
          <p:nvPr/>
        </p:nvPicPr>
        <p:blipFill>
          <a:blip r:embed="rId6"/>
          <a:stretch>
            <a:fillRect/>
          </a:stretch>
        </p:blipFill>
        <p:spPr>
          <a:xfrm>
            <a:off x="8192188" y="6416550"/>
            <a:ext cx="1329043" cy="481626"/>
          </a:xfrm>
          <a:prstGeom prst="rect">
            <a:avLst/>
          </a:prstGeom>
        </p:spPr>
      </p:pic>
      <p:pic>
        <p:nvPicPr>
          <p:cNvPr id="16" name="Image 15"/>
          <p:cNvPicPr>
            <a:picLocks noChangeAspect="1"/>
          </p:cNvPicPr>
          <p:nvPr/>
        </p:nvPicPr>
        <p:blipFill>
          <a:blip r:embed="rId7"/>
          <a:stretch>
            <a:fillRect/>
          </a:stretch>
        </p:blipFill>
        <p:spPr>
          <a:xfrm>
            <a:off x="403203" y="613931"/>
            <a:ext cx="788366" cy="722325"/>
          </a:xfrm>
          <a:prstGeom prst="rect">
            <a:avLst/>
          </a:prstGeom>
        </p:spPr>
      </p:pic>
    </p:spTree>
    <p:extLst>
      <p:ext uri="{BB962C8B-B14F-4D97-AF65-F5344CB8AC3E}">
        <p14:creationId xmlns:p14="http://schemas.microsoft.com/office/powerpoint/2010/main" val="787065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28863" y="1597144"/>
            <a:ext cx="5473700" cy="646113"/>
          </a:xfrm>
          <a:prstGeom prst="rect">
            <a:avLst/>
          </a:prstGeom>
          <a:solidFill>
            <a:schemeClr val="accent4">
              <a:lumMod val="75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fr-FR" b="1" dirty="0">
                <a:solidFill>
                  <a:schemeClr val="bg1"/>
                </a:solidFill>
              </a:rPr>
              <a:t>Ce référentiel permet de donner un cadre pour</a:t>
            </a:r>
          </a:p>
          <a:p>
            <a:pPr algn="ctr">
              <a:defRPr/>
            </a:pPr>
            <a:r>
              <a:rPr lang="fr-FR" b="1" dirty="0">
                <a:solidFill>
                  <a:schemeClr val="bg1"/>
                </a:solidFill>
              </a:rPr>
              <a:t>reconnaitre des compétences transversales</a:t>
            </a:r>
          </a:p>
        </p:txBody>
      </p:sp>
      <p:sp>
        <p:nvSpPr>
          <p:cNvPr id="6" name="ZoneTexte 5"/>
          <p:cNvSpPr txBox="1"/>
          <p:nvPr/>
        </p:nvSpPr>
        <p:spPr>
          <a:xfrm>
            <a:off x="6681192" y="2809063"/>
            <a:ext cx="2879725" cy="2031325"/>
          </a:xfrm>
          <a:prstGeom prst="rect">
            <a:avLst/>
          </a:prstGeom>
          <a:solidFill>
            <a:srgbClr val="0070C0"/>
          </a:solidFill>
        </p:spPr>
        <p:txBody>
          <a:bodyPr>
            <a:spAutoFit/>
          </a:bodyPr>
          <a:lstStyle/>
          <a:p>
            <a:pPr algn="ctr">
              <a:defRPr/>
            </a:pPr>
            <a:r>
              <a:rPr lang="fr-FR" b="1" dirty="0">
                <a:solidFill>
                  <a:schemeClr val="bg1"/>
                </a:solidFill>
              </a:rPr>
              <a:t>C’est d’abord une approche méthodologique pour guider le parcours de formation, moins un outil de test, de niveau, de certification</a:t>
            </a:r>
          </a:p>
        </p:txBody>
      </p:sp>
      <p:pic>
        <p:nvPicPr>
          <p:cNvPr id="10445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2447925"/>
            <a:ext cx="2324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83487" y="5162080"/>
            <a:ext cx="4395409" cy="923330"/>
          </a:xfrm>
          <a:prstGeom prst="rect">
            <a:avLst/>
          </a:prstGeom>
          <a:solidFill>
            <a:schemeClr val="bg2">
              <a:lumMod val="60000"/>
              <a:lumOff val="40000"/>
            </a:schemeClr>
          </a:solidFill>
          <a:ln>
            <a:solidFill>
              <a:schemeClr val="bg2">
                <a:lumMod val="60000"/>
                <a:lumOff val="40000"/>
              </a:schemeClr>
            </a:solidFill>
          </a:ln>
        </p:spPr>
        <p:txBody>
          <a:bodyPr wrap="square">
            <a:spAutoFit/>
          </a:bodyPr>
          <a:lstStyle/>
          <a:p>
            <a:pPr algn="ctr">
              <a:defRPr/>
            </a:pPr>
            <a:r>
              <a:rPr lang="fr-FR" b="1" dirty="0">
                <a:solidFill>
                  <a:schemeClr val="bg1"/>
                </a:solidFill>
              </a:rPr>
              <a:t>Il met en évidence le spectre des compétences que chaque individu est en mesure de développer</a:t>
            </a:r>
          </a:p>
        </p:txBody>
      </p:sp>
      <p:sp>
        <p:nvSpPr>
          <p:cNvPr id="104456" name="ZoneTexte 17"/>
          <p:cNvSpPr txBox="1">
            <a:spLocks noChangeArrowheads="1"/>
          </p:cNvSpPr>
          <p:nvPr/>
        </p:nvSpPr>
        <p:spPr bwMode="auto">
          <a:xfrm>
            <a:off x="620285" y="3153012"/>
            <a:ext cx="2559050" cy="2308324"/>
          </a:xfrm>
          <a:prstGeom prst="rect">
            <a:avLst/>
          </a:prstGeom>
          <a:solidFill>
            <a:srgbClr val="23A63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b="1" dirty="0">
                <a:solidFill>
                  <a:schemeClr val="bg1"/>
                </a:solidFill>
                <a:latin typeface="Arial" panose="020B0604020202020204" pitchFamily="34" charset="0"/>
              </a:rPr>
              <a:t>Un document qui permet à l’apprenant de verbaliser, expliciter en étant accompagné pour être reconnu dans sa manifestation des compétences</a:t>
            </a:r>
          </a:p>
        </p:txBody>
      </p:sp>
      <p:sp>
        <p:nvSpPr>
          <p:cNvPr id="104457" name="ZoneTexte 8"/>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smtClean="0">
                <a:solidFill>
                  <a:srgbClr val="002060"/>
                </a:solidFill>
              </a:rPr>
              <a:t>Introduction des compétences transversales</a:t>
            </a:r>
            <a:endParaRPr lang="fr-FR" sz="2800" dirty="0">
              <a:solidFill>
                <a:srgbClr val="002060"/>
              </a:solidFill>
            </a:endParaRPr>
          </a:p>
        </p:txBody>
      </p:sp>
      <p:pic>
        <p:nvPicPr>
          <p:cNvPr id="15" name="Image 14"/>
          <p:cNvPicPr>
            <a:picLocks noChangeAspect="1"/>
          </p:cNvPicPr>
          <p:nvPr/>
        </p:nvPicPr>
        <p:blipFill>
          <a:blip r:embed="rId4"/>
          <a:stretch>
            <a:fillRect/>
          </a:stretch>
        </p:blipFill>
        <p:spPr>
          <a:xfrm>
            <a:off x="8192188" y="6416550"/>
            <a:ext cx="1329043" cy="481626"/>
          </a:xfrm>
          <a:prstGeom prst="rect">
            <a:avLst/>
          </a:prstGeom>
        </p:spPr>
      </p:pic>
      <p:pic>
        <p:nvPicPr>
          <p:cNvPr id="16" name="Image 15"/>
          <p:cNvPicPr>
            <a:picLocks noChangeAspect="1"/>
          </p:cNvPicPr>
          <p:nvPr/>
        </p:nvPicPr>
        <p:blipFill>
          <a:blip r:embed="rId5"/>
          <a:stretch>
            <a:fillRect/>
          </a:stretch>
        </p:blipFill>
        <p:spPr>
          <a:xfrm>
            <a:off x="403203" y="613931"/>
            <a:ext cx="788366" cy="722325"/>
          </a:xfrm>
          <a:prstGeom prst="rect">
            <a:avLst/>
          </a:prstGeom>
        </p:spPr>
      </p:pic>
    </p:spTree>
    <p:extLst>
      <p:ext uri="{BB962C8B-B14F-4D97-AF65-F5344CB8AC3E}">
        <p14:creationId xmlns:p14="http://schemas.microsoft.com/office/powerpoint/2010/main" val="19467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droite 6"/>
          <p:cNvSpPr/>
          <p:nvPr/>
        </p:nvSpPr>
        <p:spPr>
          <a:xfrm>
            <a:off x="704528" y="1482430"/>
            <a:ext cx="3273425" cy="915988"/>
          </a:xfrm>
          <a:prstGeom prst="rightArrow">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fr-FR" sz="2400" b="1" i="1" dirty="0">
                <a:solidFill>
                  <a:schemeClr val="bg1"/>
                </a:solidFill>
              </a:rPr>
              <a:t>2 écueils à éviter</a:t>
            </a:r>
            <a:endParaRPr lang="fr-FR" b="1" i="1" dirty="0">
              <a:solidFill>
                <a:schemeClr val="bg1"/>
              </a:solidFill>
            </a:endParaRPr>
          </a:p>
        </p:txBody>
      </p:sp>
      <p:sp>
        <p:nvSpPr>
          <p:cNvPr id="2" name="ZoneTexte 1"/>
          <p:cNvSpPr txBox="1"/>
          <p:nvPr/>
        </p:nvSpPr>
        <p:spPr>
          <a:xfrm>
            <a:off x="1774360" y="2421835"/>
            <a:ext cx="7735888" cy="1631216"/>
          </a:xfrm>
          <a:prstGeom prst="rect">
            <a:avLst/>
          </a:prstGeom>
          <a:solidFill>
            <a:schemeClr val="bg1"/>
          </a:solidFill>
        </p:spPr>
        <p:txBody>
          <a:bodyPr>
            <a:spAutoFit/>
          </a:bodyPr>
          <a:lstStyle/>
          <a:p>
            <a:pPr algn="just">
              <a:defRPr/>
            </a:pPr>
            <a:r>
              <a:rPr lang="fr-FR" sz="2000" b="1" dirty="0">
                <a:solidFill>
                  <a:srgbClr val="0070C0"/>
                </a:solidFill>
                <a:latin typeface="+mj-lt"/>
              </a:rPr>
              <a:t>Noter les compétences transversales</a:t>
            </a:r>
          </a:p>
          <a:p>
            <a:pPr marL="712788" indent="-342900" algn="just">
              <a:buFont typeface="Courier New" panose="02070309020205020404" pitchFamily="49" charset="0"/>
              <a:buChar char="o"/>
              <a:defRPr/>
            </a:pPr>
            <a:r>
              <a:rPr lang="fr-FR" sz="2000" dirty="0">
                <a:latin typeface="+mj-lt"/>
              </a:rPr>
              <a:t>Les 4 paliers de positionnement visent à définir un profil faisant apparaître des points caractéristiques. Noter les positionnements serait contre-productif et rendrait scolaire une démarche de professionnalisation</a:t>
            </a:r>
          </a:p>
        </p:txBody>
      </p:sp>
      <p:sp>
        <p:nvSpPr>
          <p:cNvPr id="11" name="ZoneTexte 10"/>
          <p:cNvSpPr txBox="1"/>
          <p:nvPr/>
        </p:nvSpPr>
        <p:spPr>
          <a:xfrm>
            <a:off x="1774361" y="4434593"/>
            <a:ext cx="7735887" cy="1631216"/>
          </a:xfrm>
          <a:prstGeom prst="rect">
            <a:avLst/>
          </a:prstGeom>
          <a:solidFill>
            <a:schemeClr val="bg1"/>
          </a:solidFill>
        </p:spPr>
        <p:txBody>
          <a:bodyPr>
            <a:spAutoFit/>
          </a:bodyPr>
          <a:lstStyle/>
          <a:p>
            <a:pPr algn="just">
              <a:defRPr/>
            </a:pPr>
            <a:r>
              <a:rPr lang="fr-FR" sz="2000" b="1" dirty="0">
                <a:solidFill>
                  <a:srgbClr val="0070C0"/>
                </a:solidFill>
                <a:latin typeface="+mj-lt"/>
              </a:rPr>
              <a:t>Créer de l’activité en plus pour travailler les compétences transversales</a:t>
            </a:r>
          </a:p>
          <a:p>
            <a:pPr marL="712788" indent="-342900" algn="just">
              <a:buFont typeface="Courier New" panose="02070309020205020404" pitchFamily="49" charset="0"/>
              <a:buChar char="o"/>
              <a:defRPr/>
            </a:pPr>
            <a:r>
              <a:rPr lang="fr-FR" sz="2000" dirty="0">
                <a:latin typeface="+mj-lt"/>
              </a:rPr>
              <a:t>Les compétences transversales se trouvent dans les situations pédagogiques des référentiels et programme. </a:t>
            </a:r>
          </a:p>
          <a:p>
            <a:pPr marL="342900" indent="-342900" algn="just">
              <a:buFont typeface="Courier New" panose="02070309020205020404" pitchFamily="49" charset="0"/>
              <a:buChar char="o"/>
              <a:defRPr/>
            </a:pPr>
            <a:endParaRPr lang="fr-FR" sz="2000" dirty="0">
              <a:latin typeface="+mj-lt"/>
            </a:endParaRPr>
          </a:p>
        </p:txBody>
      </p:sp>
      <p:sp>
        <p:nvSpPr>
          <p:cNvPr id="4" name="Flèche droite 3"/>
          <p:cNvSpPr/>
          <p:nvPr/>
        </p:nvSpPr>
        <p:spPr>
          <a:xfrm>
            <a:off x="930276" y="2502211"/>
            <a:ext cx="512763" cy="325438"/>
          </a:xfrm>
          <a:prstGeom prst="righ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fr-FR"/>
          </a:p>
        </p:txBody>
      </p:sp>
      <p:sp>
        <p:nvSpPr>
          <p:cNvPr id="13" name="Flèche droite 12"/>
          <p:cNvSpPr/>
          <p:nvPr/>
        </p:nvSpPr>
        <p:spPr>
          <a:xfrm>
            <a:off x="1006413" y="4438080"/>
            <a:ext cx="514350" cy="323850"/>
          </a:xfrm>
          <a:prstGeom prst="righ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fr-FR"/>
          </a:p>
        </p:txBody>
      </p:sp>
      <p:sp>
        <p:nvSpPr>
          <p:cNvPr id="106505" name="ZoneTexte 8"/>
          <p:cNvSpPr txBox="1">
            <a:spLocks noChangeArrowheads="1"/>
          </p:cNvSpPr>
          <p:nvPr/>
        </p:nvSpPr>
        <p:spPr bwMode="auto">
          <a:xfrm>
            <a:off x="381001" y="5773738"/>
            <a:ext cx="1050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cxnSp>
        <p:nvCxnSpPr>
          <p:cNvPr id="12" name="Connecteur droit 11"/>
          <p:cNvCxnSpPr/>
          <p:nvPr/>
        </p:nvCxnSpPr>
        <p:spPr>
          <a:xfrm>
            <a:off x="390000" y="1412776"/>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gray">
          <a:xfrm>
            <a:off x="1380597" y="725504"/>
            <a:ext cx="8523414" cy="499181"/>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smtClean="0">
                <a:solidFill>
                  <a:srgbClr val="002060"/>
                </a:solidFill>
              </a:rPr>
              <a:t>Zoom sur les compétences transversales</a:t>
            </a:r>
            <a:endParaRPr lang="fr-FR" sz="2800" dirty="0">
              <a:solidFill>
                <a:srgbClr val="002060"/>
              </a:solidFill>
            </a:endParaRPr>
          </a:p>
        </p:txBody>
      </p:sp>
      <p:pic>
        <p:nvPicPr>
          <p:cNvPr id="16" name="Image 15"/>
          <p:cNvPicPr>
            <a:picLocks noChangeAspect="1"/>
          </p:cNvPicPr>
          <p:nvPr/>
        </p:nvPicPr>
        <p:blipFill>
          <a:blip r:embed="rId3"/>
          <a:stretch>
            <a:fillRect/>
          </a:stretch>
        </p:blipFill>
        <p:spPr>
          <a:xfrm>
            <a:off x="8192188" y="6416550"/>
            <a:ext cx="1329043" cy="481626"/>
          </a:xfrm>
          <a:prstGeom prst="rect">
            <a:avLst/>
          </a:prstGeom>
        </p:spPr>
      </p:pic>
      <p:pic>
        <p:nvPicPr>
          <p:cNvPr id="17" name="Image 16"/>
          <p:cNvPicPr>
            <a:picLocks noChangeAspect="1"/>
          </p:cNvPicPr>
          <p:nvPr/>
        </p:nvPicPr>
        <p:blipFill>
          <a:blip r:embed="rId4"/>
          <a:stretch>
            <a:fillRect/>
          </a:stretch>
        </p:blipFill>
        <p:spPr>
          <a:xfrm>
            <a:off x="403203" y="613931"/>
            <a:ext cx="788366" cy="722325"/>
          </a:xfrm>
          <a:prstGeom prst="rect">
            <a:avLst/>
          </a:prstGeom>
        </p:spPr>
      </p:pic>
    </p:spTree>
    <p:extLst>
      <p:ext uri="{BB962C8B-B14F-4D97-AF65-F5344CB8AC3E}">
        <p14:creationId xmlns:p14="http://schemas.microsoft.com/office/powerpoint/2010/main" val="1605075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C755C-5AB3-482E-9110-30ED434202AC}"/>
              </a:ext>
            </a:extLst>
          </p:cNvPr>
          <p:cNvSpPr>
            <a:spLocks noGrp="1"/>
          </p:cNvSpPr>
          <p:nvPr>
            <p:ph type="title"/>
          </p:nvPr>
        </p:nvSpPr>
        <p:spPr>
          <a:xfrm>
            <a:off x="1186400" y="1"/>
            <a:ext cx="7881400" cy="1286937"/>
          </a:xfrm>
        </p:spPr>
        <p:txBody>
          <a:bodyPr anchor="ctr">
            <a:normAutofit/>
          </a:bodyPr>
          <a:lstStyle/>
          <a:p>
            <a:r>
              <a:rPr lang="fr-FR" b="1"/>
              <a:t>Questions / réponses</a:t>
            </a:r>
          </a:p>
        </p:txBody>
      </p:sp>
      <p:pic>
        <p:nvPicPr>
          <p:cNvPr id="13" name="Espace réservé du contenu 12" descr="Une image contenant signe, texte, arrêt, assis&#10;&#10;Description générée automatiquement">
            <a:extLst>
              <a:ext uri="{FF2B5EF4-FFF2-40B4-BE49-F238E27FC236}">
                <a16:creationId xmlns:a16="http://schemas.microsoft.com/office/drawing/2014/main" id="{12ECF757-0B0A-4BED-AAB4-33F7CFF1687F}"/>
              </a:ext>
            </a:extLst>
          </p:cNvPr>
          <p:cNvPicPr>
            <a:picLocks noGrp="1" noChangeAspect="1"/>
          </p:cNvPicPr>
          <p:nvPr>
            <p:ph sz="half" idx="1"/>
          </p:nvPr>
        </p:nvPicPr>
        <p:blipFill>
          <a:blip r:embed="rId2"/>
          <a:stretch>
            <a:fillRect/>
          </a:stretch>
        </p:blipFill>
        <p:spPr>
          <a:xfrm>
            <a:off x="1412450" y="1905857"/>
            <a:ext cx="2937425" cy="2172119"/>
          </a:xfrm>
        </p:spPr>
      </p:pic>
      <p:pic>
        <p:nvPicPr>
          <p:cNvPr id="6" name="Image 5" descr="Une image contenant dessin&#10;&#10;Description générée automatiquement">
            <a:extLst>
              <a:ext uri="{FF2B5EF4-FFF2-40B4-BE49-F238E27FC236}">
                <a16:creationId xmlns:a16="http://schemas.microsoft.com/office/drawing/2014/main" id="{CFA63054-A20B-45FC-8F78-DA68F827AF4D}"/>
              </a:ext>
            </a:extLst>
          </p:cNvPr>
          <p:cNvPicPr>
            <a:picLocks noChangeAspect="1"/>
          </p:cNvPicPr>
          <p:nvPr/>
        </p:nvPicPr>
        <p:blipFill>
          <a:blip r:embed="rId3"/>
          <a:stretch>
            <a:fillRect/>
          </a:stretch>
        </p:blipFill>
        <p:spPr>
          <a:xfrm>
            <a:off x="4840626" y="2890666"/>
            <a:ext cx="3886200" cy="3084285"/>
          </a:xfrm>
          <a:prstGeom prst="rect">
            <a:avLst/>
          </a:prstGeom>
          <a:noFill/>
        </p:spPr>
      </p:pic>
      <p:sp>
        <p:nvSpPr>
          <p:cNvPr id="3" name="Espace réservé du numéro de diapositive 2">
            <a:extLst>
              <a:ext uri="{FF2B5EF4-FFF2-40B4-BE49-F238E27FC236}">
                <a16:creationId xmlns:a16="http://schemas.microsoft.com/office/drawing/2014/main" id="{A3AAB912-FEFF-46B2-99DC-439E44EE5F0E}"/>
              </a:ext>
            </a:extLst>
          </p:cNvPr>
          <p:cNvSpPr>
            <a:spLocks noGrp="1"/>
          </p:cNvSpPr>
          <p:nvPr>
            <p:ph type="sldNum" sz="quarter" idx="12"/>
          </p:nvPr>
        </p:nvSpPr>
        <p:spPr>
          <a:xfrm>
            <a:off x="8836903" y="6390911"/>
            <a:ext cx="611921" cy="365125"/>
          </a:xfrm>
        </p:spPr>
        <p:txBody>
          <a:bodyPr>
            <a:normAutofit/>
          </a:bodyPr>
          <a:lstStyle/>
          <a:p>
            <a:pPr>
              <a:spcAft>
                <a:spcPts val="600"/>
              </a:spcAft>
            </a:pPr>
            <a:fld id="{A786685B-2977-D546-9E3D-3CA676A47F0C}" type="slidenum">
              <a:rPr lang="fr-FR" smtClean="0"/>
              <a:pPr>
                <a:spcAft>
                  <a:spcPts val="600"/>
                </a:spcAft>
              </a:pPr>
              <a:t>33</a:t>
            </a:fld>
            <a:endParaRPr lang="fr-FR"/>
          </a:p>
        </p:txBody>
      </p:sp>
    </p:spTree>
    <p:extLst>
      <p:ext uri="{BB962C8B-B14F-4D97-AF65-F5344CB8AC3E}">
        <p14:creationId xmlns:p14="http://schemas.microsoft.com/office/powerpoint/2010/main" val="447652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95" name="Text Box 19"/>
          <p:cNvSpPr txBox="1">
            <a:spLocks noChangeArrowheads="1"/>
          </p:cNvSpPr>
          <p:nvPr/>
        </p:nvSpPr>
        <p:spPr bwMode="auto">
          <a:xfrm>
            <a:off x="998538" y="1128801"/>
            <a:ext cx="8410349"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buNone/>
            </a:pPr>
            <a:r>
              <a:rPr lang="fr-FR" altLang="fr-FR" sz="1000" dirty="0">
                <a:solidFill>
                  <a:srgbClr val="4F81BD">
                    <a:lumMod val="50000"/>
                  </a:srgbClr>
                </a:solidFill>
                <a:latin typeface="Calibri"/>
              </a:rPr>
              <a:t>						</a:t>
            </a:r>
          </a:p>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buNone/>
            </a:pPr>
            <a:endParaRPr lang="fr-FR" altLang="fr-FR" sz="1000" dirty="0">
              <a:solidFill>
                <a:srgbClr val="4F81BD">
                  <a:lumMod val="50000"/>
                </a:srgbClr>
              </a:solidFill>
              <a:latin typeface="Calibri"/>
            </a:endParaRPr>
          </a:p>
          <a:p>
            <a:pPr algn="ctr">
              <a:buNone/>
            </a:pPr>
            <a:r>
              <a:rPr lang="fr-FR" altLang="fr-FR" sz="1000" dirty="0">
                <a:solidFill>
                  <a:srgbClr val="4F81BD">
                    <a:lumMod val="50000"/>
                  </a:srgbClr>
                </a:solidFill>
                <a:latin typeface="Calibri"/>
              </a:rPr>
              <a:t>	</a:t>
            </a:r>
            <a:r>
              <a:rPr lang="fr-FR" altLang="fr-FR" sz="4000" b="1" dirty="0">
                <a:solidFill>
                  <a:srgbClr val="4F81BD">
                    <a:lumMod val="50000"/>
                  </a:srgbClr>
                </a:solidFill>
                <a:latin typeface="Calibri"/>
              </a:rPr>
              <a:t>Merci pour votre attention </a:t>
            </a:r>
          </a:p>
          <a:p>
            <a:pPr marL="342900" indent="-342900" algn="ctr"/>
            <a:endParaRPr lang="fr-FR" altLang="fr-FR" sz="4000" b="1" i="1" dirty="0">
              <a:solidFill>
                <a:srgbClr val="4F81BD">
                  <a:lumMod val="50000"/>
                </a:srgbClr>
              </a:solidFill>
              <a:latin typeface="Calibri"/>
            </a:endParaRPr>
          </a:p>
          <a:p>
            <a:pPr marL="342900" indent="-342900"/>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a:p>
            <a:pPr algn="r">
              <a:buNone/>
            </a:pPr>
            <a:endParaRPr lang="fr-FR" altLang="fr-FR" sz="1600" i="1" dirty="0">
              <a:solidFill>
                <a:srgbClr val="4F81BD">
                  <a:lumMod val="50000"/>
                </a:srgbClr>
              </a:solidFill>
              <a:latin typeface="Calibri"/>
            </a:endParaRPr>
          </a:p>
        </p:txBody>
      </p:sp>
    </p:spTree>
    <p:extLst>
      <p:ext uri="{BB962C8B-B14F-4D97-AF65-F5344CB8AC3E}">
        <p14:creationId xmlns:p14="http://schemas.microsoft.com/office/powerpoint/2010/main" val="27603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7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2816780945"/>
              </p:ext>
            </p:extLst>
          </p:nvPr>
        </p:nvGraphicFramePr>
        <p:xfrm>
          <a:off x="947090" y="2377596"/>
          <a:ext cx="8136117" cy="3823164"/>
        </p:xfrm>
        <a:graphic>
          <a:graphicData uri="http://schemas.openxmlformats.org/drawingml/2006/table">
            <a:tbl>
              <a:tblPr firstRow="1" bandRow="1">
                <a:tableStyleId>{93296810-A885-4BE3-A3E7-6D5BEEA58F35}</a:tableStyleId>
              </a:tblPr>
              <a:tblGrid>
                <a:gridCol w="602994">
                  <a:extLst>
                    <a:ext uri="{9D8B030D-6E8A-4147-A177-3AD203B41FA5}">
                      <a16:colId xmlns:a16="http://schemas.microsoft.com/office/drawing/2014/main" val="1587817370"/>
                    </a:ext>
                  </a:extLst>
                </a:gridCol>
                <a:gridCol w="3550310">
                  <a:extLst>
                    <a:ext uri="{9D8B030D-6E8A-4147-A177-3AD203B41FA5}">
                      <a16:colId xmlns:a16="http://schemas.microsoft.com/office/drawing/2014/main" val="3563393415"/>
                    </a:ext>
                  </a:extLst>
                </a:gridCol>
                <a:gridCol w="3982813">
                  <a:extLst>
                    <a:ext uri="{9D8B030D-6E8A-4147-A177-3AD203B41FA5}">
                      <a16:colId xmlns:a16="http://schemas.microsoft.com/office/drawing/2014/main" val="2228385338"/>
                    </a:ext>
                  </a:extLst>
                </a:gridCol>
              </a:tblGrid>
              <a:tr h="319020">
                <a:tc>
                  <a:txBody>
                    <a:bodyPr/>
                    <a:lstStyle/>
                    <a:p>
                      <a:pPr algn="ctr"/>
                      <a:endParaRPr lang="fr-FR" dirty="0"/>
                    </a:p>
                  </a:txBody>
                  <a:tcPr>
                    <a:solidFill>
                      <a:schemeClr val="accent2"/>
                    </a:solidFill>
                  </a:tcPr>
                </a:tc>
                <a:tc>
                  <a:txBody>
                    <a:bodyPr/>
                    <a:lstStyle/>
                    <a:p>
                      <a:pPr algn="ctr"/>
                      <a:r>
                        <a:rPr lang="fr-FR" dirty="0"/>
                        <a:t>PARTIE 1</a:t>
                      </a:r>
                    </a:p>
                  </a:txBody>
                  <a:tcPr>
                    <a:solidFill>
                      <a:schemeClr val="accent2"/>
                    </a:solidFill>
                  </a:tcPr>
                </a:tc>
                <a:tc>
                  <a:txBody>
                    <a:bodyPr/>
                    <a:lstStyle/>
                    <a:p>
                      <a:pPr algn="ctr"/>
                      <a:r>
                        <a:rPr lang="fr-FR" dirty="0"/>
                        <a:t>PARTIE 2</a:t>
                      </a:r>
                    </a:p>
                  </a:txBody>
                  <a:tcPr>
                    <a:solidFill>
                      <a:schemeClr val="accent2"/>
                    </a:solidFill>
                  </a:tcPr>
                </a:tc>
                <a:extLst>
                  <a:ext uri="{0D108BD9-81ED-4DB2-BD59-A6C34878D82A}">
                    <a16:rowId xmlns:a16="http://schemas.microsoft.com/office/drawing/2014/main" val="471535928"/>
                  </a:ext>
                </a:extLst>
              </a:tr>
              <a:tr h="1765764">
                <a:tc>
                  <a:txBody>
                    <a:bodyPr/>
                    <a:lstStyle/>
                    <a:p>
                      <a:pPr algn="ctr"/>
                      <a:r>
                        <a:rPr lang="fr-FR" sz="1600" b="1" dirty="0" smtClean="0">
                          <a:solidFill>
                            <a:schemeClr val="accent2"/>
                          </a:solidFill>
                        </a:rPr>
                        <a:t>2 parties indépendantes</a:t>
                      </a:r>
                      <a:endParaRPr lang="fr-FR" sz="1600" b="1" dirty="0">
                        <a:solidFill>
                          <a:schemeClr val="accent2"/>
                        </a:solidFill>
                      </a:endParaRPr>
                    </a:p>
                  </a:txBody>
                  <a:tcPr vert="vert27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fr-FR" sz="1600" dirty="0" smtClean="0"/>
                    </a:p>
                    <a:p>
                      <a:pPr algn="just"/>
                      <a:endParaRPr lang="fr-FR" sz="1600" dirty="0" smtClean="0"/>
                    </a:p>
                    <a:p>
                      <a:pPr algn="just"/>
                      <a:r>
                        <a:rPr lang="fr-FR" sz="1600" dirty="0" smtClean="0"/>
                        <a:t>Réponse</a:t>
                      </a:r>
                      <a:r>
                        <a:rPr lang="fr-FR" sz="1600" baseline="0" dirty="0" smtClean="0"/>
                        <a:t> à des questions reposant sur une situation contextualisée</a:t>
                      </a:r>
                      <a:endParaRPr lang="fr-FR"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fr-FR" sz="1600" dirty="0"/>
                    </a:p>
                    <a:p>
                      <a:pPr algn="just"/>
                      <a:r>
                        <a:rPr lang="fr-FR" sz="1600" dirty="0" smtClean="0"/>
                        <a:t>Rédaction d’une réponse construite et argumentée à une question d’économie-gestion parmi deux propositions</a:t>
                      </a:r>
                    </a:p>
                    <a:p>
                      <a:pPr algn="just"/>
                      <a:endParaRPr lang="fr-FR" sz="160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7527861"/>
                  </a:ext>
                </a:extLst>
              </a:tr>
              <a:tr h="1053303">
                <a:tc>
                  <a:txBody>
                    <a:bodyPr/>
                    <a:lstStyle/>
                    <a:p>
                      <a:pPr algn="ctr"/>
                      <a:r>
                        <a:rPr lang="fr-FR" sz="1600" b="1" dirty="0" smtClean="0">
                          <a:solidFill>
                            <a:schemeClr val="accent2"/>
                          </a:solidFill>
                        </a:rPr>
                        <a:t>Critères </a:t>
                      </a:r>
                    </a:p>
                    <a:p>
                      <a:pPr algn="ctr"/>
                      <a:r>
                        <a:rPr lang="fr-FR" sz="1600" b="1" dirty="0" smtClean="0">
                          <a:solidFill>
                            <a:schemeClr val="accent2"/>
                          </a:solidFill>
                        </a:rPr>
                        <a:t>évaluation</a:t>
                      </a:r>
                      <a:endParaRPr lang="fr-FR" sz="1600" b="1" dirty="0">
                        <a:solidFill>
                          <a:schemeClr val="accent2"/>
                        </a:solidFill>
                      </a:endParaRP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gridSpan="2">
                  <a:txBody>
                    <a:bodyPr/>
                    <a:lstStyle/>
                    <a:p>
                      <a:pPr marL="342900" marR="0" indent="-342900" algn="l" defTabSz="914378" rtl="0" eaLnBrk="1" fontAlgn="auto" latinLnBrk="0" hangingPunct="1">
                        <a:lnSpc>
                          <a:spcPts val="2100"/>
                        </a:lnSpc>
                        <a:spcBef>
                          <a:spcPts val="0"/>
                        </a:spcBef>
                        <a:spcAft>
                          <a:spcPts val="0"/>
                        </a:spcAft>
                        <a:buClrTx/>
                        <a:buSzTx/>
                        <a:buFontTx/>
                        <a:buChar char="-"/>
                        <a:tabLst/>
                        <a:defRPr/>
                      </a:pPr>
                      <a:r>
                        <a:rPr lang="fr-FR" sz="1600" baseline="0" dirty="0" smtClean="0"/>
                        <a:t>L’exploitation appropriée des documents économiques, juridiques et de gestion</a:t>
                      </a:r>
                    </a:p>
                    <a:p>
                      <a:pPr marL="342900" marR="0" indent="-342900" algn="l" defTabSz="914378" rtl="0" eaLnBrk="1" fontAlgn="auto" latinLnBrk="0" hangingPunct="1">
                        <a:lnSpc>
                          <a:spcPts val="2100"/>
                        </a:lnSpc>
                        <a:spcBef>
                          <a:spcPts val="0"/>
                        </a:spcBef>
                        <a:spcAft>
                          <a:spcPts val="0"/>
                        </a:spcAft>
                        <a:buClrTx/>
                        <a:buSzTx/>
                        <a:buFontTx/>
                        <a:buChar char="-"/>
                        <a:tabLst/>
                        <a:defRPr/>
                      </a:pPr>
                      <a:r>
                        <a:rPr lang="fr-FR" sz="1600" baseline="0" dirty="0" smtClean="0"/>
                        <a:t>La maîtrise du cadre économique, de la relation de travail d’une entreprise</a:t>
                      </a:r>
                    </a:p>
                    <a:p>
                      <a:pPr marL="342900" marR="0" indent="-342900" algn="l" defTabSz="914378" rtl="0" eaLnBrk="1" fontAlgn="auto" latinLnBrk="0" hangingPunct="1">
                        <a:lnSpc>
                          <a:spcPts val="2100"/>
                        </a:lnSpc>
                        <a:spcBef>
                          <a:spcPts val="0"/>
                        </a:spcBef>
                        <a:spcAft>
                          <a:spcPts val="0"/>
                        </a:spcAft>
                        <a:buClrTx/>
                        <a:buSzTx/>
                        <a:buFontTx/>
                        <a:buChar char="-"/>
                        <a:tabLst/>
                        <a:defRPr/>
                      </a:pPr>
                      <a:r>
                        <a:rPr lang="fr-FR" sz="1600" baseline="0" dirty="0" smtClean="0"/>
                        <a:t>La qualité d’analyse et des arguments mis en avant</a:t>
                      </a:r>
                    </a:p>
                    <a:p>
                      <a:pPr marL="342900" marR="0" indent="-342900" algn="l" defTabSz="914378" rtl="0" eaLnBrk="1" fontAlgn="auto" latinLnBrk="0" hangingPunct="1">
                        <a:lnSpc>
                          <a:spcPts val="2100"/>
                        </a:lnSpc>
                        <a:spcBef>
                          <a:spcPts val="0"/>
                        </a:spcBef>
                        <a:spcAft>
                          <a:spcPts val="0"/>
                        </a:spcAft>
                        <a:buClrTx/>
                        <a:buSzTx/>
                        <a:buFontTx/>
                        <a:buChar char="-"/>
                        <a:tabLst/>
                        <a:defRPr/>
                      </a:pPr>
                      <a:r>
                        <a:rPr lang="fr-FR" sz="1600" baseline="0" dirty="0" smtClean="0"/>
                        <a:t>L’utilisation des vocabulaires appropriés face à une question posée.</a:t>
                      </a:r>
                      <a:endParaRPr lang="fr-FR" sz="1600" baseline="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pPr algn="just"/>
                      <a:endParaRPr lang="fr-FR" sz="1600" dirty="0" smtClean="0"/>
                    </a:p>
                  </a:txBody>
                  <a:tcPr>
                    <a:solidFill>
                      <a:schemeClr val="bg1">
                        <a:lumMod val="95000"/>
                      </a:schemeClr>
                    </a:solidFill>
                  </a:tcPr>
                </a:tc>
                <a:extLst>
                  <a:ext uri="{0D108BD9-81ED-4DB2-BD59-A6C34878D82A}">
                    <a16:rowId xmlns:a16="http://schemas.microsoft.com/office/drawing/2014/main" val="2944381003"/>
                  </a:ext>
                </a:extLst>
              </a:tr>
            </a:tbl>
          </a:graphicData>
        </a:graphic>
      </p:graphicFrame>
      <p:sp>
        <p:nvSpPr>
          <p:cNvPr id="11" name="Titre 4"/>
          <p:cNvSpPr txBox="1">
            <a:spLocks/>
          </p:cNvSpPr>
          <p:nvPr/>
        </p:nvSpPr>
        <p:spPr bwMode="gray">
          <a:xfrm>
            <a:off x="1576560" y="658473"/>
            <a:ext cx="7757146" cy="87329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L’ÉPREUVE CERTIFICATIVE – mode ponctuel</a:t>
            </a:r>
            <a:endParaRPr lang="fr-FR" dirty="0">
              <a:solidFill>
                <a:srgbClr val="002060"/>
              </a:solidFill>
            </a:endParaRPr>
          </a:p>
        </p:txBody>
      </p:sp>
      <p:cxnSp>
        <p:nvCxnSpPr>
          <p:cNvPr id="15" name="Connecteur droit 14"/>
          <p:cNvCxnSpPr/>
          <p:nvPr/>
        </p:nvCxnSpPr>
        <p:spPr>
          <a:xfrm>
            <a:off x="378218" y="1099877"/>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3"/>
          <a:stretch>
            <a:fillRect/>
          </a:stretch>
        </p:blipFill>
        <p:spPr>
          <a:xfrm>
            <a:off x="651804" y="362114"/>
            <a:ext cx="710932" cy="698882"/>
          </a:xfrm>
          <a:prstGeom prst="rect">
            <a:avLst/>
          </a:prstGeom>
        </p:spPr>
      </p:pic>
      <p:sp>
        <p:nvSpPr>
          <p:cNvPr id="4" name="Rectangle 3"/>
          <p:cNvSpPr/>
          <p:nvPr/>
        </p:nvSpPr>
        <p:spPr>
          <a:xfrm>
            <a:off x="796010" y="1463519"/>
            <a:ext cx="3724942" cy="807913"/>
          </a:xfrm>
          <a:prstGeom prst="rect">
            <a:avLst/>
          </a:prstGeom>
        </p:spPr>
        <p:txBody>
          <a:bodyPr wrap="square">
            <a:spAutoFit/>
          </a:bodyPr>
          <a:lstStyle/>
          <a:p>
            <a:r>
              <a:rPr lang="fr-FR" b="1" dirty="0">
                <a:solidFill>
                  <a:schemeClr val="accent2">
                    <a:lumMod val="60000"/>
                    <a:lumOff val="40000"/>
                  </a:schemeClr>
                </a:solidFill>
              </a:rPr>
              <a:t>Coefficient : </a:t>
            </a:r>
            <a:r>
              <a:rPr lang="fr-FR" b="1" dirty="0" smtClean="0">
                <a:solidFill>
                  <a:schemeClr val="accent2">
                    <a:lumMod val="60000"/>
                    <a:lumOff val="40000"/>
                  </a:schemeClr>
                </a:solidFill>
              </a:rPr>
              <a:t>1</a:t>
            </a:r>
          </a:p>
          <a:p>
            <a:endParaRPr lang="fr-FR" sz="1050" b="1" dirty="0">
              <a:solidFill>
                <a:schemeClr val="accent2">
                  <a:lumMod val="60000"/>
                  <a:lumOff val="40000"/>
                </a:schemeClr>
              </a:solidFill>
            </a:endParaRPr>
          </a:p>
          <a:p>
            <a:r>
              <a:rPr lang="fr-FR" b="1" dirty="0" smtClean="0">
                <a:solidFill>
                  <a:schemeClr val="accent2">
                    <a:lumMod val="60000"/>
                    <a:lumOff val="40000"/>
                  </a:schemeClr>
                </a:solidFill>
              </a:rPr>
              <a:t>Durée : 2H             Forme : écrit</a:t>
            </a:r>
            <a:endParaRPr lang="fr-FR" b="1" dirty="0">
              <a:solidFill>
                <a:schemeClr val="accent2">
                  <a:lumMod val="60000"/>
                  <a:lumOff val="40000"/>
                </a:schemeClr>
              </a:solidFill>
            </a:endParaRPr>
          </a:p>
        </p:txBody>
      </p:sp>
      <p:pic>
        <p:nvPicPr>
          <p:cNvPr id="17" name="Image 16"/>
          <p:cNvPicPr>
            <a:picLocks noChangeAspect="1"/>
          </p:cNvPicPr>
          <p:nvPr/>
        </p:nvPicPr>
        <p:blipFill>
          <a:blip r:embed="rId4"/>
          <a:stretch>
            <a:fillRect/>
          </a:stretch>
        </p:blipFill>
        <p:spPr>
          <a:xfrm>
            <a:off x="5505461" y="1321974"/>
            <a:ext cx="3592388" cy="1055622"/>
          </a:xfrm>
          <a:prstGeom prst="rect">
            <a:avLst/>
          </a:prstGeom>
        </p:spPr>
      </p:pic>
      <p:pic>
        <p:nvPicPr>
          <p:cNvPr id="8" name="Image 7"/>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415246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201371452"/>
              </p:ext>
            </p:extLst>
          </p:nvPr>
        </p:nvGraphicFramePr>
        <p:xfrm>
          <a:off x="560512" y="1511934"/>
          <a:ext cx="4044950" cy="4850871"/>
        </p:xfrm>
        <a:graphic>
          <a:graphicData uri="http://schemas.openxmlformats.org/drawingml/2006/table">
            <a:tbl>
              <a:tblPr firstRow="1" bandRow="1">
                <a:tableStyleId>{5C22544A-7EE6-4342-B048-85BDC9FD1C3A}</a:tableStyleId>
              </a:tblPr>
              <a:tblGrid>
                <a:gridCol w="4044950">
                  <a:extLst>
                    <a:ext uri="{9D8B030D-6E8A-4147-A177-3AD203B41FA5}">
                      <a16:colId xmlns:a16="http://schemas.microsoft.com/office/drawing/2014/main" val="356682200"/>
                    </a:ext>
                  </a:extLst>
                </a:gridCol>
              </a:tblGrid>
              <a:tr h="639944">
                <a:tc>
                  <a:txBody>
                    <a:bodyPr/>
                    <a:lstStyle/>
                    <a:p>
                      <a:pPr algn="ctr"/>
                      <a:r>
                        <a:rPr lang="fr-FR" sz="1800" dirty="0" smtClean="0"/>
                        <a:t>L’ÉVALUATION FORMATIVE </a:t>
                      </a:r>
                    </a:p>
                    <a:p>
                      <a:pPr algn="ctr"/>
                      <a:r>
                        <a:rPr lang="fr-FR" sz="1800" dirty="0" smtClean="0"/>
                        <a:t>OU SOMMATIVE </a:t>
                      </a:r>
                    </a:p>
                    <a:p>
                      <a:pPr algn="ctr"/>
                      <a:r>
                        <a:rPr lang="fr-FR" sz="1800" dirty="0" smtClean="0"/>
                        <a:t>PENDANT</a:t>
                      </a:r>
                      <a:r>
                        <a:rPr lang="fr-FR" sz="1800" baseline="0" dirty="0" smtClean="0"/>
                        <a:t> LA FORMATION</a:t>
                      </a:r>
                      <a:endParaRPr lang="fr-FR" sz="1800" dirty="0"/>
                    </a:p>
                  </a:txBody>
                  <a:tcPr marL="91457" marR="91457" marT="45687" marB="45687" anchor="ctr">
                    <a:solidFill>
                      <a:srgbClr val="0070C0"/>
                    </a:solidFill>
                  </a:tcPr>
                </a:tc>
                <a:extLst>
                  <a:ext uri="{0D108BD9-81ED-4DB2-BD59-A6C34878D82A}">
                    <a16:rowId xmlns:a16="http://schemas.microsoft.com/office/drawing/2014/main" val="2176233832"/>
                  </a:ext>
                </a:extLst>
              </a:tr>
              <a:tr h="639944">
                <a:tc>
                  <a:txBody>
                    <a:bodyPr/>
                    <a:lstStyle/>
                    <a:p>
                      <a:pPr marL="285750" indent="-285750">
                        <a:buFont typeface="Wingdings" panose="05000000000000000000" pitchFamily="2" charset="2"/>
                        <a:buChar char="§"/>
                      </a:pPr>
                      <a:r>
                        <a:rPr lang="fr-FR" sz="1800" b="1" dirty="0" smtClean="0">
                          <a:solidFill>
                            <a:srgbClr val="002060"/>
                          </a:solidFill>
                        </a:rPr>
                        <a:t>Prend en compte les tentatives, les erreurs </a:t>
                      </a:r>
                    </a:p>
                    <a:p>
                      <a:pPr marL="285750" indent="-285750">
                        <a:buFont typeface="Wingdings" panose="05000000000000000000" pitchFamily="2" charset="2"/>
                        <a:buChar char="§"/>
                      </a:pPr>
                      <a:r>
                        <a:rPr lang="fr-FR" sz="1800" b="1" dirty="0" smtClean="0">
                          <a:solidFill>
                            <a:srgbClr val="002060"/>
                          </a:solidFill>
                        </a:rPr>
                        <a:t>Prend en compte l’acquisition</a:t>
                      </a:r>
                      <a:r>
                        <a:rPr lang="fr-FR" sz="1800" b="1" baseline="0" dirty="0" smtClean="0">
                          <a:solidFill>
                            <a:srgbClr val="002060"/>
                          </a:solidFill>
                        </a:rPr>
                        <a:t> des savoirs</a:t>
                      </a:r>
                      <a:endParaRPr lang="fr-FR" sz="1800" dirty="0">
                        <a:solidFill>
                          <a:srgbClr val="002060"/>
                        </a:solidFill>
                      </a:endParaRPr>
                    </a:p>
                  </a:txBody>
                  <a:tcPr marL="91457" marR="91457" marT="45687" marB="45687" anchor="ctr"/>
                </a:tc>
                <a:extLst>
                  <a:ext uri="{0D108BD9-81ED-4DB2-BD59-A6C34878D82A}">
                    <a16:rowId xmlns:a16="http://schemas.microsoft.com/office/drawing/2014/main" val="2924689730"/>
                  </a:ext>
                </a:extLst>
              </a:tr>
              <a:tr h="914228">
                <a:tc>
                  <a:txBody>
                    <a:bodyPr/>
                    <a:lstStyle/>
                    <a:p>
                      <a:pPr marL="285750" indent="-285750">
                        <a:buFont typeface="Wingdings" panose="05000000000000000000" pitchFamily="2" charset="2"/>
                        <a:buChar char="§"/>
                      </a:pPr>
                      <a:r>
                        <a:rPr lang="fr-FR" sz="1800" dirty="0" smtClean="0">
                          <a:solidFill>
                            <a:srgbClr val="002060"/>
                          </a:solidFill>
                        </a:rPr>
                        <a:t>N’est que le reflet du degré d’acquisition à un instant T de la formation</a:t>
                      </a:r>
                      <a:endParaRPr lang="fr-FR" sz="1800" dirty="0">
                        <a:solidFill>
                          <a:srgbClr val="002060"/>
                        </a:solidFill>
                      </a:endParaRPr>
                    </a:p>
                  </a:txBody>
                  <a:tcPr marL="91457" marR="91457" marT="45687" marB="45687" anchor="ctr"/>
                </a:tc>
                <a:extLst>
                  <a:ext uri="{0D108BD9-81ED-4DB2-BD59-A6C34878D82A}">
                    <a16:rowId xmlns:a16="http://schemas.microsoft.com/office/drawing/2014/main" val="3460140051"/>
                  </a:ext>
                </a:extLst>
              </a:tr>
              <a:tr h="370575">
                <a:tc>
                  <a:txBody>
                    <a:bodyPr/>
                    <a:lstStyle/>
                    <a:p>
                      <a:pPr marL="285750" indent="-285750">
                        <a:buFont typeface="Wingdings" panose="05000000000000000000" pitchFamily="2" charset="2"/>
                        <a:buChar char="§"/>
                      </a:pPr>
                      <a:r>
                        <a:rPr lang="fr-FR" sz="1800" dirty="0" smtClean="0">
                          <a:solidFill>
                            <a:srgbClr val="002060"/>
                          </a:solidFill>
                        </a:rPr>
                        <a:t>Vise à ajuster la formation </a:t>
                      </a:r>
                      <a:endParaRPr lang="fr-FR" sz="1800" dirty="0">
                        <a:solidFill>
                          <a:srgbClr val="002060"/>
                        </a:solidFill>
                      </a:endParaRPr>
                    </a:p>
                  </a:txBody>
                  <a:tcPr marL="91457" marR="91457" marT="45687" marB="45687" anchor="ctr"/>
                </a:tc>
                <a:extLst>
                  <a:ext uri="{0D108BD9-81ED-4DB2-BD59-A6C34878D82A}">
                    <a16:rowId xmlns:a16="http://schemas.microsoft.com/office/drawing/2014/main" val="2674807269"/>
                  </a:ext>
                </a:extLst>
              </a:tr>
              <a:tr h="1462797">
                <a:tc>
                  <a:txBody>
                    <a:bodyPr/>
                    <a:lstStyle/>
                    <a:p>
                      <a:pPr marL="285750" indent="-285750">
                        <a:buFont typeface="Wingdings" panose="05000000000000000000" pitchFamily="2" charset="2"/>
                        <a:buChar char="§"/>
                      </a:pPr>
                      <a:r>
                        <a:rPr lang="fr-FR" sz="1800" dirty="0" smtClean="0">
                          <a:solidFill>
                            <a:srgbClr val="002060"/>
                          </a:solidFill>
                        </a:rPr>
                        <a:t>Ne</a:t>
                      </a:r>
                      <a:r>
                        <a:rPr lang="fr-FR" sz="1800" baseline="0" dirty="0" smtClean="0">
                          <a:solidFill>
                            <a:srgbClr val="002060"/>
                          </a:solidFill>
                        </a:rPr>
                        <a:t> fait pas uniquement l’objet d’une note mais témoigne aussi d’un positionnement qui identifie l’atteinte d’un palier de réussite et des axes de progrès</a:t>
                      </a:r>
                      <a:endParaRPr lang="fr-FR" sz="1800" dirty="0">
                        <a:solidFill>
                          <a:srgbClr val="002060"/>
                        </a:solidFill>
                      </a:endParaRPr>
                    </a:p>
                  </a:txBody>
                  <a:tcPr marL="91457" marR="91457" marT="45687" marB="45687" anchor="ctr"/>
                </a:tc>
                <a:extLst>
                  <a:ext uri="{0D108BD9-81ED-4DB2-BD59-A6C34878D82A}">
                    <a16:rowId xmlns:a16="http://schemas.microsoft.com/office/drawing/2014/main" val="276957803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824094297"/>
              </p:ext>
            </p:extLst>
          </p:nvPr>
        </p:nvGraphicFramePr>
        <p:xfrm>
          <a:off x="4953000" y="1569810"/>
          <a:ext cx="4611011" cy="4032234"/>
        </p:xfrm>
        <a:graphic>
          <a:graphicData uri="http://schemas.openxmlformats.org/drawingml/2006/table">
            <a:tbl>
              <a:tblPr firstRow="1" bandRow="1">
                <a:tableStyleId>{5C22544A-7EE6-4342-B048-85BDC9FD1C3A}</a:tableStyleId>
              </a:tblPr>
              <a:tblGrid>
                <a:gridCol w="4611011">
                  <a:extLst>
                    <a:ext uri="{9D8B030D-6E8A-4147-A177-3AD203B41FA5}">
                      <a16:colId xmlns:a16="http://schemas.microsoft.com/office/drawing/2014/main" val="641116708"/>
                    </a:ext>
                  </a:extLst>
                </a:gridCol>
              </a:tblGrid>
              <a:tr h="563046">
                <a:tc>
                  <a:txBody>
                    <a:bodyPr/>
                    <a:lstStyle/>
                    <a:p>
                      <a:pPr algn="ctr"/>
                      <a:r>
                        <a:rPr lang="fr-FR" sz="1800" dirty="0" smtClean="0"/>
                        <a:t>L’ÉVALUATION CERTIFICATIVE</a:t>
                      </a:r>
                      <a:endParaRPr lang="fr-FR" sz="1800" dirty="0"/>
                    </a:p>
                  </a:txBody>
                  <a:tcPr marL="91422" marR="91422" marT="45712" marB="45712" anchor="ctr">
                    <a:solidFill>
                      <a:schemeClr val="accent4"/>
                    </a:solidFill>
                  </a:tcPr>
                </a:tc>
                <a:extLst>
                  <a:ext uri="{0D108BD9-81ED-4DB2-BD59-A6C34878D82A}">
                    <a16:rowId xmlns:a16="http://schemas.microsoft.com/office/drawing/2014/main" val="3998173147"/>
                  </a:ext>
                </a:extLst>
              </a:tr>
              <a:tr h="1111766">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dirty="0" smtClean="0">
                          <a:solidFill>
                            <a:srgbClr val="002060"/>
                          </a:solidFill>
                        </a:rPr>
                        <a:t>Se reporte au référentiel de certification et aux critères d’évaluation identifiés dans les épreuves</a:t>
                      </a:r>
                      <a:endParaRPr lang="fr-FR" sz="1800" dirty="0">
                        <a:solidFill>
                          <a:srgbClr val="002060"/>
                        </a:solidFill>
                      </a:endParaRPr>
                    </a:p>
                  </a:txBody>
                  <a:tcPr marL="91422" marR="91422" marT="45712" marB="45712" anchor="ctr">
                    <a:solidFill>
                      <a:schemeClr val="accent3">
                        <a:lumMod val="60000"/>
                        <a:lumOff val="40000"/>
                      </a:schemeClr>
                    </a:solidFill>
                  </a:tcPr>
                </a:tc>
                <a:extLst>
                  <a:ext uri="{0D108BD9-81ED-4DB2-BD59-A6C34878D82A}">
                    <a16:rowId xmlns:a16="http://schemas.microsoft.com/office/drawing/2014/main" val="1574094848"/>
                  </a:ext>
                </a:extLst>
              </a:tr>
              <a:tr h="1168838">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smtClean="0">
                          <a:solidFill>
                            <a:srgbClr val="002060"/>
                          </a:solidFill>
                        </a:rPr>
                        <a:t>Est réalisée au terme de la formation et doit être professionnelle, objectivée et désencombrée d’affect</a:t>
                      </a:r>
                      <a:endParaRPr lang="fr-FR" sz="1800" dirty="0">
                        <a:solidFill>
                          <a:srgbClr val="002060"/>
                        </a:solidFill>
                      </a:endParaRPr>
                    </a:p>
                  </a:txBody>
                  <a:tcPr marL="91422" marR="91422" marT="45712" marB="45712" anchor="ctr">
                    <a:solidFill>
                      <a:schemeClr val="accent3">
                        <a:lumMod val="20000"/>
                        <a:lumOff val="80000"/>
                      </a:schemeClr>
                    </a:solidFill>
                  </a:tcPr>
                </a:tc>
                <a:extLst>
                  <a:ext uri="{0D108BD9-81ED-4DB2-BD59-A6C34878D82A}">
                    <a16:rowId xmlns:a16="http://schemas.microsoft.com/office/drawing/2014/main" val="3201213120"/>
                  </a:ext>
                </a:extLst>
              </a:tr>
              <a:tr h="1111646">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smtClean="0">
                          <a:solidFill>
                            <a:srgbClr val="002060"/>
                          </a:solidFill>
                        </a:rPr>
                        <a:t>Fait l’objet d’une note et d’une appréciation étayée </a:t>
                      </a:r>
                      <a:r>
                        <a:rPr lang="fr-FR" sz="1400" i="1" dirty="0" smtClean="0">
                          <a:solidFill>
                            <a:srgbClr val="002060"/>
                          </a:solidFill>
                        </a:rPr>
                        <a:t>(en cas de recours notamment)</a:t>
                      </a:r>
                      <a:endParaRPr lang="fr-FR" sz="1800" dirty="0">
                        <a:solidFill>
                          <a:srgbClr val="002060"/>
                        </a:solidFill>
                      </a:endParaRPr>
                    </a:p>
                  </a:txBody>
                  <a:tcPr marL="91422" marR="91422" marT="45712" marB="45712" anchor="ctr">
                    <a:solidFill>
                      <a:schemeClr val="accent3">
                        <a:lumMod val="60000"/>
                        <a:lumOff val="40000"/>
                      </a:schemeClr>
                    </a:solidFill>
                  </a:tcPr>
                </a:tc>
                <a:extLst>
                  <a:ext uri="{0D108BD9-81ED-4DB2-BD59-A6C34878D82A}">
                    <a16:rowId xmlns:a16="http://schemas.microsoft.com/office/drawing/2014/main" val="3805439784"/>
                  </a:ext>
                </a:extLst>
              </a:tr>
            </a:tbl>
          </a:graphicData>
        </a:graphic>
      </p:graphicFrame>
      <p:sp>
        <p:nvSpPr>
          <p:cNvPr id="7" name="Titre 1"/>
          <p:cNvSpPr txBox="1">
            <a:spLocks/>
          </p:cNvSpPr>
          <p:nvPr/>
        </p:nvSpPr>
        <p:spPr bwMode="gray">
          <a:xfrm>
            <a:off x="1712640" y="443690"/>
            <a:ext cx="9126000" cy="96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smtClean="0">
                <a:solidFill>
                  <a:srgbClr val="002060"/>
                </a:solidFill>
              </a:rPr>
              <a:t>DISTINGUER L’ÉVALUATION FORMATIVE / CERTIFICATIVE</a:t>
            </a:r>
            <a:endParaRPr lang="fr-FR" dirty="0">
              <a:solidFill>
                <a:srgbClr val="002060"/>
              </a:solidFill>
            </a:endParaRPr>
          </a:p>
        </p:txBody>
      </p:sp>
      <p:cxnSp>
        <p:nvCxnSpPr>
          <p:cNvPr id="8" name="Connecteur droit 7"/>
          <p:cNvCxnSpPr/>
          <p:nvPr/>
        </p:nvCxnSpPr>
        <p:spPr>
          <a:xfrm>
            <a:off x="344488" y="1222049"/>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2"/>
          <a:stretch>
            <a:fillRect/>
          </a:stretch>
        </p:blipFill>
        <p:spPr>
          <a:xfrm>
            <a:off x="671066" y="443052"/>
            <a:ext cx="787004" cy="721077"/>
          </a:xfrm>
          <a:prstGeom prst="rect">
            <a:avLst/>
          </a:prstGeom>
        </p:spPr>
      </p:pic>
      <p:pic>
        <p:nvPicPr>
          <p:cNvPr id="9" name="Image 8"/>
          <p:cNvPicPr>
            <a:picLocks noChangeAspect="1"/>
          </p:cNvPicPr>
          <p:nvPr/>
        </p:nvPicPr>
        <p:blipFill>
          <a:blip r:embed="rId3"/>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573227949"/>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6070310" y="199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fr-FR" altLang="fr-FR" sz="1800">
              <a:latin typeface="Arial" panose="020B0604020202020204" pitchFamily="34" charset="0"/>
            </a:endParaRPr>
          </a:p>
          <a:p>
            <a:pPr algn="ctr">
              <a:spcBef>
                <a:spcPct val="0"/>
              </a:spcBef>
              <a:buFontTx/>
              <a:buNone/>
            </a:pPr>
            <a:endParaRPr lang="fr-FR" altLang="fr-FR" sz="1800">
              <a:latin typeface="Arial" panose="020B0604020202020204" pitchFamily="34" charset="0"/>
            </a:endParaRPr>
          </a:p>
        </p:txBody>
      </p:sp>
      <p:sp>
        <p:nvSpPr>
          <p:cNvPr id="3" name="Espace réservé du contenu 2"/>
          <p:cNvSpPr>
            <a:spLocks noGrp="1"/>
          </p:cNvSpPr>
          <p:nvPr>
            <p:ph idx="1"/>
          </p:nvPr>
        </p:nvSpPr>
        <p:spPr/>
        <p:txBody>
          <a:bodyPr/>
          <a:lstStyle/>
          <a:p>
            <a:endParaRPr lang="fr-FR" sz="2000" b="1" dirty="0" smtClean="0"/>
          </a:p>
          <a:p>
            <a:pPr marL="0" indent="0">
              <a:buNone/>
            </a:pPr>
            <a:r>
              <a:rPr lang="fr-FR" sz="3200" b="1" dirty="0" smtClean="0">
                <a:solidFill>
                  <a:schemeClr val="tx1"/>
                </a:solidFill>
              </a:rPr>
              <a:t>BO n°28 du 10 juillet 2020</a:t>
            </a:r>
          </a:p>
          <a:p>
            <a:endParaRPr lang="fr-FR" sz="2000" b="1" dirty="0" smtClean="0"/>
          </a:p>
          <a:p>
            <a:endParaRPr lang="fr-FR" sz="2000" b="1" dirty="0"/>
          </a:p>
          <a:p>
            <a:endParaRPr lang="fr-FR" sz="2000" b="1" dirty="0" smtClean="0"/>
          </a:p>
          <a:p>
            <a:endParaRPr lang="fr-FR" sz="2000" b="1" dirty="0"/>
          </a:p>
          <a:p>
            <a:endParaRPr lang="fr-FR" sz="2000" b="1" dirty="0" smtClean="0"/>
          </a:p>
          <a:p>
            <a:pPr marL="0" indent="0">
              <a:buNone/>
            </a:pPr>
            <a:endParaRPr lang="fr-FR" sz="2000" b="1" dirty="0" smtClean="0"/>
          </a:p>
        </p:txBody>
      </p:sp>
      <p:sp>
        <p:nvSpPr>
          <p:cNvPr id="9" name="Titre 4"/>
          <p:cNvSpPr txBox="1">
            <a:spLocks/>
          </p:cNvSpPr>
          <p:nvPr/>
        </p:nvSpPr>
        <p:spPr bwMode="gray">
          <a:xfrm>
            <a:off x="1136576" y="755082"/>
            <a:ext cx="7757146" cy="87329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LES TEXTES OFFICIELS POUR LE LSL PRO </a:t>
            </a:r>
            <a:endParaRPr lang="fr-FR" dirty="0">
              <a:solidFill>
                <a:srgbClr val="002060"/>
              </a:solidFill>
            </a:endParaRPr>
          </a:p>
        </p:txBody>
      </p:sp>
      <p:cxnSp>
        <p:nvCxnSpPr>
          <p:cNvPr id="10" name="Connecteur droit 9"/>
          <p:cNvCxnSpPr/>
          <p:nvPr/>
        </p:nvCxnSpPr>
        <p:spPr>
          <a:xfrm>
            <a:off x="390000" y="119172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a:stretch>
            <a:fillRect/>
          </a:stretch>
        </p:blipFill>
        <p:spPr>
          <a:xfrm>
            <a:off x="632059" y="3739278"/>
            <a:ext cx="4181475" cy="1228725"/>
          </a:xfrm>
          <a:prstGeom prst="rect">
            <a:avLst/>
          </a:prstGeom>
        </p:spPr>
      </p:pic>
      <p:pic>
        <p:nvPicPr>
          <p:cNvPr id="2" name="Image 1"/>
          <p:cNvPicPr>
            <a:picLocks noChangeAspect="1"/>
          </p:cNvPicPr>
          <p:nvPr/>
        </p:nvPicPr>
        <p:blipFill rotWithShape="1">
          <a:blip r:embed="rId3"/>
          <a:srcRect t="38165"/>
          <a:stretch/>
        </p:blipFill>
        <p:spPr>
          <a:xfrm>
            <a:off x="5141608" y="3335631"/>
            <a:ext cx="3941018" cy="1973502"/>
          </a:xfrm>
          <a:prstGeom prst="rect">
            <a:avLst/>
          </a:prstGeom>
        </p:spPr>
      </p:pic>
      <p:pic>
        <p:nvPicPr>
          <p:cNvPr id="12" name="Image 11"/>
          <p:cNvPicPr>
            <a:picLocks noChangeAspect="1"/>
          </p:cNvPicPr>
          <p:nvPr/>
        </p:nvPicPr>
        <p:blipFill>
          <a:blip r:embed="rId4"/>
          <a:stretch>
            <a:fillRect/>
          </a:stretch>
        </p:blipFill>
        <p:spPr>
          <a:xfrm>
            <a:off x="186330" y="637466"/>
            <a:ext cx="866536" cy="809115"/>
          </a:xfrm>
          <a:prstGeom prst="rect">
            <a:avLst/>
          </a:prstGeom>
        </p:spPr>
      </p:pic>
      <p:pic>
        <p:nvPicPr>
          <p:cNvPr id="11" name="Image 10"/>
          <p:cNvPicPr>
            <a:picLocks noChangeAspect="1"/>
          </p:cNvPicPr>
          <p:nvPr/>
        </p:nvPicPr>
        <p:blipFill>
          <a:blip r:embed="rId5"/>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32538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4"/>
          <p:cNvSpPr txBox="1">
            <a:spLocks/>
          </p:cNvSpPr>
          <p:nvPr/>
        </p:nvSpPr>
        <p:spPr bwMode="gray">
          <a:xfrm>
            <a:off x="1065025" y="664735"/>
            <a:ext cx="7757146" cy="873292"/>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cxnSp>
        <p:nvCxnSpPr>
          <p:cNvPr id="10" name="Connecteur droit 9"/>
          <p:cNvCxnSpPr/>
          <p:nvPr/>
        </p:nvCxnSpPr>
        <p:spPr>
          <a:xfrm>
            <a:off x="390000" y="119172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2"/>
          <a:stretch>
            <a:fillRect/>
          </a:stretch>
        </p:blipFill>
        <p:spPr>
          <a:xfrm>
            <a:off x="389999" y="553162"/>
            <a:ext cx="542449" cy="533255"/>
          </a:xfrm>
          <a:prstGeom prst="rect">
            <a:avLst/>
          </a:prstGeom>
        </p:spPr>
      </p:pic>
      <p:pic>
        <p:nvPicPr>
          <p:cNvPr id="13" name="Image 12"/>
          <p:cNvPicPr>
            <a:picLocks noChangeAspect="1"/>
          </p:cNvPicPr>
          <p:nvPr/>
        </p:nvPicPr>
        <p:blipFill rotWithShape="1">
          <a:blip r:embed="rId3"/>
          <a:srcRect t="38165"/>
          <a:stretch/>
        </p:blipFill>
        <p:spPr>
          <a:xfrm>
            <a:off x="816047" y="1409104"/>
            <a:ext cx="2981825" cy="1493177"/>
          </a:xfrm>
          <a:prstGeom prst="rect">
            <a:avLst/>
          </a:prstGeom>
        </p:spPr>
      </p:pic>
      <p:pic>
        <p:nvPicPr>
          <p:cNvPr id="12" name="Image 11"/>
          <p:cNvPicPr>
            <a:picLocks noChangeAspect="1"/>
          </p:cNvPicPr>
          <p:nvPr/>
        </p:nvPicPr>
        <p:blipFill>
          <a:blip r:embed="rId4"/>
          <a:stretch>
            <a:fillRect/>
          </a:stretch>
        </p:blipFill>
        <p:spPr>
          <a:xfrm>
            <a:off x="6459169" y="1229236"/>
            <a:ext cx="3201589" cy="5090392"/>
          </a:xfrm>
          <a:prstGeom prst="rect">
            <a:avLst/>
          </a:prstGeom>
        </p:spPr>
      </p:pic>
      <p:pic>
        <p:nvPicPr>
          <p:cNvPr id="14" name="Image 13"/>
          <p:cNvPicPr>
            <a:picLocks noChangeAspect="1"/>
          </p:cNvPicPr>
          <p:nvPr/>
        </p:nvPicPr>
        <p:blipFill>
          <a:blip r:embed="rId5"/>
          <a:stretch>
            <a:fillRect/>
          </a:stretch>
        </p:blipFill>
        <p:spPr>
          <a:xfrm>
            <a:off x="19270" y="3688583"/>
            <a:ext cx="6457089" cy="1862622"/>
          </a:xfrm>
          <a:prstGeom prst="rect">
            <a:avLst/>
          </a:prstGeom>
        </p:spPr>
      </p:pic>
      <p:cxnSp>
        <p:nvCxnSpPr>
          <p:cNvPr id="3" name="Connecteur droit avec flèche 2"/>
          <p:cNvCxnSpPr/>
          <p:nvPr/>
        </p:nvCxnSpPr>
        <p:spPr>
          <a:xfrm flipH="1">
            <a:off x="3363920" y="3361981"/>
            <a:ext cx="3005125" cy="13035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086541" y="1718722"/>
            <a:ext cx="2142547" cy="1077218"/>
          </a:xfrm>
          <a:prstGeom prst="rect">
            <a:avLst/>
          </a:prstGeom>
          <a:noFill/>
        </p:spPr>
        <p:txBody>
          <a:bodyPr wrap="square" rtlCol="0">
            <a:spAutoFit/>
          </a:bodyPr>
          <a:lstStyle/>
          <a:p>
            <a:r>
              <a:rPr lang="fr-FR" sz="3200" b="1" dirty="0" smtClean="0">
                <a:solidFill>
                  <a:srgbClr val="00B050"/>
                </a:solidFill>
              </a:rPr>
              <a:t>Classe de première</a:t>
            </a:r>
            <a:endParaRPr lang="fr-FR" sz="3200" b="1" dirty="0">
              <a:solidFill>
                <a:srgbClr val="00B050"/>
              </a:solidFill>
            </a:endParaRPr>
          </a:p>
        </p:txBody>
      </p:sp>
      <p:pic>
        <p:nvPicPr>
          <p:cNvPr id="16" name="Image 15"/>
          <p:cNvPicPr>
            <a:picLocks noChangeAspect="1"/>
          </p:cNvPicPr>
          <p:nvPr/>
        </p:nvPicPr>
        <p:blipFill>
          <a:blip r:embed="rId6"/>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121196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0000" y="1191728"/>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2"/>
          <a:stretch>
            <a:fillRect/>
          </a:stretch>
        </p:blipFill>
        <p:spPr>
          <a:xfrm>
            <a:off x="389999" y="553162"/>
            <a:ext cx="542449" cy="533255"/>
          </a:xfrm>
          <a:prstGeom prst="rect">
            <a:avLst/>
          </a:prstGeom>
        </p:spPr>
      </p:pic>
      <p:pic>
        <p:nvPicPr>
          <p:cNvPr id="12" name="Image 11"/>
          <p:cNvPicPr>
            <a:picLocks noChangeAspect="1"/>
          </p:cNvPicPr>
          <p:nvPr/>
        </p:nvPicPr>
        <p:blipFill>
          <a:blip r:embed="rId3"/>
          <a:stretch>
            <a:fillRect/>
          </a:stretch>
        </p:blipFill>
        <p:spPr>
          <a:xfrm>
            <a:off x="11145688" y="1332346"/>
            <a:ext cx="3201589" cy="5090392"/>
          </a:xfrm>
          <a:prstGeom prst="rect">
            <a:avLst/>
          </a:prstGeom>
        </p:spPr>
      </p:pic>
      <p:pic>
        <p:nvPicPr>
          <p:cNvPr id="3" name="Image 2"/>
          <p:cNvPicPr>
            <a:picLocks noChangeAspect="1"/>
          </p:cNvPicPr>
          <p:nvPr/>
        </p:nvPicPr>
        <p:blipFill>
          <a:blip r:embed="rId4"/>
          <a:stretch>
            <a:fillRect/>
          </a:stretch>
        </p:blipFill>
        <p:spPr>
          <a:xfrm>
            <a:off x="389998" y="1332346"/>
            <a:ext cx="6027967" cy="5337014"/>
          </a:xfrm>
          <a:prstGeom prst="rect">
            <a:avLst/>
          </a:prstGeom>
        </p:spPr>
      </p:pic>
      <p:pic>
        <p:nvPicPr>
          <p:cNvPr id="4" name="Image 3"/>
          <p:cNvPicPr>
            <a:picLocks noChangeAspect="1"/>
          </p:cNvPicPr>
          <p:nvPr/>
        </p:nvPicPr>
        <p:blipFill>
          <a:blip r:embed="rId5"/>
          <a:stretch>
            <a:fillRect/>
          </a:stretch>
        </p:blipFill>
        <p:spPr>
          <a:xfrm>
            <a:off x="6417964" y="1934603"/>
            <a:ext cx="911299" cy="1594773"/>
          </a:xfrm>
          <a:prstGeom prst="rect">
            <a:avLst/>
          </a:prstGeom>
        </p:spPr>
      </p:pic>
      <p:sp>
        <p:nvSpPr>
          <p:cNvPr id="5" name="ZoneTexte 4"/>
          <p:cNvSpPr txBox="1"/>
          <p:nvPr/>
        </p:nvSpPr>
        <p:spPr>
          <a:xfrm>
            <a:off x="389998" y="1332346"/>
            <a:ext cx="6027966" cy="369332"/>
          </a:xfrm>
          <a:prstGeom prst="rect">
            <a:avLst/>
          </a:prstGeom>
          <a:solidFill>
            <a:schemeClr val="bg1"/>
          </a:solidFill>
        </p:spPr>
        <p:txBody>
          <a:bodyPr wrap="square" rtlCol="0">
            <a:spAutoFit/>
          </a:bodyPr>
          <a:lstStyle/>
          <a:p>
            <a:r>
              <a:rPr lang="fr-FR" dirty="0" smtClean="0">
                <a:solidFill>
                  <a:schemeClr val="accent5"/>
                </a:solidFill>
              </a:rPr>
              <a:t>Economie gestion</a:t>
            </a:r>
            <a:endParaRPr lang="fr-FR" dirty="0">
              <a:solidFill>
                <a:schemeClr val="accent5"/>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96861718"/>
              </p:ext>
            </p:extLst>
          </p:nvPr>
        </p:nvGraphicFramePr>
        <p:xfrm>
          <a:off x="510411" y="2061500"/>
          <a:ext cx="5787139" cy="1354439"/>
        </p:xfrm>
        <a:graphic>
          <a:graphicData uri="http://schemas.openxmlformats.org/drawingml/2006/table">
            <a:tbl>
              <a:tblPr firstRow="1" firstCol="1" bandRow="1">
                <a:tableStyleId>{5C22544A-7EE6-4342-B048-85BDC9FD1C3A}</a:tableStyleId>
              </a:tblPr>
              <a:tblGrid>
                <a:gridCol w="5787139">
                  <a:extLst>
                    <a:ext uri="{9D8B030D-6E8A-4147-A177-3AD203B41FA5}">
                      <a16:colId xmlns:a16="http://schemas.microsoft.com/office/drawing/2014/main" val="3698541347"/>
                    </a:ext>
                  </a:extLst>
                </a:gridCol>
              </a:tblGrid>
              <a:tr h="253001">
                <a:tc>
                  <a:txBody>
                    <a:bodyPr/>
                    <a:lstStyle/>
                    <a:p>
                      <a:pPr algn="l">
                        <a:lnSpc>
                          <a:spcPct val="115000"/>
                        </a:lnSpc>
                        <a:spcAft>
                          <a:spcPts val="0"/>
                        </a:spcAft>
                      </a:pPr>
                      <a:r>
                        <a:rPr lang="fr-FR" sz="900" dirty="0">
                          <a:solidFill>
                            <a:schemeClr val="bg1">
                              <a:lumMod val="50000"/>
                            </a:schemeClr>
                          </a:solidFill>
                          <a:effectLst/>
                          <a:latin typeface="Arial Italic"/>
                        </a:rPr>
                        <a:t>Exploiter des données </a:t>
                      </a:r>
                      <a:r>
                        <a:rPr lang="fr-FR" sz="900" dirty="0" smtClean="0">
                          <a:solidFill>
                            <a:schemeClr val="bg1">
                              <a:lumMod val="50000"/>
                            </a:schemeClr>
                          </a:solidFill>
                          <a:effectLst/>
                          <a:latin typeface="Arial Italic"/>
                        </a:rPr>
                        <a:t>numériques  de </a:t>
                      </a:r>
                      <a:r>
                        <a:rPr lang="fr-FR" sz="900" dirty="0">
                          <a:solidFill>
                            <a:schemeClr val="bg1">
                              <a:lumMod val="50000"/>
                            </a:schemeClr>
                          </a:solidFill>
                          <a:effectLst/>
                          <a:latin typeface="Arial Italic"/>
                        </a:rPr>
                        <a:t>nature économique ou de </a:t>
                      </a:r>
                      <a:r>
                        <a:rPr lang="fr-FR" sz="900" dirty="0" smtClean="0">
                          <a:solidFill>
                            <a:schemeClr val="bg1">
                              <a:lumMod val="50000"/>
                            </a:schemeClr>
                          </a:solidFill>
                          <a:effectLst/>
                          <a:latin typeface="Arial Italic"/>
                        </a:rPr>
                        <a:t>gestion en </a:t>
                      </a:r>
                      <a:r>
                        <a:rPr lang="fr-FR" sz="900" dirty="0">
                          <a:solidFill>
                            <a:schemeClr val="bg1">
                              <a:lumMod val="50000"/>
                            </a:schemeClr>
                          </a:solidFill>
                          <a:effectLst/>
                          <a:latin typeface="Arial Italic"/>
                        </a:rPr>
                        <a:t>lien avec la </a:t>
                      </a:r>
                      <a:r>
                        <a:rPr lang="fr-FR" sz="900" dirty="0" smtClean="0">
                          <a:solidFill>
                            <a:schemeClr val="bg1">
                              <a:lumMod val="50000"/>
                            </a:schemeClr>
                          </a:solidFill>
                          <a:effectLst/>
                          <a:latin typeface="Arial Italic"/>
                        </a:rPr>
                        <a:t> situation </a:t>
                      </a:r>
                      <a:r>
                        <a:rPr lang="fr-FR" sz="900" dirty="0">
                          <a:solidFill>
                            <a:schemeClr val="bg1">
                              <a:lumMod val="50000"/>
                            </a:schemeClr>
                          </a:solidFill>
                          <a:effectLst/>
                          <a:latin typeface="Arial Italic"/>
                        </a:rPr>
                        <a:t>d'une entreprise</a:t>
                      </a:r>
                      <a:endParaRPr lang="fr-FR" sz="900" dirty="0">
                        <a:solidFill>
                          <a:schemeClr val="bg1">
                            <a:lumMod val="50000"/>
                          </a:schemeClr>
                        </a:solidFill>
                        <a:effectLst/>
                        <a:latin typeface="Arial Italic"/>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85809228"/>
                  </a:ext>
                </a:extLst>
              </a:tr>
              <a:tr h="239380">
                <a:tc>
                  <a:txBody>
                    <a:bodyPr/>
                    <a:lstStyle/>
                    <a:p>
                      <a:pPr algn="l">
                        <a:lnSpc>
                          <a:spcPct val="115000"/>
                        </a:lnSpc>
                        <a:spcAft>
                          <a:spcPts val="0"/>
                        </a:spcAft>
                      </a:pPr>
                      <a:r>
                        <a:rPr lang="fr-FR" sz="900" dirty="0">
                          <a:solidFill>
                            <a:schemeClr val="bg1">
                              <a:lumMod val="50000"/>
                            </a:schemeClr>
                          </a:solidFill>
                          <a:effectLst/>
                          <a:latin typeface="Arial Italic"/>
                        </a:rPr>
                        <a:t>Identifier des outils de </a:t>
                      </a:r>
                      <a:r>
                        <a:rPr lang="fr-FR" sz="900" dirty="0" smtClean="0">
                          <a:solidFill>
                            <a:schemeClr val="bg1">
                              <a:lumMod val="50000"/>
                            </a:schemeClr>
                          </a:solidFill>
                          <a:effectLst/>
                          <a:latin typeface="Arial Italic"/>
                        </a:rPr>
                        <a:t>gestion permettant </a:t>
                      </a:r>
                      <a:r>
                        <a:rPr lang="fr-FR" sz="900" dirty="0">
                          <a:solidFill>
                            <a:schemeClr val="bg1">
                              <a:lumMod val="50000"/>
                            </a:schemeClr>
                          </a:solidFill>
                          <a:effectLst/>
                          <a:latin typeface="Arial Italic"/>
                        </a:rPr>
                        <a:t>d'expliciter un choix </a:t>
                      </a:r>
                      <a:r>
                        <a:rPr lang="fr-FR" sz="900" dirty="0" smtClean="0">
                          <a:solidFill>
                            <a:schemeClr val="bg1">
                              <a:lumMod val="50000"/>
                            </a:schemeClr>
                          </a:solidFill>
                          <a:effectLst/>
                          <a:latin typeface="Arial Italic"/>
                        </a:rPr>
                        <a:t>opéré par </a:t>
                      </a:r>
                      <a:r>
                        <a:rPr lang="fr-FR" sz="900" dirty="0">
                          <a:solidFill>
                            <a:schemeClr val="bg1">
                              <a:lumMod val="50000"/>
                            </a:schemeClr>
                          </a:solidFill>
                          <a:effectLst/>
                          <a:latin typeface="Arial Italic"/>
                        </a:rPr>
                        <a:t>une entreprise</a:t>
                      </a:r>
                      <a:endParaRPr lang="fr-FR" sz="900" dirty="0">
                        <a:solidFill>
                          <a:schemeClr val="bg1">
                            <a:lumMod val="50000"/>
                          </a:schemeClr>
                        </a:solidFill>
                        <a:effectLst/>
                        <a:latin typeface="Arial Italic"/>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77204550"/>
                  </a:ext>
                </a:extLst>
              </a:tr>
              <a:tr h="239380">
                <a:tc>
                  <a:txBody>
                    <a:bodyPr/>
                    <a:lstStyle/>
                    <a:p>
                      <a:pPr algn="l">
                        <a:lnSpc>
                          <a:spcPct val="115000"/>
                        </a:lnSpc>
                        <a:spcAft>
                          <a:spcPts val="0"/>
                        </a:spcAft>
                      </a:pPr>
                      <a:r>
                        <a:rPr lang="fr-FR" sz="900" dirty="0">
                          <a:solidFill>
                            <a:schemeClr val="bg1">
                              <a:lumMod val="50000"/>
                            </a:schemeClr>
                          </a:solidFill>
                          <a:effectLst/>
                          <a:latin typeface="Arial Italic"/>
                        </a:rPr>
                        <a:t>Qualifier le cadre </a:t>
                      </a:r>
                      <a:r>
                        <a:rPr lang="fr-FR" sz="900" dirty="0" smtClean="0">
                          <a:solidFill>
                            <a:schemeClr val="bg1">
                              <a:lumMod val="50000"/>
                            </a:schemeClr>
                          </a:solidFill>
                          <a:effectLst/>
                          <a:latin typeface="Arial Italic"/>
                        </a:rPr>
                        <a:t>juridique et </a:t>
                      </a:r>
                      <a:r>
                        <a:rPr lang="fr-FR" sz="900" dirty="0">
                          <a:solidFill>
                            <a:schemeClr val="bg1">
                              <a:lumMod val="50000"/>
                            </a:schemeClr>
                          </a:solidFill>
                          <a:effectLst/>
                          <a:latin typeface="Arial Italic"/>
                        </a:rPr>
                        <a:t>réglementaire d'une </a:t>
                      </a:r>
                      <a:r>
                        <a:rPr lang="fr-FR" sz="900" dirty="0" smtClean="0">
                          <a:solidFill>
                            <a:schemeClr val="bg1">
                              <a:lumMod val="50000"/>
                            </a:schemeClr>
                          </a:solidFill>
                          <a:effectLst/>
                          <a:latin typeface="Arial Italic"/>
                        </a:rPr>
                        <a:t>relation de </a:t>
                      </a:r>
                      <a:r>
                        <a:rPr lang="fr-FR" sz="900" dirty="0">
                          <a:solidFill>
                            <a:schemeClr val="bg1">
                              <a:lumMod val="50000"/>
                            </a:schemeClr>
                          </a:solidFill>
                          <a:effectLst/>
                          <a:latin typeface="Arial Italic"/>
                        </a:rPr>
                        <a:t>travail donnée.</a:t>
                      </a:r>
                      <a:endParaRPr lang="fr-FR" sz="900" dirty="0">
                        <a:solidFill>
                          <a:schemeClr val="bg1">
                            <a:lumMod val="50000"/>
                          </a:schemeClr>
                        </a:solidFill>
                        <a:effectLst/>
                        <a:latin typeface="Arial Italic"/>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600063519"/>
                  </a:ext>
                </a:extLst>
              </a:tr>
              <a:tr h="320831">
                <a:tc>
                  <a:txBody>
                    <a:bodyPr/>
                    <a:lstStyle/>
                    <a:p>
                      <a:pPr algn="l">
                        <a:lnSpc>
                          <a:spcPct val="115000"/>
                        </a:lnSpc>
                        <a:spcAft>
                          <a:spcPts val="0"/>
                        </a:spcAft>
                      </a:pPr>
                      <a:r>
                        <a:rPr lang="fr-FR" sz="900" dirty="0">
                          <a:solidFill>
                            <a:schemeClr val="bg1">
                              <a:lumMod val="50000"/>
                            </a:schemeClr>
                          </a:solidFill>
                          <a:effectLst/>
                          <a:latin typeface="Arial Italic"/>
                        </a:rPr>
                        <a:t>Repérer les différentes </a:t>
                      </a:r>
                      <a:r>
                        <a:rPr lang="fr-FR" sz="900" dirty="0" smtClean="0">
                          <a:solidFill>
                            <a:schemeClr val="bg1">
                              <a:lumMod val="50000"/>
                            </a:schemeClr>
                          </a:solidFill>
                          <a:effectLst/>
                          <a:latin typeface="Arial Italic"/>
                        </a:rPr>
                        <a:t>formes d'organisation </a:t>
                      </a:r>
                      <a:r>
                        <a:rPr lang="fr-FR" sz="900" dirty="0">
                          <a:solidFill>
                            <a:schemeClr val="bg1">
                              <a:lumMod val="50000"/>
                            </a:schemeClr>
                          </a:solidFill>
                          <a:effectLst/>
                          <a:latin typeface="Arial Italic"/>
                        </a:rPr>
                        <a:t>et </a:t>
                      </a:r>
                      <a:r>
                        <a:rPr lang="fr-FR" sz="900" dirty="0" smtClean="0">
                          <a:solidFill>
                            <a:schemeClr val="bg1">
                              <a:lumMod val="50000"/>
                            </a:schemeClr>
                          </a:solidFill>
                          <a:effectLst/>
                          <a:latin typeface="Arial Italic"/>
                        </a:rPr>
                        <a:t>expliquer les </a:t>
                      </a:r>
                      <a:r>
                        <a:rPr lang="fr-FR" sz="900" dirty="0">
                          <a:solidFill>
                            <a:schemeClr val="bg1">
                              <a:lumMod val="50000"/>
                            </a:schemeClr>
                          </a:solidFill>
                          <a:effectLst/>
                          <a:latin typeface="Arial Italic"/>
                        </a:rPr>
                        <a:t>évolutions organisationnelles </a:t>
                      </a:r>
                      <a:r>
                        <a:rPr lang="fr-FR" sz="900" dirty="0" smtClean="0">
                          <a:solidFill>
                            <a:schemeClr val="bg1">
                              <a:lumMod val="50000"/>
                            </a:schemeClr>
                          </a:solidFill>
                          <a:effectLst/>
                          <a:latin typeface="Arial Italic"/>
                        </a:rPr>
                        <a:t>liées aux </a:t>
                      </a:r>
                      <a:r>
                        <a:rPr lang="fr-FR" sz="900" dirty="0">
                          <a:solidFill>
                            <a:schemeClr val="bg1">
                              <a:lumMod val="50000"/>
                            </a:schemeClr>
                          </a:solidFill>
                          <a:effectLst/>
                          <a:latin typeface="Arial Italic"/>
                        </a:rPr>
                        <a:t>environnements numériques</a:t>
                      </a:r>
                      <a:endParaRPr lang="fr-FR" sz="900" dirty="0">
                        <a:solidFill>
                          <a:schemeClr val="bg1">
                            <a:lumMod val="50000"/>
                          </a:schemeClr>
                        </a:solidFill>
                        <a:effectLst/>
                        <a:latin typeface="Arial Italic"/>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16666589"/>
                  </a:ext>
                </a:extLst>
              </a:tr>
              <a:tr h="239380">
                <a:tc>
                  <a:txBody>
                    <a:bodyPr/>
                    <a:lstStyle/>
                    <a:p>
                      <a:pPr algn="l">
                        <a:lnSpc>
                          <a:spcPct val="115000"/>
                        </a:lnSpc>
                        <a:spcAft>
                          <a:spcPts val="0"/>
                        </a:spcAft>
                      </a:pPr>
                      <a:r>
                        <a:rPr lang="fr-FR" sz="900" dirty="0">
                          <a:solidFill>
                            <a:schemeClr val="bg1">
                              <a:lumMod val="50000"/>
                            </a:schemeClr>
                          </a:solidFill>
                          <a:effectLst/>
                          <a:latin typeface="Arial Italic"/>
                        </a:rPr>
                        <a:t>Construire à l'écrit et à </a:t>
                      </a:r>
                      <a:r>
                        <a:rPr lang="fr-FR" sz="900" dirty="0" smtClean="0">
                          <a:solidFill>
                            <a:schemeClr val="bg1">
                              <a:lumMod val="50000"/>
                            </a:schemeClr>
                          </a:solidFill>
                          <a:effectLst/>
                          <a:latin typeface="Arial Italic"/>
                        </a:rPr>
                        <a:t>l'oral une </a:t>
                      </a:r>
                      <a:r>
                        <a:rPr lang="fr-FR" sz="900" dirty="0">
                          <a:solidFill>
                            <a:schemeClr val="bg1">
                              <a:lumMod val="50000"/>
                            </a:schemeClr>
                          </a:solidFill>
                          <a:effectLst/>
                          <a:latin typeface="Arial Italic"/>
                        </a:rPr>
                        <a:t>réponse argumentée à une </a:t>
                      </a:r>
                      <a:r>
                        <a:rPr lang="fr-FR" sz="900" dirty="0" smtClean="0">
                          <a:solidFill>
                            <a:schemeClr val="bg1">
                              <a:lumMod val="50000"/>
                            </a:schemeClr>
                          </a:solidFill>
                          <a:effectLst/>
                          <a:latin typeface="Arial Italic"/>
                        </a:rPr>
                        <a:t>question posée</a:t>
                      </a:r>
                      <a:endParaRPr lang="fr-FR" sz="900" dirty="0">
                        <a:solidFill>
                          <a:schemeClr val="bg1">
                            <a:lumMod val="50000"/>
                          </a:schemeClr>
                        </a:solidFill>
                        <a:effectLst/>
                        <a:latin typeface="Arial Italic"/>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028653550"/>
                  </a:ext>
                </a:extLst>
              </a:tr>
            </a:tbl>
          </a:graphicData>
        </a:graphic>
      </p:graphicFrame>
      <p:sp>
        <p:nvSpPr>
          <p:cNvPr id="13" name="Titre 4"/>
          <p:cNvSpPr txBox="1">
            <a:spLocks/>
          </p:cNvSpPr>
          <p:nvPr/>
        </p:nvSpPr>
        <p:spPr bwMode="gray">
          <a:xfrm>
            <a:off x="1208584" y="741154"/>
            <a:ext cx="7757146" cy="548008"/>
          </a:xfrm>
          <a:prstGeom prst="rect">
            <a:avLst/>
          </a:prstGeom>
        </p:spPr>
        <p:txBody>
          <a:bodyPr vert="horz" lIns="0" tIns="0" rIns="0" bIns="0" rtlCol="0" anchor="t" anchorCtr="0">
            <a:norm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nSpc>
                <a:spcPts val="2492"/>
              </a:lnSpc>
            </a:pPr>
            <a:r>
              <a:rPr lang="fr-FR" dirty="0" smtClean="0">
                <a:solidFill>
                  <a:srgbClr val="002060"/>
                </a:solidFill>
              </a:rPr>
              <a:t>LE LIVRET SCOLAIRE DU LYCÉE PRO – LSL PRO</a:t>
            </a:r>
            <a:endParaRPr lang="fr-FR" dirty="0">
              <a:solidFill>
                <a:srgbClr val="002060"/>
              </a:solidFill>
            </a:endParaRPr>
          </a:p>
        </p:txBody>
      </p:sp>
      <p:sp>
        <p:nvSpPr>
          <p:cNvPr id="8" name="ZoneTexte 7"/>
          <p:cNvSpPr txBox="1"/>
          <p:nvPr/>
        </p:nvSpPr>
        <p:spPr>
          <a:xfrm>
            <a:off x="7562981" y="1700937"/>
            <a:ext cx="2142547" cy="1077218"/>
          </a:xfrm>
          <a:prstGeom prst="rect">
            <a:avLst/>
          </a:prstGeom>
          <a:noFill/>
        </p:spPr>
        <p:txBody>
          <a:bodyPr wrap="square" rtlCol="0">
            <a:spAutoFit/>
          </a:bodyPr>
          <a:lstStyle/>
          <a:p>
            <a:r>
              <a:rPr lang="fr-FR" sz="3200" b="1" dirty="0" smtClean="0">
                <a:solidFill>
                  <a:srgbClr val="00B050"/>
                </a:solidFill>
              </a:rPr>
              <a:t>Classe de première</a:t>
            </a:r>
            <a:endParaRPr lang="fr-FR" sz="3200" b="1" dirty="0">
              <a:solidFill>
                <a:srgbClr val="00B050"/>
              </a:solidFill>
            </a:endParaRPr>
          </a:p>
        </p:txBody>
      </p:sp>
      <p:pic>
        <p:nvPicPr>
          <p:cNvPr id="14" name="Image 13"/>
          <p:cNvPicPr>
            <a:picLocks noChangeAspect="1"/>
          </p:cNvPicPr>
          <p:nvPr/>
        </p:nvPicPr>
        <p:blipFill>
          <a:blip r:embed="rId6"/>
          <a:stretch>
            <a:fillRect/>
          </a:stretch>
        </p:blipFill>
        <p:spPr>
          <a:xfrm>
            <a:off x="8192188" y="6416550"/>
            <a:ext cx="1329043" cy="481626"/>
          </a:xfrm>
          <a:prstGeom prst="rect">
            <a:avLst/>
          </a:prstGeom>
        </p:spPr>
      </p:pic>
    </p:spTree>
    <p:extLst>
      <p:ext uri="{BB962C8B-B14F-4D97-AF65-F5344CB8AC3E}">
        <p14:creationId xmlns:p14="http://schemas.microsoft.com/office/powerpoint/2010/main" val="24906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cxnSp>
        <p:nvCxnSpPr>
          <p:cNvPr id="17" name="Connecteur droit 16"/>
          <p:cNvCxnSpPr/>
          <p:nvPr/>
        </p:nvCxnSpPr>
        <p:spPr>
          <a:xfrm>
            <a:off x="900737" y="1362011"/>
            <a:ext cx="8955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re 2"/>
          <p:cNvSpPr>
            <a:spLocks noGrp="1"/>
          </p:cNvSpPr>
          <p:nvPr>
            <p:ph type="title"/>
          </p:nvPr>
        </p:nvSpPr>
        <p:spPr>
          <a:xfrm>
            <a:off x="1121536" y="656548"/>
            <a:ext cx="8703073" cy="815297"/>
          </a:xfrm>
          <a:ln>
            <a:noFill/>
          </a:ln>
        </p:spPr>
        <p:txBody>
          <a:bodyPr>
            <a:normAutofit/>
          </a:bodyPr>
          <a:lstStyle/>
          <a:p>
            <a:pPr marL="0" indent="0">
              <a:buNone/>
            </a:pPr>
            <a:r>
              <a:rPr lang="fr-FR" dirty="0" smtClean="0">
                <a:solidFill>
                  <a:srgbClr val="002060"/>
                </a:solidFill>
              </a:rPr>
              <a:t>Modes opératoires</a:t>
            </a:r>
            <a:endParaRPr lang="fr-FR" dirty="0">
              <a:solidFill>
                <a:srgbClr val="002060"/>
              </a:solidFill>
            </a:endParaRPr>
          </a:p>
        </p:txBody>
      </p:sp>
      <p:pic>
        <p:nvPicPr>
          <p:cNvPr id="12" name="Image 11"/>
          <p:cNvPicPr>
            <a:picLocks noChangeAspect="1"/>
          </p:cNvPicPr>
          <p:nvPr/>
        </p:nvPicPr>
        <p:blipFill>
          <a:blip r:embed="rId2"/>
          <a:stretch>
            <a:fillRect/>
          </a:stretch>
        </p:blipFill>
        <p:spPr>
          <a:xfrm>
            <a:off x="358288" y="530942"/>
            <a:ext cx="542449" cy="533255"/>
          </a:xfrm>
          <a:prstGeom prst="rect">
            <a:avLst/>
          </a:prstGeom>
        </p:spPr>
      </p:pic>
      <p:pic>
        <p:nvPicPr>
          <p:cNvPr id="8" name="Image 7"/>
          <p:cNvPicPr>
            <a:picLocks noChangeAspect="1"/>
          </p:cNvPicPr>
          <p:nvPr/>
        </p:nvPicPr>
        <p:blipFill>
          <a:blip r:embed="rId3"/>
          <a:stretch>
            <a:fillRect/>
          </a:stretch>
        </p:blipFill>
        <p:spPr>
          <a:xfrm>
            <a:off x="8192188" y="6416550"/>
            <a:ext cx="1329043" cy="481626"/>
          </a:xfrm>
          <a:prstGeom prst="rect">
            <a:avLst/>
          </a:prstGeom>
        </p:spPr>
      </p:pic>
      <p:pic>
        <p:nvPicPr>
          <p:cNvPr id="2" name="Image 1"/>
          <p:cNvPicPr>
            <a:picLocks noChangeAspect="1"/>
          </p:cNvPicPr>
          <p:nvPr/>
        </p:nvPicPr>
        <p:blipFill>
          <a:blip r:embed="rId4"/>
          <a:stretch>
            <a:fillRect/>
          </a:stretch>
        </p:blipFill>
        <p:spPr>
          <a:xfrm>
            <a:off x="888755" y="1637433"/>
            <a:ext cx="8617615" cy="4458909"/>
          </a:xfrm>
          <a:prstGeom prst="rect">
            <a:avLst/>
          </a:prstGeom>
        </p:spPr>
      </p:pic>
      <p:sp>
        <p:nvSpPr>
          <p:cNvPr id="3" name="ZoneTexte 2"/>
          <p:cNvSpPr txBox="1"/>
          <p:nvPr/>
        </p:nvSpPr>
        <p:spPr>
          <a:xfrm rot="1787807">
            <a:off x="5701334" y="1968251"/>
            <a:ext cx="2088232" cy="1200329"/>
          </a:xfrm>
          <a:prstGeom prst="rect">
            <a:avLst/>
          </a:prstGeom>
          <a:solidFill>
            <a:schemeClr val="accent5">
              <a:lumMod val="75000"/>
            </a:schemeClr>
          </a:solidFill>
        </p:spPr>
        <p:txBody>
          <a:bodyPr wrap="square" rtlCol="0">
            <a:spAutoFit/>
          </a:bodyPr>
          <a:lstStyle/>
          <a:p>
            <a:pPr algn="ctr"/>
            <a:r>
              <a:rPr lang="fr-FR" dirty="0" smtClean="0">
                <a:solidFill>
                  <a:schemeClr val="bg1"/>
                </a:solidFill>
              </a:rPr>
              <a:t>A consulter rubrique informatique et SI</a:t>
            </a:r>
            <a:endParaRPr lang="fr-FR" dirty="0">
              <a:solidFill>
                <a:schemeClr val="bg1"/>
              </a:solidFill>
            </a:endParaRPr>
          </a:p>
        </p:txBody>
      </p:sp>
      <p:cxnSp>
        <p:nvCxnSpPr>
          <p:cNvPr id="5" name="Connecteur droit avec flèche 4"/>
          <p:cNvCxnSpPr>
            <a:stCxn id="3" idx="2"/>
          </p:cNvCxnSpPr>
          <p:nvPr/>
        </p:nvCxnSpPr>
        <p:spPr>
          <a:xfrm flipH="1">
            <a:off x="5473072" y="3089234"/>
            <a:ext cx="974141" cy="12038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39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Props1.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3.xml><?xml version="1.0" encoding="utf-8"?>
<ds:datastoreItem xmlns:ds="http://schemas.openxmlformats.org/officeDocument/2006/customXml" ds:itemID="{BE665D03-BD43-4A86-B6D2-5126C047A9BC}">
  <ds:schemaRefs>
    <ds:schemaRef ds:uri="http://www.w3.org/XML/1998/namespace"/>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c7ddd52-0a06-43b1-a35c-dcb15ea2e3f4"/>
  </ds:schemaRefs>
</ds:datastoreItem>
</file>

<file path=docProps/app.xml><?xml version="1.0" encoding="utf-8"?>
<Properties xmlns="http://schemas.openxmlformats.org/officeDocument/2006/extended-properties" xmlns:vt="http://schemas.openxmlformats.org/officeDocument/2006/docPropsVTypes">
  <Template>MATRICE PPT_A4</Template>
  <TotalTime>4775</TotalTime>
  <Words>1745</Words>
  <Application>Microsoft Office PowerPoint</Application>
  <PresentationFormat>Format A4 (210 x 297 mm)</PresentationFormat>
  <Paragraphs>349</Paragraphs>
  <Slides>34</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34</vt:i4>
      </vt:variant>
    </vt:vector>
  </HeadingPairs>
  <TitlesOfParts>
    <vt:vector size="46" baseType="lpstr">
      <vt:lpstr>Amiri</vt:lpstr>
      <vt:lpstr>Arial</vt:lpstr>
      <vt:lpstr>Arial Italic</vt:lpstr>
      <vt:lpstr>Arial Narrow</vt:lpstr>
      <vt:lpstr>Calibri</vt:lpstr>
      <vt:lpstr>Courier New</vt:lpstr>
      <vt:lpstr>Eras Bold ITC</vt:lpstr>
      <vt:lpstr>Franklin Gothic Medium</vt:lpstr>
      <vt:lpstr>Marianne</vt:lpstr>
      <vt:lpstr>Times New Roman</vt:lpstr>
      <vt:lpstr>Wingdings</vt:lpstr>
      <vt:lpstr>MINISTÈRIEL</vt:lpstr>
      <vt:lpstr>Présentation PowerPoint</vt:lpstr>
      <vt:lpstr>AU SOMMAIRE</vt:lpstr>
      <vt:lpstr>Présentation PowerPoint</vt:lpstr>
      <vt:lpstr>Présentation PowerPoint</vt:lpstr>
      <vt:lpstr>Présentation PowerPoint</vt:lpstr>
      <vt:lpstr>Présentation PowerPoint</vt:lpstr>
      <vt:lpstr>Présentation PowerPoint</vt:lpstr>
      <vt:lpstr>Présentation PowerPoint</vt:lpstr>
      <vt:lpstr>Modes opératoires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METTRE EN PLACE LES OUTILS DE LA PROGRESSION SPIRALAIRE</vt:lpstr>
      <vt:lpstr>SUIVRE LES COMPÉTENCES ÉVALUÉES DANS PRONOTE</vt:lpstr>
      <vt:lpstr>SUIVRE LES COMPÉTENCES ÉVALUÉES DANS PRONOTE</vt:lpstr>
      <vt:lpstr>SUIVRE LES COMPÉTENCES ÉVALUÉES DANS PRONOTE</vt:lpstr>
      <vt:lpstr>SUIVRE LES COMPÉTENCES ÉVALUÉES DANS SIECLE</vt:lpstr>
      <vt:lpstr>Présentation PowerPoint</vt:lpstr>
      <vt:lpstr>Présentation PowerPoint</vt:lpstr>
      <vt:lpstr>Présentation PowerPoint</vt:lpstr>
      <vt:lpstr>Présentation PowerPoint</vt:lpstr>
      <vt:lpstr>Questions / réponses</vt:lpstr>
      <vt:lpstr>Présentation PowerPoint</vt:lpstr>
    </vt:vector>
  </TitlesOfParts>
  <Manager>Client</Manager>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Rectorat</dc:creator>
  <cp:lastModifiedBy>BURGAIN Sophie</cp:lastModifiedBy>
  <cp:revision>255</cp:revision>
  <cp:lastPrinted>2021-12-15T08:40:13Z</cp:lastPrinted>
  <dcterms:created xsi:type="dcterms:W3CDTF">2020-11-03T17:14:28Z</dcterms:created>
  <dcterms:modified xsi:type="dcterms:W3CDTF">2021-12-15T08:41:02Z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