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38"/>
  </p:notesMasterIdLst>
  <p:handoutMasterIdLst>
    <p:handoutMasterId r:id="rId39"/>
  </p:handoutMasterIdLst>
  <p:sldIdLst>
    <p:sldId id="280" r:id="rId2"/>
    <p:sldId id="273" r:id="rId3"/>
    <p:sldId id="263" r:id="rId4"/>
    <p:sldId id="281" r:id="rId5"/>
    <p:sldId id="302" r:id="rId6"/>
    <p:sldId id="304" r:id="rId7"/>
    <p:sldId id="305" r:id="rId8"/>
    <p:sldId id="306" r:id="rId9"/>
    <p:sldId id="307" r:id="rId10"/>
    <p:sldId id="308" r:id="rId11"/>
    <p:sldId id="309" r:id="rId12"/>
    <p:sldId id="310" r:id="rId13"/>
    <p:sldId id="282" r:id="rId14"/>
    <p:sldId id="311" r:id="rId15"/>
    <p:sldId id="312" r:id="rId16"/>
    <p:sldId id="283" r:id="rId17"/>
    <p:sldId id="31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3" r:id="rId35"/>
    <p:sldId id="300" r:id="rId36"/>
    <p:sldId id="278" r:id="rId37"/>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C29062C-C870-48EB-8421-5F52BF81FB7A}">
          <p14:sldIdLst>
            <p14:sldId id="280"/>
            <p14:sldId id="273"/>
            <p14:sldId id="263"/>
            <p14:sldId id="281"/>
            <p14:sldId id="302"/>
            <p14:sldId id="304"/>
            <p14:sldId id="305"/>
            <p14:sldId id="306"/>
            <p14:sldId id="307"/>
            <p14:sldId id="308"/>
            <p14:sldId id="309"/>
            <p14:sldId id="310"/>
            <p14:sldId id="282"/>
            <p14:sldId id="311"/>
            <p14:sldId id="312"/>
            <p14:sldId id="283"/>
            <p14:sldId id="313"/>
            <p14:sldId id="284"/>
            <p14:sldId id="285"/>
            <p14:sldId id="286"/>
            <p14:sldId id="287"/>
            <p14:sldId id="288"/>
            <p14:sldId id="289"/>
            <p14:sldId id="290"/>
            <p14:sldId id="291"/>
            <p14:sldId id="292"/>
            <p14:sldId id="293"/>
            <p14:sldId id="294"/>
            <p14:sldId id="295"/>
            <p14:sldId id="296"/>
            <p14:sldId id="297"/>
            <p14:sldId id="298"/>
            <p14:sldId id="299"/>
            <p14:sldId id="303"/>
            <p14:sldId id="300"/>
            <p14:sldId id="278"/>
          </p14:sldIdLst>
        </p14:section>
        <p14:section name="Section sans titre" id="{8A2DE049-8A1D-4301-8F6C-20ED0833230F}">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OJAN Guylène" initials="TG" lastIdx="1" clrIdx="0">
    <p:extLst>
      <p:ext uri="{19B8F6BF-5375-455C-9EA6-DF929625EA0E}">
        <p15:presenceInfo xmlns:p15="http://schemas.microsoft.com/office/powerpoint/2012/main" userId="S-1-5-21-828000932-2966465320-787594193-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5F"/>
    <a:srgbClr val="E94E1B"/>
    <a:srgbClr val="12A537"/>
    <a:srgbClr val="D63D25"/>
    <a:srgbClr val="D12720"/>
    <a:srgbClr val="0092D2"/>
    <a:srgbClr val="0021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6393" autoAdjust="0"/>
  </p:normalViewPr>
  <p:slideViewPr>
    <p:cSldViewPr snapToGrid="0" snapToObjects="1">
      <p:cViewPr varScale="1">
        <p:scale>
          <a:sx n="87" d="100"/>
          <a:sy n="87" d="100"/>
        </p:scale>
        <p:origin x="1926"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5" d="100"/>
          <a:sy n="85" d="100"/>
        </p:scale>
        <p:origin x="335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12T11:03:45.205"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C8ED1B6-0E4B-49DB-9FC8-B2DE868FD33D}" type="datetimeFigureOut">
              <a:rPr lang="fr-FR" smtClean="0"/>
              <a:t>25/09/2024</a:t>
            </a:fld>
            <a:endParaRPr lang="fr-FR"/>
          </a:p>
        </p:txBody>
      </p:sp>
      <p:sp>
        <p:nvSpPr>
          <p:cNvPr id="4" name="Espace réservé du pied de page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9D55A0C2-292C-4325-982E-2A05226D28C1}" type="slidenum">
              <a:rPr lang="fr-FR" smtClean="0"/>
              <a:t>‹N°›</a:t>
            </a:fld>
            <a:endParaRPr lang="fr-FR"/>
          </a:p>
        </p:txBody>
      </p:sp>
    </p:spTree>
    <p:extLst>
      <p:ext uri="{BB962C8B-B14F-4D97-AF65-F5344CB8AC3E}">
        <p14:creationId xmlns:p14="http://schemas.microsoft.com/office/powerpoint/2010/main" val="1353876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BCE5A202-0FBE-4B8A-88F1-735855D9DE79}" type="datetimeFigureOut">
              <a:rPr lang="fr-FR" smtClean="0"/>
              <a:t>25/09/2024</a:t>
            </a:fld>
            <a:endParaRPr lang="fr-FR"/>
          </a:p>
        </p:txBody>
      </p:sp>
      <p:sp>
        <p:nvSpPr>
          <p:cNvPr id="4" name="Espace réservé de l'image des diapositives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9B80573F-67C3-49E4-A49B-3E6BAA685FDB}" type="slidenum">
              <a:rPr lang="fr-FR" smtClean="0"/>
              <a:t>‹N°›</a:t>
            </a:fld>
            <a:endParaRPr lang="fr-FR"/>
          </a:p>
        </p:txBody>
      </p:sp>
    </p:spTree>
    <p:extLst>
      <p:ext uri="{BB962C8B-B14F-4D97-AF65-F5344CB8AC3E}">
        <p14:creationId xmlns:p14="http://schemas.microsoft.com/office/powerpoint/2010/main" val="277833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late.fr/story/267704/soyez-poli-avec-chatgpt-intelligence-artificielle-politesse-chatbot-ll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L'IA peut être classée en deux catégories :</a:t>
            </a:r>
          </a:p>
          <a:p>
            <a:endParaRPr lang="fr-FR" sz="1200" dirty="0"/>
          </a:p>
          <a:p>
            <a:pPr marL="0" indent="0">
              <a:buFontTx/>
              <a:buNone/>
            </a:pPr>
            <a:r>
              <a:rPr lang="fr-FR" sz="1200" dirty="0"/>
              <a:t>IA Faible (ou IA étroite) : Conçue pour effectuer une tâche spécifique (ex : assistants vocaux, systèmes de recommandation).</a:t>
            </a:r>
          </a:p>
          <a:p>
            <a:pPr marL="342900" indent="-342900">
              <a:buFontTx/>
              <a:buChar char="-"/>
            </a:pPr>
            <a:endParaRPr lang="fr-FR" sz="1200" dirty="0"/>
          </a:p>
          <a:p>
            <a:r>
              <a:rPr lang="fr-FR" sz="1200" dirty="0"/>
              <a:t>IA Forte : Hypothétique, capable de comprendre, apprendre et appliquer des connaissances de manière similaire à un humain.</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61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151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Voir réponses…</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3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35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824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766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4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baseline="0" dirty="0">
                <a:solidFill>
                  <a:schemeClr val="tx1"/>
                </a:solidFill>
                <a:effectLst/>
                <a:latin typeface="+mn-lt"/>
                <a:ea typeface="+mn-ea"/>
                <a:cs typeface="+mn-cs"/>
              </a:rPr>
              <a:t>Merlin</a:t>
            </a:r>
            <a:r>
              <a:rPr lang="fr-FR" sz="1200" kern="1200" baseline="0" dirty="0">
                <a:solidFill>
                  <a:schemeClr val="tx1"/>
                </a:solidFill>
                <a:effectLst/>
                <a:latin typeface="+mn-lt"/>
                <a:ea typeface="+mn-ea"/>
                <a:cs typeface="+mn-cs"/>
              </a:rPr>
              <a:t> : </a:t>
            </a:r>
            <a:r>
              <a:rPr lang="fr-FR" dirty="0">
                <a:solidFill>
                  <a:prstClr val="black"/>
                </a:solidFill>
              </a:rPr>
              <a:t>Il peut être utile pour les enseignants avec des fonctionnalités comme Merlin AI </a:t>
            </a:r>
            <a:r>
              <a:rPr lang="fr-FR" dirty="0" err="1">
                <a:solidFill>
                  <a:prstClr val="black"/>
                </a:solidFill>
              </a:rPr>
              <a:t>Essay</a:t>
            </a:r>
            <a:r>
              <a:rPr lang="fr-FR" dirty="0">
                <a:solidFill>
                  <a:prstClr val="black"/>
                </a:solidFill>
              </a:rPr>
              <a:t> </a:t>
            </a:r>
            <a:r>
              <a:rPr lang="fr-FR" dirty="0" err="1">
                <a:solidFill>
                  <a:prstClr val="black"/>
                </a:solidFill>
              </a:rPr>
              <a:t>Checker</a:t>
            </a:r>
            <a:r>
              <a:rPr lang="fr-FR" dirty="0">
                <a:solidFill>
                  <a:prstClr val="black"/>
                </a:solidFill>
              </a:rPr>
              <a:t>, qui utilise l'IA pour vérifier les travaux des élèves (dans la version payante)</a:t>
            </a:r>
            <a:endParaRPr kumimoji="0" lang="fr-FR" sz="1200" i="0" u="none" strike="noStrike" kern="1200" cap="none" spc="0" normalizeH="0" baseline="0" noProof="0" dirty="0">
              <a:ln>
                <a:noFill/>
              </a:ln>
              <a:solidFill>
                <a:prstClr val="black"/>
              </a:solidFill>
              <a:effectLst/>
              <a:uLnTx/>
              <a:uFillTx/>
              <a:latin typeface="+mn-lt"/>
            </a:endParaRP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Compose AI</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Cette extension pour Google Chrome aide à automatiser la rédaction de texte. Elle utilise l'IA pour générer des suggestions et des complétions, réduisant ainsi le temps nécessaire pour écrire des emails ou des documents. C'est un outil précieux pour ceux qui passent beaucoup de temps à rédiger des contenus</a:t>
            </a:r>
          </a:p>
          <a:p>
            <a:endParaRPr lang="fr-FR" sz="1200" kern="1200" dirty="0">
              <a:solidFill>
                <a:schemeClr val="tx1"/>
              </a:solidFill>
              <a:effectLst/>
              <a:latin typeface="+mn-lt"/>
              <a:ea typeface="+mn-ea"/>
              <a:cs typeface="+mn-cs"/>
            </a:endParaRPr>
          </a:p>
          <a:p>
            <a:r>
              <a:rPr lang="fr-FR" sz="1200" b="1" kern="1200" dirty="0" err="1">
                <a:solidFill>
                  <a:schemeClr val="tx1"/>
                </a:solidFill>
                <a:effectLst/>
                <a:latin typeface="+mn-lt"/>
                <a:ea typeface="+mn-ea"/>
                <a:cs typeface="+mn-cs"/>
              </a:rPr>
              <a:t>Grammarly</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Bien que principalement connu pour la correction grammaticale, </a:t>
            </a:r>
            <a:r>
              <a:rPr lang="fr-FR" sz="1200" kern="1200" dirty="0" err="1">
                <a:solidFill>
                  <a:schemeClr val="tx1"/>
                </a:solidFill>
                <a:effectLst/>
                <a:latin typeface="+mn-lt"/>
                <a:ea typeface="+mn-ea"/>
                <a:cs typeface="+mn-cs"/>
              </a:rPr>
              <a:t>Grammarly</a:t>
            </a:r>
            <a:r>
              <a:rPr lang="fr-FR" sz="1200" kern="1200" dirty="0">
                <a:solidFill>
                  <a:schemeClr val="tx1"/>
                </a:solidFill>
                <a:effectLst/>
                <a:latin typeface="+mn-lt"/>
                <a:ea typeface="+mn-ea"/>
                <a:cs typeface="+mn-cs"/>
              </a:rPr>
              <a:t> utilise également des éléments d'IA pour suggérer des améliorations stylistiques et de clarté dans l'écriture. Cette extension est essentielle pour ceux qui souhaitent améliorer la qualité de leur écriture dans divers contextes, y compris les réseaux sociaux et les documents professionnels</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45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56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Points Clés à Retenir</a:t>
            </a:r>
          </a:p>
          <a:p>
            <a:r>
              <a:rPr lang="fr-FR" sz="1200" kern="1200" dirty="0">
                <a:solidFill>
                  <a:schemeClr val="tx1"/>
                </a:solidFill>
                <a:effectLst/>
                <a:latin typeface="+mn-lt"/>
                <a:ea typeface="+mn-ea"/>
                <a:cs typeface="+mn-cs"/>
              </a:rPr>
              <a:t>L'IA est une discipline en constante évolution, avec des applications variées et un impact croissant sur la société.</a:t>
            </a:r>
          </a:p>
          <a:p>
            <a:r>
              <a:rPr lang="fr-FR" sz="1200" kern="1200" dirty="0">
                <a:solidFill>
                  <a:schemeClr val="tx1"/>
                </a:solidFill>
                <a:effectLst/>
                <a:latin typeface="+mn-lt"/>
                <a:ea typeface="+mn-ea"/>
                <a:cs typeface="+mn-cs"/>
              </a:rPr>
              <a:t>Comprendre les bases de l'IA est essentiel pour naviguer dans un monde de plus en plus automatisé et intelligent.</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29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Machine </a:t>
            </a:r>
            <a:r>
              <a:rPr lang="fr-FR" sz="1200" kern="1200" dirty="0" err="1">
                <a:solidFill>
                  <a:schemeClr val="tx1"/>
                </a:solidFill>
                <a:effectLst/>
                <a:latin typeface="+mn-lt"/>
                <a:ea typeface="+mn-ea"/>
                <a:cs typeface="+mn-cs"/>
              </a:rPr>
              <a:t>learning</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deep</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learning</a:t>
            </a:r>
            <a:r>
              <a:rPr lang="fr-FR" sz="1200" kern="1200" baseline="0" dirty="0">
                <a:solidFill>
                  <a:schemeClr val="tx1"/>
                </a:solidFill>
                <a:effectLst/>
                <a:latin typeface="+mn-lt"/>
                <a:ea typeface="+mn-ea"/>
                <a:cs typeface="+mn-cs"/>
              </a:rPr>
              <a:t> : technologie des modèles de langage (LLMS : Large </a:t>
            </a:r>
            <a:r>
              <a:rPr lang="fr-FR" sz="1200" kern="1200" baseline="0" dirty="0" err="1">
                <a:solidFill>
                  <a:schemeClr val="tx1"/>
                </a:solidFill>
                <a:effectLst/>
                <a:latin typeface="+mn-lt"/>
                <a:ea typeface="+mn-ea"/>
                <a:cs typeface="+mn-cs"/>
              </a:rPr>
              <a:t>Language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Models</a:t>
            </a:r>
            <a:r>
              <a:rPr lang="fr-FR" sz="1200" kern="1200" baseline="0" dirty="0">
                <a:solidFill>
                  <a:schemeClr val="tx1"/>
                </a:solidFill>
                <a:effectLst/>
                <a:latin typeface="+mn-lt"/>
                <a:ea typeface="+mn-ea"/>
                <a:cs typeface="+mn-cs"/>
              </a:rPr>
              <a:t>). Le LLMS est composé de milliers </a:t>
            </a:r>
            <a:r>
              <a:rPr lang="fr-FR" sz="1200" kern="1200" baseline="0" dirty="0" err="1">
                <a:solidFill>
                  <a:schemeClr val="tx1"/>
                </a:solidFill>
                <a:effectLst/>
                <a:latin typeface="+mn-lt"/>
                <a:ea typeface="+mn-ea"/>
                <a:cs typeface="+mn-cs"/>
              </a:rPr>
              <a:t>de"neurones</a:t>
            </a:r>
            <a:r>
              <a:rPr lang="fr-FR" sz="1200" kern="1200" baseline="0" dirty="0">
                <a:solidFill>
                  <a:schemeClr val="tx1"/>
                </a:solidFill>
                <a:effectLst/>
                <a:latin typeface="+mn-lt"/>
                <a:ea typeface="+mn-ea"/>
                <a:cs typeface="+mn-cs"/>
              </a:rPr>
              <a:t> artificiels » qui communiquent entre eux pour analyser des données et effectuer des tâches telles que la reconnaissance d'images, la traduction automatique, ,,,</a:t>
            </a:r>
            <a:endParaRPr lang="fr-FR" sz="1200" b="1"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Points Clés à Retenir</a:t>
            </a:r>
          </a:p>
          <a:p>
            <a:r>
              <a:rPr lang="fr-FR" sz="1200" kern="1200" dirty="0">
                <a:solidFill>
                  <a:schemeClr val="tx1"/>
                </a:solidFill>
                <a:effectLst/>
                <a:latin typeface="+mn-lt"/>
                <a:ea typeface="+mn-ea"/>
                <a:cs typeface="+mn-cs"/>
              </a:rPr>
              <a:t>L'IA est une discipline en constante évolution, avec des applications variées et un impact croissant sur la société.</a:t>
            </a:r>
          </a:p>
          <a:p>
            <a:r>
              <a:rPr lang="fr-FR" sz="1200" kern="1200" dirty="0">
                <a:solidFill>
                  <a:schemeClr val="tx1"/>
                </a:solidFill>
                <a:effectLst/>
                <a:latin typeface="+mn-lt"/>
                <a:ea typeface="+mn-ea"/>
                <a:cs typeface="+mn-cs"/>
              </a:rPr>
              <a:t>Comprendre les bases de l'IA est essentiel pour naviguer dans un monde de plus en plus automatisé et intelligent.</a:t>
            </a:r>
          </a:p>
          <a:p>
            <a:endParaRPr lang="fr-FR" sz="1200" b="1" kern="1200" dirty="0">
              <a:solidFill>
                <a:srgbClr val="FF0000"/>
              </a:solidFill>
              <a:effectLst/>
              <a:latin typeface="+mn-lt"/>
              <a:ea typeface="+mn-ea"/>
              <a:cs typeface="+mn-cs"/>
            </a:endParaRPr>
          </a:p>
          <a:p>
            <a:r>
              <a:rPr lang="fr-FR" sz="1200" b="1" kern="1200" dirty="0">
                <a:solidFill>
                  <a:srgbClr val="FF0000"/>
                </a:solidFill>
                <a:effectLst/>
                <a:latin typeface="+mn-lt"/>
                <a:ea typeface="+mn-ea"/>
                <a:cs typeface="+mn-cs"/>
              </a:rPr>
              <a:t>Le savez vous ? : La France détient le record de 50 % de personnes</a:t>
            </a:r>
            <a:r>
              <a:rPr lang="fr-FR" sz="1200" b="1" kern="1200" baseline="0" dirty="0">
                <a:solidFill>
                  <a:srgbClr val="FF0000"/>
                </a:solidFill>
                <a:effectLst/>
                <a:latin typeface="+mn-lt"/>
                <a:ea typeface="+mn-ea"/>
                <a:cs typeface="+mn-cs"/>
              </a:rPr>
              <a:t> ayant peur de l’IA et n’en veulent pas !</a:t>
            </a:r>
            <a:endParaRPr lang="fr-FR" sz="1200" b="1" kern="1200" dirty="0">
              <a:solidFill>
                <a:srgbClr val="FF0000"/>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70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14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1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err="1"/>
              <a:t>Copilot</a:t>
            </a:r>
            <a:r>
              <a:rPr lang="fr-FR" b="1" dirty="0"/>
              <a:t> : </a:t>
            </a:r>
            <a:r>
              <a:rPr lang="fr-FR" dirty="0"/>
              <a:t>utilise </a:t>
            </a:r>
            <a:r>
              <a:rPr lang="fr-FR" dirty="0" err="1"/>
              <a:t>ChatGPT</a:t>
            </a:r>
            <a:r>
              <a:rPr lang="fr-FR" dirty="0"/>
              <a:t> mais parfois plus performant que CHATGPT dans sa version gratuite</a:t>
            </a:r>
          </a:p>
          <a:p>
            <a:r>
              <a:rPr lang="fr-FR" sz="1200" b="1" kern="1200" dirty="0" smtClean="0">
                <a:solidFill>
                  <a:schemeClr val="tx1"/>
                </a:solidFill>
                <a:effectLst/>
                <a:latin typeface="+mn-lt"/>
                <a:ea typeface="+mn-ea"/>
                <a:cs typeface="+mn-cs"/>
              </a:rPr>
              <a:t>Claude</a:t>
            </a:r>
            <a:r>
              <a:rPr lang="fr-FR" sz="1200" kern="1200" baseline="0" dirty="0" smtClean="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La</a:t>
            </a:r>
            <a:r>
              <a:rPr lang="fr-FR" sz="1200" kern="1200" baseline="0" dirty="0">
                <a:solidFill>
                  <a:schemeClr val="tx1"/>
                </a:solidFill>
                <a:effectLst/>
                <a:latin typeface="+mn-lt"/>
                <a:ea typeface="+mn-ea"/>
                <a:cs typeface="+mn-cs"/>
              </a:rPr>
              <a:t> version gratuite n’est pas toujours très performante </a:t>
            </a:r>
            <a:r>
              <a:rPr lang="fr-FR" sz="1200" kern="1200" baseline="0" dirty="0" smtClean="0">
                <a:solidFill>
                  <a:schemeClr val="tx1"/>
                </a:solidFill>
                <a:effectLst/>
                <a:latin typeface="+mn-lt"/>
                <a:ea typeface="+mn-ea"/>
                <a:cs typeface="+mn-cs"/>
              </a:rPr>
              <a:t>!</a:t>
            </a:r>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18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Soyez poli avec </a:t>
            </a:r>
            <a:r>
              <a:rPr lang="fr-FR" sz="1200" b="1" kern="1200" dirty="0" err="1">
                <a:solidFill>
                  <a:schemeClr val="tx1"/>
                </a:solidFill>
                <a:effectLst/>
                <a:latin typeface="+mn-lt"/>
                <a:ea typeface="+mn-ea"/>
                <a:cs typeface="+mn-cs"/>
              </a:rPr>
              <a:t>ChatGPT</a:t>
            </a:r>
            <a:r>
              <a:rPr lang="fr-FR" sz="1200" b="1" kern="1200" dirty="0">
                <a:solidFill>
                  <a:schemeClr val="tx1"/>
                </a:solidFill>
                <a:effectLst/>
                <a:latin typeface="+mn-lt"/>
                <a:ea typeface="+mn-ea"/>
                <a:cs typeface="+mn-cs"/>
              </a:rPr>
              <a:t>, il vous le rendra</a:t>
            </a:r>
          </a:p>
          <a:p>
            <a:r>
              <a:rPr lang="fr-FR" sz="1200" b="1" u="sng" kern="1200" dirty="0">
                <a:solidFill>
                  <a:schemeClr val="tx1"/>
                </a:solidFill>
                <a:effectLst/>
                <a:latin typeface="+mn-lt"/>
                <a:ea typeface="+mn-ea"/>
                <a:cs typeface="+mn-cs"/>
                <a:hlinkClick r:id="rId3"/>
              </a:rPr>
              <a:t>https://www.slate.fr/story/267704/soyez-poli-avec-chatgpt-intelligence-artificielle-politesse-chatbot-llm</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Cela </a:t>
            </a:r>
            <a:r>
              <a:rPr lang="fr-FR" sz="1200" kern="1200" dirty="0">
                <a:solidFill>
                  <a:schemeClr val="tx1"/>
                </a:solidFill>
                <a:effectLst/>
                <a:latin typeface="+mn-lt"/>
                <a:ea typeface="+mn-ea"/>
                <a:cs typeface="+mn-cs"/>
              </a:rPr>
              <a:t>ne nous viendrait pas à l’esprit de dire s’il te plait et merci à un distributeur de billets ! Mais là</a:t>
            </a:r>
            <a:r>
              <a:rPr lang="fr-FR" sz="1200" kern="1200" baseline="0" dirty="0">
                <a:solidFill>
                  <a:schemeClr val="tx1"/>
                </a:solidFill>
                <a:effectLst/>
                <a:latin typeface="+mn-lt"/>
                <a:ea typeface="+mn-ea"/>
                <a:cs typeface="+mn-cs"/>
              </a:rPr>
              <a:t> ! Il y a un vrai impact : une étude de scientifiques à Tokyo, a montré qu’il était important d’être poli ! </a:t>
            </a:r>
            <a:r>
              <a:rPr lang="fr-FR" sz="1200" kern="1200" baseline="0" dirty="0" err="1">
                <a:solidFill>
                  <a:schemeClr val="tx1"/>
                </a:solidFill>
                <a:effectLst/>
                <a:latin typeface="+mn-lt"/>
                <a:ea typeface="+mn-ea"/>
                <a:cs typeface="+mn-cs"/>
              </a:rPr>
              <a:t>ChaptGPT</a:t>
            </a:r>
            <a:r>
              <a:rPr lang="fr-FR" sz="1200" kern="1200" baseline="0" dirty="0">
                <a:solidFill>
                  <a:schemeClr val="tx1"/>
                </a:solidFill>
                <a:effectLst/>
                <a:latin typeface="+mn-lt"/>
                <a:ea typeface="+mn-ea"/>
                <a:cs typeface="+mn-cs"/>
              </a:rPr>
              <a:t> a donné des réponses de meilleures qualité pour les personnes courtoises. Attention, de ne pas exagérer la politesse, il faut rester modéré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10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15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E5D88-040F-4FD1-AAF0-00589B999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933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a:extLst>
              <a:ext uri="{28A0092B-C50C-407E-A947-70E740481C1C}">
                <a14:useLocalDpi xmlns:a14="http://schemas.microsoft.com/office/drawing/2010/main" val="0"/>
              </a:ext>
            </a:extLst>
          </a:blip>
          <a:srcRect l="39102" t="14817"/>
          <a:stretch/>
        </p:blipFill>
        <p:spPr>
          <a:xfrm flipH="1">
            <a:off x="4814047" y="-4060"/>
            <a:ext cx="4312998" cy="5774392"/>
          </a:xfrm>
          <a:prstGeom prst="rect">
            <a:avLst/>
          </a:prstGeom>
        </p:spPr>
      </p:pic>
      <p:sp>
        <p:nvSpPr>
          <p:cNvPr id="5" name="Espace réservé du pied de page 7"/>
          <p:cNvSpPr txBox="1">
            <a:spLocks/>
          </p:cNvSpPr>
          <p:nvPr userDrawn="1"/>
        </p:nvSpPr>
        <p:spPr bwMode="gray">
          <a:xfrm>
            <a:off x="568575" y="6334335"/>
            <a:ext cx="7999692" cy="280110"/>
          </a:xfrm>
          <a:prstGeom prst="rect">
            <a:avLst/>
          </a:prstGeom>
        </p:spPr>
        <p:txBody>
          <a:bodyPr vert="horz" lIns="0" tIns="0" rIns="0" bIns="0" rtlCol="0" anchor="b" anchorCtr="0">
            <a:noAutofit/>
          </a:bodyPr>
          <a:lstStyle>
            <a:defPPr>
              <a:defRPr lang="fr-FR"/>
            </a:defPPr>
            <a:lvl1pPr marL="0" algn="l" defTabSz="914400" rtl="0" eaLnBrk="1" latinLnBrk="0" hangingPunct="1">
              <a:defRPr sz="11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63" dirty="0">
                <a:solidFill>
                  <a:srgbClr val="00365F"/>
                </a:solidFill>
                <a:latin typeface="Arial"/>
              </a:rPr>
              <a:t>DRAFPIC Formation Continue et Apprentissage – Réseau GRETA-CFA de l’académie de Nantes</a:t>
            </a:r>
            <a:r>
              <a:rPr lang="fr-FR" sz="863" baseline="0" dirty="0">
                <a:solidFill>
                  <a:srgbClr val="00365F"/>
                </a:solidFill>
                <a:latin typeface="Arial"/>
              </a:rPr>
              <a:t> / Région </a:t>
            </a:r>
            <a:r>
              <a:rPr lang="fr-FR" sz="863" dirty="0">
                <a:solidFill>
                  <a:srgbClr val="00365F"/>
                </a:solidFill>
                <a:latin typeface="Arial"/>
              </a:rPr>
              <a:t>académique Pays</a:t>
            </a:r>
            <a:r>
              <a:rPr lang="fr-FR" sz="863" baseline="0" dirty="0">
                <a:solidFill>
                  <a:srgbClr val="00365F"/>
                </a:solidFill>
                <a:latin typeface="Arial"/>
              </a:rPr>
              <a:t> de la Loire</a:t>
            </a:r>
            <a:endParaRPr lang="fr-FR" sz="863" dirty="0">
              <a:solidFill>
                <a:srgbClr val="00365F"/>
              </a:solidFill>
              <a:latin typeface="Arial"/>
            </a:endParaRPr>
          </a:p>
        </p:txBody>
      </p:sp>
      <p:pic>
        <p:nvPicPr>
          <p:cNvPr id="6" name="Image 5" descr="Logo_REGIONS ACA_PAYS DE LA LOIRE.emf"/>
          <p:cNvPicPr>
            <a:picLocks noChangeAspect="1"/>
          </p:cNvPicPr>
          <p:nvPr userDrawn="1"/>
        </p:nvPicPr>
        <p:blipFill>
          <a:blip r:embed="rId3"/>
          <a:stretch>
            <a:fillRect/>
          </a:stretch>
        </p:blipFill>
        <p:spPr>
          <a:xfrm>
            <a:off x="366266" y="180000"/>
            <a:ext cx="2376264" cy="1806814"/>
          </a:xfrm>
          <a:prstGeom prst="rect">
            <a:avLst/>
          </a:prstGeom>
        </p:spPr>
      </p:pic>
    </p:spTree>
    <p:extLst>
      <p:ext uri="{BB962C8B-B14F-4D97-AF65-F5344CB8AC3E}">
        <p14:creationId xmlns:p14="http://schemas.microsoft.com/office/powerpoint/2010/main" val="421642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l="66654"/>
          <a:stretch/>
        </p:blipFill>
        <p:spPr>
          <a:xfrm flipH="1">
            <a:off x="6974541" y="95978"/>
            <a:ext cx="2169458" cy="6618595"/>
          </a:xfrm>
          <a:prstGeom prst="rect">
            <a:avLst/>
          </a:prstGeom>
        </p:spPr>
      </p:pic>
      <p:cxnSp>
        <p:nvCxnSpPr>
          <p:cNvPr id="8" name="Connecteur droit 7"/>
          <p:cNvCxnSpPr/>
          <p:nvPr userDrawn="1"/>
        </p:nvCxnSpPr>
        <p:spPr>
          <a:xfrm>
            <a:off x="286277" y="6474953"/>
            <a:ext cx="8857723" cy="0"/>
          </a:xfrm>
          <a:prstGeom prst="line">
            <a:avLst/>
          </a:prstGeom>
          <a:ln w="3175">
            <a:solidFill>
              <a:srgbClr val="E94E1B"/>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286276" y="6553202"/>
            <a:ext cx="8044924" cy="213585"/>
          </a:xfrm>
          <a:prstGeom prst="rect">
            <a:avLst/>
          </a:prstGeom>
        </p:spPr>
        <p:txBody>
          <a:bodyPr wrap="square">
            <a:spAutoFit/>
          </a:bodyPr>
          <a:lstStyle/>
          <a:p>
            <a:r>
              <a:rPr lang="fr-FR" sz="788" dirty="0">
                <a:solidFill>
                  <a:srgbClr val="00365F"/>
                </a:solidFill>
                <a:latin typeface="Arial"/>
              </a:rPr>
              <a:t>DRAFPIC Formation</a:t>
            </a:r>
            <a:r>
              <a:rPr lang="fr-FR" sz="788" baseline="0" dirty="0">
                <a:solidFill>
                  <a:srgbClr val="00365F"/>
                </a:solidFill>
                <a:latin typeface="Arial"/>
              </a:rPr>
              <a:t> Continue et Apprentissage – Réseau GRETA-CFA de l’académie de Nantes / Région académique Pays de la Loire</a:t>
            </a:r>
            <a:endParaRPr lang="fr-FR" sz="788" dirty="0">
              <a:solidFill>
                <a:srgbClr val="00365F"/>
              </a:solidFill>
              <a:latin typeface="Arial"/>
            </a:endParaRPr>
          </a:p>
        </p:txBody>
      </p:sp>
      <p:pic>
        <p:nvPicPr>
          <p:cNvPr id="11" name="Image 10" descr="Logo_REGIONS ACA_PAYS DE LA LOIRE.emf"/>
          <p:cNvPicPr>
            <a:picLocks noChangeAspect="1"/>
          </p:cNvPicPr>
          <p:nvPr userDrawn="1"/>
        </p:nvPicPr>
        <p:blipFill>
          <a:blip r:embed="rId3"/>
          <a:stretch>
            <a:fillRect/>
          </a:stretch>
        </p:blipFill>
        <p:spPr>
          <a:xfrm>
            <a:off x="374064" y="189112"/>
            <a:ext cx="1124536" cy="855052"/>
          </a:xfrm>
          <a:prstGeom prst="rect">
            <a:avLst/>
          </a:prstGeom>
        </p:spPr>
      </p:pic>
    </p:spTree>
    <p:extLst>
      <p:ext uri="{BB962C8B-B14F-4D97-AF65-F5344CB8AC3E}">
        <p14:creationId xmlns:p14="http://schemas.microsoft.com/office/powerpoint/2010/main" val="405508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a:extLst>
              <a:ext uri="{28A0092B-C50C-407E-A947-70E740481C1C}">
                <a14:useLocalDpi xmlns:a14="http://schemas.microsoft.com/office/drawing/2010/main" val="0"/>
              </a:ext>
            </a:extLst>
          </a:blip>
          <a:srcRect l="70828" t="9789" r="-500" b="6186"/>
          <a:stretch/>
        </p:blipFill>
        <p:spPr>
          <a:xfrm>
            <a:off x="7948357" y="-37578"/>
            <a:ext cx="1315994" cy="6895578"/>
          </a:xfrm>
          <a:prstGeom prst="rect">
            <a:avLst/>
          </a:prstGeom>
        </p:spPr>
      </p:pic>
      <p:cxnSp>
        <p:nvCxnSpPr>
          <p:cNvPr id="5" name="Connecteur droit 4"/>
          <p:cNvCxnSpPr/>
          <p:nvPr userDrawn="1"/>
        </p:nvCxnSpPr>
        <p:spPr>
          <a:xfrm>
            <a:off x="286277" y="6474953"/>
            <a:ext cx="8857723" cy="0"/>
          </a:xfrm>
          <a:prstGeom prst="line">
            <a:avLst/>
          </a:prstGeom>
          <a:ln w="3175">
            <a:solidFill>
              <a:srgbClr val="E94E1B"/>
            </a:solidFill>
          </a:ln>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286276" y="6553202"/>
            <a:ext cx="8324324" cy="213585"/>
          </a:xfrm>
          <a:prstGeom prst="rect">
            <a:avLst/>
          </a:prstGeom>
        </p:spPr>
        <p:txBody>
          <a:bodyPr wrap="square">
            <a:spAutoFit/>
          </a:bodyPr>
          <a:lstStyle/>
          <a:p>
            <a:r>
              <a:rPr lang="fr-FR" sz="788" dirty="0">
                <a:solidFill>
                  <a:srgbClr val="00365F"/>
                </a:solidFill>
                <a:latin typeface="Arial"/>
              </a:rPr>
              <a:t>DRAFPIC Formation</a:t>
            </a:r>
            <a:r>
              <a:rPr lang="fr-FR" sz="788" baseline="0" dirty="0">
                <a:solidFill>
                  <a:srgbClr val="00365F"/>
                </a:solidFill>
                <a:latin typeface="Arial"/>
              </a:rPr>
              <a:t> Continue et Apprentissage – Réseau GRETA-CFA de l’académie de Nantes / Région académique Pays de la Loire</a:t>
            </a:r>
            <a:endParaRPr lang="fr-FR" sz="788" dirty="0">
              <a:solidFill>
                <a:srgbClr val="00365F"/>
              </a:solidFill>
              <a:latin typeface="Arial"/>
            </a:endParaRPr>
          </a:p>
        </p:txBody>
      </p:sp>
      <p:pic>
        <p:nvPicPr>
          <p:cNvPr id="9" name="Image 8" descr="Logo_REGIONS ACA_PAYS DE LA LOIRE.emf"/>
          <p:cNvPicPr>
            <a:picLocks noChangeAspect="1"/>
          </p:cNvPicPr>
          <p:nvPr userDrawn="1"/>
        </p:nvPicPr>
        <p:blipFill>
          <a:blip r:embed="rId3"/>
          <a:stretch>
            <a:fillRect/>
          </a:stretch>
        </p:blipFill>
        <p:spPr>
          <a:xfrm>
            <a:off x="374064" y="189112"/>
            <a:ext cx="1124536" cy="855052"/>
          </a:xfrm>
          <a:prstGeom prst="rect">
            <a:avLst/>
          </a:prstGeom>
        </p:spPr>
      </p:pic>
    </p:spTree>
    <p:extLst>
      <p:ext uri="{BB962C8B-B14F-4D97-AF65-F5344CB8AC3E}">
        <p14:creationId xmlns:p14="http://schemas.microsoft.com/office/powerpoint/2010/main" val="212073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61442" y="1199289"/>
            <a:ext cx="5909498" cy="5462978"/>
          </a:xfrm>
          <a:prstGeom prst="rect">
            <a:avLst/>
          </a:prstGeom>
        </p:spPr>
      </p:pic>
      <p:pic>
        <p:nvPicPr>
          <p:cNvPr id="10" name="Image 9"/>
          <p:cNvPicPr>
            <a:picLocks noChangeAspect="1"/>
          </p:cNvPicPr>
          <p:nvPr userDrawn="1"/>
        </p:nvPicPr>
        <p:blipFill rotWithShape="1">
          <a:blip r:embed="rId3">
            <a:extLst>
              <a:ext uri="{28A0092B-C50C-407E-A947-70E740481C1C}">
                <a14:useLocalDpi xmlns:a14="http://schemas.microsoft.com/office/drawing/2010/main" val="0"/>
              </a:ext>
            </a:extLst>
          </a:blip>
          <a:srcRect t="48089"/>
          <a:stretch/>
        </p:blipFill>
        <p:spPr>
          <a:xfrm>
            <a:off x="4401686" y="1864476"/>
            <a:ext cx="1564481" cy="941290"/>
          </a:xfrm>
          <a:prstGeom prst="rect">
            <a:avLst/>
          </a:prstGeom>
        </p:spPr>
      </p:pic>
      <p:pic>
        <p:nvPicPr>
          <p:cNvPr id="11" name="Image 10"/>
          <p:cNvPicPr>
            <a:picLocks noChangeAspect="1"/>
          </p:cNvPicPr>
          <p:nvPr userDrawn="1"/>
        </p:nvPicPr>
        <p:blipFill rotWithShape="1">
          <a:blip r:embed="rId4">
            <a:extLst>
              <a:ext uri="{28A0092B-C50C-407E-A947-70E740481C1C}">
                <a14:useLocalDpi xmlns:a14="http://schemas.microsoft.com/office/drawing/2010/main" val="0"/>
              </a:ext>
            </a:extLst>
          </a:blip>
          <a:srcRect t="1615" b="46105"/>
          <a:stretch/>
        </p:blipFill>
        <p:spPr>
          <a:xfrm>
            <a:off x="4103245" y="441142"/>
            <a:ext cx="2161364" cy="1410408"/>
          </a:xfrm>
          <a:prstGeom prst="rect">
            <a:avLst/>
          </a:prstGeom>
        </p:spPr>
      </p:pic>
      <p:sp>
        <p:nvSpPr>
          <p:cNvPr id="14" name="ZoneTexte 13"/>
          <p:cNvSpPr txBox="1"/>
          <p:nvPr userDrawn="1"/>
        </p:nvSpPr>
        <p:spPr>
          <a:xfrm>
            <a:off x="4107068" y="5171692"/>
            <a:ext cx="1992854" cy="415498"/>
          </a:xfrm>
          <a:prstGeom prst="rect">
            <a:avLst/>
          </a:prstGeom>
          <a:noFill/>
        </p:spPr>
        <p:txBody>
          <a:bodyPr wrap="none" rtlCol="0">
            <a:spAutoFit/>
          </a:bodyPr>
          <a:lstStyle/>
          <a:p>
            <a:pPr algn="ctr"/>
            <a:r>
              <a:rPr lang="fr-FR" sz="1050" dirty="0">
                <a:solidFill>
                  <a:srgbClr val="00365F"/>
                </a:solidFill>
                <a:latin typeface="Arial Black" panose="020B0A04020102020204" pitchFamily="34" charset="0"/>
              </a:rPr>
              <a:t>Retrouvez-nous </a:t>
            </a:r>
            <a:br>
              <a:rPr lang="fr-FR" sz="1050" dirty="0">
                <a:solidFill>
                  <a:srgbClr val="00365F"/>
                </a:solidFill>
                <a:latin typeface="Arial Black" panose="020B0A04020102020204" pitchFamily="34" charset="0"/>
              </a:rPr>
            </a:br>
            <a:r>
              <a:rPr lang="fr-FR" sz="1050" baseline="0" dirty="0">
                <a:solidFill>
                  <a:srgbClr val="00365F"/>
                </a:solidFill>
                <a:latin typeface="Arial Black" panose="020B0A04020102020204" pitchFamily="34" charset="0"/>
              </a:rPr>
              <a:t>sur les Réseaux Sociaux</a:t>
            </a:r>
            <a:endParaRPr lang="fr-FR" sz="1050" dirty="0">
              <a:solidFill>
                <a:srgbClr val="00365F"/>
              </a:solidFill>
              <a:latin typeface="Arial Black" panose="020B0A04020102020204" pitchFamily="34" charset="0"/>
            </a:endParaRPr>
          </a:p>
        </p:txBody>
      </p:sp>
      <p:pic>
        <p:nvPicPr>
          <p:cNvPr id="15" name="Imag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10981" y="5642503"/>
            <a:ext cx="1528952" cy="328454"/>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15633" y="1590523"/>
            <a:ext cx="3817167" cy="3744000"/>
          </a:xfrm>
          <a:prstGeom prst="rect">
            <a:avLst/>
          </a:prstGeom>
        </p:spPr>
      </p:pic>
      <p:pic>
        <p:nvPicPr>
          <p:cNvPr id="9" name="Image 8" descr="Logo_REGIONS ACA_PAYS DE LA LOIRE.emf"/>
          <p:cNvPicPr>
            <a:picLocks noChangeAspect="1"/>
          </p:cNvPicPr>
          <p:nvPr userDrawn="1"/>
        </p:nvPicPr>
        <p:blipFill>
          <a:blip r:embed="rId7"/>
          <a:stretch>
            <a:fillRect/>
          </a:stretch>
        </p:blipFill>
        <p:spPr>
          <a:xfrm>
            <a:off x="66905" y="92481"/>
            <a:ext cx="1671120" cy="1270652"/>
          </a:xfrm>
          <a:prstGeom prst="rect">
            <a:avLst/>
          </a:prstGeom>
        </p:spPr>
      </p:pic>
    </p:spTree>
    <p:extLst>
      <p:ext uri="{BB962C8B-B14F-4D97-AF65-F5344CB8AC3E}">
        <p14:creationId xmlns:p14="http://schemas.microsoft.com/office/powerpoint/2010/main" val="664819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AFEF14-CD2D-A74C-B7DC-A7DE75975BA7}"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4526E8-AA9E-B142-A6B3-1ED4A1FC76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60881399"/>
      </p:ext>
    </p:extLst>
  </p:cSld>
  <p:clrMap bg1="lt1" tx1="dk1" bg2="lt2" tx2="dk2" accent1="accent1" accent2="accent2" accent3="accent3" accent4="accent4" accent5="accent5" accent6="accent6" hlink="hlink" folHlink="folHlink"/>
  <p:sldLayoutIdLst>
    <p:sldLayoutId id="2147483703" r:id="rId1"/>
    <p:sldLayoutId id="2147483660" r:id="rId2"/>
    <p:sldLayoutId id="2147483702" r:id="rId3"/>
    <p:sldLayoutId id="2147483687"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pro.choisirmonmetier-paysdelaloire.fr/ContentMedia/OPDL/ARTICLES/2024/Dispositifs-et-aides-financieres-recap-de-rentree-1"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K8gOvC8gvB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2910863"/>
            <a:ext cx="5264727" cy="1569660"/>
          </a:xfrm>
          <a:prstGeom prst="rect">
            <a:avLst/>
          </a:prstGeom>
          <a:noFill/>
        </p:spPr>
        <p:txBody>
          <a:bodyPr wrap="square" rtlCol="0">
            <a:spAutoFit/>
          </a:bodyPr>
          <a:lstStyle/>
          <a:p>
            <a:pPr algn="ctr"/>
            <a:r>
              <a:rPr lang="fr-FR" sz="2400" dirty="0">
                <a:solidFill>
                  <a:srgbClr val="00365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Groupe Académique</a:t>
            </a:r>
          </a:p>
          <a:p>
            <a:pPr algn="ctr"/>
            <a:r>
              <a:rPr lang="fr-FR" sz="2400" dirty="0">
                <a:solidFill>
                  <a:srgbClr val="00365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Certification - Réglementation</a:t>
            </a:r>
          </a:p>
          <a:p>
            <a:endParaRPr lang="fr-FR" sz="2400" i="1" dirty="0">
              <a:solidFill>
                <a:srgbClr val="00365F"/>
              </a:solidFill>
              <a:latin typeface="Arial Black" panose="020B0A04020102020204" pitchFamily="34" charset="0"/>
              <a:cs typeface="Arial" panose="020B0604020202020204" pitchFamily="34" charset="0"/>
            </a:endParaRPr>
          </a:p>
          <a:p>
            <a:pPr algn="ctr"/>
            <a:r>
              <a:rPr lang="fr-FR" sz="2400" i="1" dirty="0">
                <a:solidFill>
                  <a:srgbClr val="00365F"/>
                </a:solidFill>
                <a:latin typeface="Arial Black" panose="020B0A04020102020204" pitchFamily="34" charset="0"/>
                <a:cs typeface="Arial" panose="020B0604020202020204" pitchFamily="34" charset="0"/>
              </a:rPr>
              <a:t>Jeudi 19 septembre 2024</a:t>
            </a:r>
            <a:endParaRPr lang="en-US" sz="2400" i="1" dirty="0">
              <a:solidFill>
                <a:srgbClr val="00365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8229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D61BEB-FEEC-4BB7-A114-BE5CB45A7FF7}"/>
              </a:ext>
            </a:extLst>
          </p:cNvPr>
          <p:cNvSpPr txBox="1"/>
          <p:nvPr/>
        </p:nvSpPr>
        <p:spPr>
          <a:xfrm>
            <a:off x="464637" y="1117318"/>
            <a:ext cx="7802541" cy="5539978"/>
          </a:xfrm>
          <a:prstGeom prst="rect">
            <a:avLst/>
          </a:prstGeom>
          <a:noFill/>
        </p:spPr>
        <p:txBody>
          <a:bodyPr wrap="square">
            <a:spAutoFit/>
          </a:bodyPr>
          <a:lstStyle/>
          <a:p>
            <a:r>
              <a:rPr lang="fr-FR" sz="2400" b="1" dirty="0"/>
              <a:t>CAS 7 : </a:t>
            </a:r>
          </a:p>
          <a:p>
            <a:pPr algn="just"/>
            <a:r>
              <a:rPr lang="fr-FR" sz="2400" dirty="0"/>
              <a:t>Un futur candidat souhaite être formé sur le bloc de compétences « Administration des systèmes et des réseaux » du BTS Services Informatiques aux organisations (BTS SIO) avec un financement CPF.</a:t>
            </a:r>
          </a:p>
          <a:p>
            <a:pPr algn="just"/>
            <a:endParaRPr lang="fr-FR" sz="2400" dirty="0"/>
          </a:p>
          <a:p>
            <a:pPr algn="just"/>
            <a:r>
              <a:rPr lang="fr-FR" sz="2400" dirty="0"/>
              <a:t>Questions de l’enseignant coordinateur du BTS SIO :</a:t>
            </a:r>
          </a:p>
          <a:p>
            <a:pPr marL="342900" indent="-342900" algn="just">
              <a:buFont typeface="Arial" panose="020B0604020202020204" pitchFamily="34" charset="0"/>
              <a:buChar char="•"/>
            </a:pPr>
            <a:r>
              <a:rPr lang="fr-FR" sz="2400" dirty="0"/>
              <a:t>Qui valide ce bloc de compétences ?</a:t>
            </a:r>
          </a:p>
          <a:p>
            <a:pPr marL="342900" indent="-342900" algn="just">
              <a:buFont typeface="Arial" panose="020B0604020202020204" pitchFamily="34" charset="0"/>
              <a:buChar char="•"/>
            </a:pPr>
            <a:r>
              <a:rPr lang="fr-FR" sz="2400" dirty="0"/>
              <a:t>Est-ce un candidat libre ?</a:t>
            </a:r>
          </a:p>
          <a:p>
            <a:pPr marL="342900" indent="-342900" algn="just">
              <a:buFont typeface="Arial" panose="020B0604020202020204" pitchFamily="34" charset="0"/>
              <a:buChar char="•"/>
            </a:pPr>
            <a:r>
              <a:rPr lang="fr-FR" sz="2400" dirty="0"/>
              <a:t>Est-ce l’équipe pédagogique en CCF ?</a:t>
            </a:r>
          </a:p>
          <a:p>
            <a:pPr marL="342900" indent="-342900" algn="just">
              <a:buFont typeface="Arial" panose="020B0604020202020204" pitchFamily="34" charset="0"/>
              <a:buChar char="•"/>
            </a:pPr>
            <a:r>
              <a:rPr lang="fr-FR" sz="2400" dirty="0"/>
              <a:t>Est-ce l’équipe pédagogique en épreuve ponctuelle ?</a:t>
            </a:r>
          </a:p>
          <a:p>
            <a:endParaRPr lang="fr-FR" sz="2400" b="1" dirty="0"/>
          </a:p>
          <a:p>
            <a:endParaRPr lang="fr-FR" sz="2400" b="1" dirty="0"/>
          </a:p>
          <a:p>
            <a:endParaRPr lang="fr-FR" sz="2400" b="1" dirty="0"/>
          </a:p>
          <a:p>
            <a:endParaRPr lang="fr-FR" dirty="0"/>
          </a:p>
        </p:txBody>
      </p:sp>
      <p:sp>
        <p:nvSpPr>
          <p:cNvPr id="4" name="ZoneTexte 3">
            <a:extLst>
              <a:ext uri="{FF2B5EF4-FFF2-40B4-BE49-F238E27FC236}">
                <a16:creationId xmlns:a16="http://schemas.microsoft.com/office/drawing/2014/main" id="{718B2B7B-8134-4344-A553-F2B24D00AA71}"/>
              </a:ext>
            </a:extLst>
          </p:cNvPr>
          <p:cNvSpPr txBox="1"/>
          <p:nvPr/>
        </p:nvSpPr>
        <p:spPr>
          <a:xfrm>
            <a:off x="2530258" y="717208"/>
            <a:ext cx="4584526" cy="400110"/>
          </a:xfrm>
          <a:prstGeom prst="rect">
            <a:avLst/>
          </a:prstGeom>
          <a:noFill/>
        </p:spPr>
        <p:txBody>
          <a:bodyPr wrap="square">
            <a:spAutoFit/>
          </a:bodyPr>
          <a:lstStyle/>
          <a:p>
            <a:pPr>
              <a:spcBef>
                <a:spcPct val="0"/>
              </a:spcBef>
              <a:spcAft>
                <a:spcPts val="600"/>
              </a:spcAft>
            </a:pPr>
            <a:r>
              <a:rPr lang="fr-FR" altLang="fr-FR" sz="2000" b="1" dirty="0">
                <a:solidFill>
                  <a:srgbClr val="00365F"/>
                </a:solidFill>
                <a:latin typeface="Arial" pitchFamily="34" charset="0"/>
              </a:rPr>
              <a:t>Echanges de pratiques</a:t>
            </a:r>
          </a:p>
        </p:txBody>
      </p:sp>
    </p:spTree>
    <p:extLst>
      <p:ext uri="{BB962C8B-B14F-4D97-AF65-F5344CB8AC3E}">
        <p14:creationId xmlns:p14="http://schemas.microsoft.com/office/powerpoint/2010/main" val="85827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D61BEB-FEEC-4BB7-A114-BE5CB45A7FF7}"/>
              </a:ext>
            </a:extLst>
          </p:cNvPr>
          <p:cNvSpPr txBox="1"/>
          <p:nvPr/>
        </p:nvSpPr>
        <p:spPr>
          <a:xfrm>
            <a:off x="464637" y="1117318"/>
            <a:ext cx="7890223" cy="6647974"/>
          </a:xfrm>
          <a:prstGeom prst="rect">
            <a:avLst/>
          </a:prstGeom>
          <a:noFill/>
        </p:spPr>
        <p:txBody>
          <a:bodyPr wrap="square">
            <a:spAutoFit/>
          </a:bodyPr>
          <a:lstStyle/>
          <a:p>
            <a:r>
              <a:rPr lang="fr-FR" sz="2400" b="1" dirty="0"/>
              <a:t>CAS 8 : </a:t>
            </a:r>
          </a:p>
          <a:p>
            <a:endParaRPr lang="fr-FR" sz="2400" b="1" dirty="0"/>
          </a:p>
          <a:p>
            <a:pPr algn="just"/>
            <a:r>
              <a:rPr lang="fr-FR" sz="2400" dirty="0"/>
              <a:t>Le GRETA CFA propose des blocs de compétences du BAC Prof. Photographie (CCF et ponctuels) sauf Arts Appliqués et LV1 (épreuves en CCF).</a:t>
            </a:r>
          </a:p>
          <a:p>
            <a:pPr algn="just"/>
            <a:r>
              <a:rPr lang="fr-FR" sz="2400" dirty="0"/>
              <a:t>Les candidats sont inscrits à l’ examen en tant que stagiaires de la formation continue et en forme progressive en année N.</a:t>
            </a:r>
          </a:p>
          <a:p>
            <a:pPr algn="just"/>
            <a:r>
              <a:rPr lang="fr-FR" sz="2400" dirty="0"/>
              <a:t>L’offre de formation propose de présenter les 2 blocs manquants soit par la VAE, soit en candidat libre en N+1.</a:t>
            </a:r>
          </a:p>
          <a:p>
            <a:pPr algn="just"/>
            <a:endParaRPr lang="fr-FR" sz="2400" dirty="0"/>
          </a:p>
          <a:p>
            <a:pPr algn="just"/>
            <a:r>
              <a:rPr lang="fr-FR" sz="2400" dirty="0"/>
              <a:t>La DEC réfute cette position pour les sessions à venir. Pourquoi ?</a:t>
            </a:r>
          </a:p>
          <a:p>
            <a:pPr algn="just"/>
            <a:endParaRPr lang="fr-FR" sz="2400" dirty="0"/>
          </a:p>
          <a:p>
            <a:pPr algn="just"/>
            <a:endParaRPr lang="fr-FR" sz="2400" dirty="0"/>
          </a:p>
          <a:p>
            <a:pPr algn="just"/>
            <a:endParaRPr lang="fr-FR" sz="2400" dirty="0"/>
          </a:p>
          <a:p>
            <a:pPr algn="just"/>
            <a:endParaRPr lang="fr-FR" sz="2400" dirty="0"/>
          </a:p>
          <a:p>
            <a:pPr algn="just"/>
            <a:endParaRPr lang="fr-FR" sz="2400" dirty="0"/>
          </a:p>
          <a:p>
            <a:endParaRPr lang="fr-FR" dirty="0"/>
          </a:p>
        </p:txBody>
      </p:sp>
      <p:sp>
        <p:nvSpPr>
          <p:cNvPr id="4" name="ZoneTexte 3">
            <a:extLst>
              <a:ext uri="{FF2B5EF4-FFF2-40B4-BE49-F238E27FC236}">
                <a16:creationId xmlns:a16="http://schemas.microsoft.com/office/drawing/2014/main" id="{718B2B7B-8134-4344-A553-F2B24D00AA71}"/>
              </a:ext>
            </a:extLst>
          </p:cNvPr>
          <p:cNvSpPr txBox="1"/>
          <p:nvPr/>
        </p:nvSpPr>
        <p:spPr>
          <a:xfrm>
            <a:off x="2530258" y="717208"/>
            <a:ext cx="4584526" cy="400110"/>
          </a:xfrm>
          <a:prstGeom prst="rect">
            <a:avLst/>
          </a:prstGeom>
          <a:noFill/>
        </p:spPr>
        <p:txBody>
          <a:bodyPr wrap="square">
            <a:spAutoFit/>
          </a:bodyPr>
          <a:lstStyle/>
          <a:p>
            <a:pPr>
              <a:spcBef>
                <a:spcPct val="0"/>
              </a:spcBef>
              <a:spcAft>
                <a:spcPts val="600"/>
              </a:spcAft>
            </a:pPr>
            <a:r>
              <a:rPr lang="fr-FR" altLang="fr-FR" sz="2000" b="1" dirty="0">
                <a:solidFill>
                  <a:srgbClr val="00365F"/>
                </a:solidFill>
                <a:latin typeface="Arial" pitchFamily="34" charset="0"/>
              </a:rPr>
              <a:t>Echanges de pratiques</a:t>
            </a:r>
          </a:p>
        </p:txBody>
      </p:sp>
    </p:spTree>
    <p:extLst>
      <p:ext uri="{BB962C8B-B14F-4D97-AF65-F5344CB8AC3E}">
        <p14:creationId xmlns:p14="http://schemas.microsoft.com/office/powerpoint/2010/main" val="84091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D61BEB-FEEC-4BB7-A114-BE5CB45A7FF7}"/>
              </a:ext>
            </a:extLst>
          </p:cNvPr>
          <p:cNvSpPr txBox="1"/>
          <p:nvPr/>
        </p:nvSpPr>
        <p:spPr>
          <a:xfrm>
            <a:off x="464637" y="1117318"/>
            <a:ext cx="7727385" cy="5170646"/>
          </a:xfrm>
          <a:prstGeom prst="rect">
            <a:avLst/>
          </a:prstGeom>
          <a:noFill/>
        </p:spPr>
        <p:txBody>
          <a:bodyPr wrap="square">
            <a:spAutoFit/>
          </a:bodyPr>
          <a:lstStyle/>
          <a:p>
            <a:r>
              <a:rPr lang="fr-FR" sz="2400" b="1" dirty="0"/>
              <a:t>CAS 9 : </a:t>
            </a:r>
          </a:p>
          <a:p>
            <a:pPr algn="just"/>
            <a:endParaRPr lang="fr-FR" sz="2400" dirty="0"/>
          </a:p>
          <a:p>
            <a:r>
              <a:rPr lang="fr-FR" sz="2400" dirty="0">
                <a:effectLst/>
                <a:ea typeface="Calibri" panose="020F0502020204030204" pitchFamily="34" charset="0"/>
                <a:cs typeface="Calibri" panose="020F0502020204030204" pitchFamily="34" charset="0"/>
              </a:rPr>
              <a:t>Peut-on inscrire un candidat à une session titre par la voie de la VAE sans avoir accompagné la personne et est-on libre de fixer un prix ?</a:t>
            </a:r>
          </a:p>
          <a:p>
            <a:endParaRPr lang="fr-FR" sz="2400" dirty="0">
              <a:effectLst/>
              <a:ea typeface="Calibri" panose="020F0502020204030204" pitchFamily="34" charset="0"/>
              <a:cs typeface="Calibri" panose="020F0502020204030204" pitchFamily="34" charset="0"/>
            </a:endParaRPr>
          </a:p>
          <a:p>
            <a:r>
              <a:rPr lang="fr-FR" sz="2400" dirty="0">
                <a:effectLst/>
                <a:ea typeface="Calibri" panose="020F0502020204030204" pitchFamily="34" charset="0"/>
                <a:cs typeface="Calibri" panose="020F0502020204030204" pitchFamily="34" charset="0"/>
              </a:rPr>
              <a:t>En l’occurrence la demande concerne un TP CIMA et elle émane des 2 Rives </a:t>
            </a:r>
            <a:endParaRPr lang="fr-FR" sz="2400" dirty="0"/>
          </a:p>
          <a:p>
            <a:pPr algn="just"/>
            <a:endParaRPr lang="fr-FR" sz="2400" dirty="0"/>
          </a:p>
          <a:p>
            <a:pPr algn="just"/>
            <a:endParaRPr lang="fr-FR" sz="2400" dirty="0"/>
          </a:p>
          <a:p>
            <a:pPr algn="just"/>
            <a:endParaRPr lang="fr-FR" sz="2400" dirty="0"/>
          </a:p>
          <a:p>
            <a:pPr algn="just"/>
            <a:endParaRPr lang="fr-FR" sz="2400" dirty="0"/>
          </a:p>
          <a:p>
            <a:pPr algn="just"/>
            <a:endParaRPr lang="fr-FR" sz="2400" dirty="0"/>
          </a:p>
          <a:p>
            <a:endParaRPr lang="fr-FR" dirty="0"/>
          </a:p>
        </p:txBody>
      </p:sp>
      <p:sp>
        <p:nvSpPr>
          <p:cNvPr id="4" name="ZoneTexte 3">
            <a:extLst>
              <a:ext uri="{FF2B5EF4-FFF2-40B4-BE49-F238E27FC236}">
                <a16:creationId xmlns:a16="http://schemas.microsoft.com/office/drawing/2014/main" id="{718B2B7B-8134-4344-A553-F2B24D00AA71}"/>
              </a:ext>
            </a:extLst>
          </p:cNvPr>
          <p:cNvSpPr txBox="1"/>
          <p:nvPr/>
        </p:nvSpPr>
        <p:spPr>
          <a:xfrm>
            <a:off x="2530258" y="717208"/>
            <a:ext cx="4584526" cy="400110"/>
          </a:xfrm>
          <a:prstGeom prst="rect">
            <a:avLst/>
          </a:prstGeom>
          <a:noFill/>
        </p:spPr>
        <p:txBody>
          <a:bodyPr wrap="square">
            <a:spAutoFit/>
          </a:bodyPr>
          <a:lstStyle/>
          <a:p>
            <a:pPr>
              <a:spcBef>
                <a:spcPct val="0"/>
              </a:spcBef>
              <a:spcAft>
                <a:spcPts val="600"/>
              </a:spcAft>
            </a:pPr>
            <a:r>
              <a:rPr lang="fr-FR" altLang="fr-FR" sz="2000" b="1" dirty="0">
                <a:solidFill>
                  <a:srgbClr val="00365F"/>
                </a:solidFill>
                <a:latin typeface="Arial" pitchFamily="34" charset="0"/>
              </a:rPr>
              <a:t>Echanges de pratiques</a:t>
            </a:r>
          </a:p>
        </p:txBody>
      </p:sp>
    </p:spTree>
    <p:extLst>
      <p:ext uri="{BB962C8B-B14F-4D97-AF65-F5344CB8AC3E}">
        <p14:creationId xmlns:p14="http://schemas.microsoft.com/office/powerpoint/2010/main" val="228595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50C040A-938F-46A4-A204-E848DF925D61}"/>
              </a:ext>
            </a:extLst>
          </p:cNvPr>
          <p:cNvSpPr txBox="1"/>
          <p:nvPr/>
        </p:nvSpPr>
        <p:spPr>
          <a:xfrm>
            <a:off x="2107406" y="253454"/>
            <a:ext cx="4576762" cy="400110"/>
          </a:xfrm>
          <a:prstGeom prst="rect">
            <a:avLst/>
          </a:prstGeom>
          <a:noFill/>
        </p:spPr>
        <p:txBody>
          <a:bodyPr wrap="square">
            <a:spAutoFit/>
          </a:bodyPr>
          <a:lstStyle/>
          <a:p>
            <a:pPr>
              <a:spcBef>
                <a:spcPct val="0"/>
              </a:spcBef>
              <a:spcAft>
                <a:spcPts val="600"/>
              </a:spcAft>
            </a:pPr>
            <a:r>
              <a:rPr lang="fr-FR" altLang="fr-FR" sz="2000" b="1" dirty="0">
                <a:solidFill>
                  <a:srgbClr val="00365F"/>
                </a:solidFill>
                <a:latin typeface="Arial" pitchFamily="34" charset="0"/>
              </a:rPr>
              <a:t>Veille Formation Professionnelle</a:t>
            </a:r>
          </a:p>
        </p:txBody>
      </p:sp>
      <p:sp>
        <p:nvSpPr>
          <p:cNvPr id="4" name="ZoneTexte 3">
            <a:extLst>
              <a:ext uri="{FF2B5EF4-FFF2-40B4-BE49-F238E27FC236}">
                <a16:creationId xmlns:a16="http://schemas.microsoft.com/office/drawing/2014/main" id="{173A15FF-C051-4827-B063-D5F9EDD6B80E}"/>
              </a:ext>
            </a:extLst>
          </p:cNvPr>
          <p:cNvSpPr txBox="1"/>
          <p:nvPr/>
        </p:nvSpPr>
        <p:spPr>
          <a:xfrm>
            <a:off x="402789" y="851769"/>
            <a:ext cx="8327852" cy="5601533"/>
          </a:xfrm>
          <a:prstGeom prst="rect">
            <a:avLst/>
          </a:prstGeom>
          <a:noFill/>
        </p:spPr>
        <p:txBody>
          <a:bodyPr wrap="square" rtlCol="0">
            <a:spAutoFit/>
          </a:bodyPr>
          <a:lstStyle/>
          <a:p>
            <a:pPr marL="342900" indent="-342900">
              <a:buFont typeface="+mj-lt"/>
              <a:buAutoNum type="arabicPeriod"/>
            </a:pPr>
            <a:r>
              <a:rPr lang="fr-FR" sz="2000" b="1" dirty="0"/>
              <a:t>Relance des contrats de professionnalisation expérimentaux</a:t>
            </a:r>
          </a:p>
          <a:p>
            <a:endParaRPr lang="fr-FR" dirty="0"/>
          </a:p>
          <a:p>
            <a:pPr algn="ctr"/>
            <a:r>
              <a:rPr lang="fr-FR" sz="2000" dirty="0"/>
              <a:t>Rappel : </a:t>
            </a:r>
          </a:p>
          <a:p>
            <a:r>
              <a:rPr lang="fr-FR" sz="2000" dirty="0"/>
              <a:t>Contrats de prof. Prévus par la loi « Avenir Professionnel » du 5 septembre 2018 – durée : 3 ans</a:t>
            </a:r>
          </a:p>
          <a:p>
            <a:endParaRPr lang="fr-FR" sz="2000" dirty="0"/>
          </a:p>
          <a:p>
            <a:r>
              <a:rPr lang="fr-FR" sz="2000" dirty="0"/>
              <a:t>Prolongation par la loi « Inclusion dans l’emploi » du 17 décembre 2020 jusqu’au 28 décembre 2023. Projet de prolongation.</a:t>
            </a:r>
          </a:p>
          <a:p>
            <a:endParaRPr lang="fr-FR" sz="2000" dirty="0"/>
          </a:p>
          <a:p>
            <a:r>
              <a:rPr lang="fr-FR" sz="2000" dirty="0"/>
              <a:t>Remaniement ministériel : Arrivée de C.VAUTRIN - Suspension</a:t>
            </a:r>
          </a:p>
          <a:p>
            <a:endParaRPr lang="fr-FR" sz="2000" dirty="0"/>
          </a:p>
          <a:p>
            <a:r>
              <a:rPr lang="fr-FR" sz="2000" dirty="0"/>
              <a:t>21 juin 2024 : Réactivation financières des contrats prof. </a:t>
            </a:r>
            <a:r>
              <a:rPr lang="fr-FR" sz="2000" dirty="0" err="1"/>
              <a:t>Exp</a:t>
            </a:r>
            <a:r>
              <a:rPr lang="fr-FR" sz="2000" dirty="0"/>
              <a:t> avec rétroactivité au 29/12/2023</a:t>
            </a:r>
          </a:p>
          <a:p>
            <a:endParaRPr lang="fr-FR" sz="2000" dirty="0"/>
          </a:p>
          <a:p>
            <a:r>
              <a:rPr lang="fr-FR" sz="2000" dirty="0"/>
              <a:t>Objectifs visés : </a:t>
            </a:r>
          </a:p>
          <a:p>
            <a:pPr marL="285750" indent="-285750">
              <a:buFont typeface="Wingdings" panose="05000000000000000000" pitchFamily="2" charset="2"/>
              <a:buChar char="q"/>
            </a:pPr>
            <a:r>
              <a:rPr lang="fr-FR" sz="2000" dirty="0"/>
              <a:t>	Acquisition de blocs de compétences</a:t>
            </a:r>
          </a:p>
          <a:p>
            <a:pPr marL="285750" indent="-285750">
              <a:buFont typeface="Wingdings" panose="05000000000000000000" pitchFamily="2" charset="2"/>
              <a:buChar char="q"/>
            </a:pPr>
            <a:r>
              <a:rPr lang="fr-FR" sz="2000" dirty="0"/>
              <a:t>   Durée du contrat plus courte que le contrat de droit commun</a:t>
            </a:r>
          </a:p>
          <a:p>
            <a:pPr marL="285750" indent="-285750">
              <a:buFont typeface="Wingdings" panose="05000000000000000000" pitchFamily="2" charset="2"/>
              <a:buChar char="q"/>
            </a:pPr>
            <a:r>
              <a:rPr lang="fr-FR" sz="2000" dirty="0"/>
              <a:t>   Frais pédagogique pris en charge</a:t>
            </a:r>
          </a:p>
        </p:txBody>
      </p:sp>
    </p:spTree>
    <p:extLst>
      <p:ext uri="{BB962C8B-B14F-4D97-AF65-F5344CB8AC3E}">
        <p14:creationId xmlns:p14="http://schemas.microsoft.com/office/powerpoint/2010/main" val="90029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50C040A-938F-46A4-A204-E848DF925D61}"/>
              </a:ext>
            </a:extLst>
          </p:cNvPr>
          <p:cNvSpPr txBox="1"/>
          <p:nvPr/>
        </p:nvSpPr>
        <p:spPr>
          <a:xfrm>
            <a:off x="2107406" y="453509"/>
            <a:ext cx="4576762" cy="400110"/>
          </a:xfrm>
          <a:prstGeom prst="rect">
            <a:avLst/>
          </a:prstGeom>
          <a:noFill/>
        </p:spPr>
        <p:txBody>
          <a:bodyPr wrap="square">
            <a:spAutoFit/>
          </a:bodyPr>
          <a:lstStyle/>
          <a:p>
            <a:pPr>
              <a:spcBef>
                <a:spcPct val="0"/>
              </a:spcBef>
              <a:spcAft>
                <a:spcPts val="600"/>
              </a:spcAft>
            </a:pPr>
            <a:r>
              <a:rPr lang="fr-FR" altLang="fr-FR" sz="2000" b="1" dirty="0">
                <a:solidFill>
                  <a:srgbClr val="00365F"/>
                </a:solidFill>
                <a:latin typeface="Arial" pitchFamily="34" charset="0"/>
              </a:rPr>
              <a:t>Veille Formation Professionnelle</a:t>
            </a:r>
          </a:p>
        </p:txBody>
      </p:sp>
      <p:sp>
        <p:nvSpPr>
          <p:cNvPr id="4" name="ZoneTexte 3">
            <a:extLst>
              <a:ext uri="{FF2B5EF4-FFF2-40B4-BE49-F238E27FC236}">
                <a16:creationId xmlns:a16="http://schemas.microsoft.com/office/drawing/2014/main" id="{173A15FF-C051-4827-B063-D5F9EDD6B80E}"/>
              </a:ext>
            </a:extLst>
          </p:cNvPr>
          <p:cNvSpPr txBox="1"/>
          <p:nvPr/>
        </p:nvSpPr>
        <p:spPr>
          <a:xfrm>
            <a:off x="413359" y="962025"/>
            <a:ext cx="8267177" cy="4678204"/>
          </a:xfrm>
          <a:prstGeom prst="rect">
            <a:avLst/>
          </a:prstGeom>
          <a:noFill/>
        </p:spPr>
        <p:txBody>
          <a:bodyPr wrap="square" rtlCol="0">
            <a:spAutoFit/>
          </a:bodyPr>
          <a:lstStyle/>
          <a:p>
            <a:r>
              <a:rPr lang="fr-FR" sz="2000" b="1" dirty="0"/>
              <a:t>2.    (Direction de l’Animation de la Recherche, des Etudes de </a:t>
            </a:r>
          </a:p>
          <a:p>
            <a:r>
              <a:rPr lang="fr-FR" sz="2000" b="1" dirty="0"/>
              <a:t>        des Statistiques) – Ministère du Travail</a:t>
            </a:r>
          </a:p>
          <a:p>
            <a:endParaRPr lang="fr-FR" dirty="0"/>
          </a:p>
          <a:p>
            <a:endParaRPr lang="fr-FR" sz="2000" b="1" dirty="0"/>
          </a:p>
          <a:p>
            <a:pPr marL="285750" indent="-285750">
              <a:buFont typeface="Wingdings" panose="05000000000000000000" pitchFamily="2" charset="2"/>
              <a:buChar char="ü"/>
            </a:pPr>
            <a:r>
              <a:rPr lang="fr-FR" sz="2000" b="1" dirty="0"/>
              <a:t>Information de juillet 2024 :</a:t>
            </a:r>
          </a:p>
          <a:p>
            <a:r>
              <a:rPr lang="fr-FR" sz="2000" dirty="0"/>
              <a:t>Net repli de la mobilisation du CPF en 2023 (- 23%)</a:t>
            </a:r>
          </a:p>
          <a:p>
            <a:r>
              <a:rPr lang="fr-FR" sz="2000" dirty="0"/>
              <a:t>Baisse qui touche les moins qualifiés</a:t>
            </a:r>
          </a:p>
          <a:p>
            <a:r>
              <a:rPr lang="fr-FR" sz="2000" dirty="0"/>
              <a:t>Chute des formations à distance (- 46%)</a:t>
            </a:r>
          </a:p>
          <a:p>
            <a:r>
              <a:rPr lang="fr-FR" sz="2000" dirty="0"/>
              <a:t>Action la plus financée : Permis B</a:t>
            </a:r>
          </a:p>
          <a:p>
            <a:endParaRPr lang="fr-FR" sz="2000" dirty="0"/>
          </a:p>
          <a:p>
            <a:endParaRPr lang="fr-FR" sz="2000" dirty="0"/>
          </a:p>
          <a:p>
            <a:pPr marL="342900" indent="-342900">
              <a:buFont typeface="Wingdings" panose="05000000000000000000" pitchFamily="2" charset="2"/>
              <a:buChar char="ü"/>
            </a:pPr>
            <a:r>
              <a:rPr lang="fr-FR" sz="2000" b="1" dirty="0"/>
              <a:t>Information d’août 2024 :</a:t>
            </a:r>
          </a:p>
          <a:p>
            <a:r>
              <a:rPr lang="fr-FR" sz="2000" dirty="0"/>
              <a:t>Contrat professionnalisation – Données 2021 </a:t>
            </a:r>
          </a:p>
          <a:p>
            <a:r>
              <a:rPr lang="fr-FR" sz="2000" dirty="0"/>
              <a:t>79% des sortants sont en emploi dont 51% en emploi durable non aidé</a:t>
            </a:r>
          </a:p>
          <a:p>
            <a:r>
              <a:rPr lang="fr-FR" sz="2000" dirty="0"/>
              <a:t>Hausse de 8 points par rapport à 2020 (sortie du COVID)</a:t>
            </a:r>
          </a:p>
        </p:txBody>
      </p:sp>
    </p:spTree>
    <p:extLst>
      <p:ext uri="{BB962C8B-B14F-4D97-AF65-F5344CB8AC3E}">
        <p14:creationId xmlns:p14="http://schemas.microsoft.com/office/powerpoint/2010/main" val="330102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50C040A-938F-46A4-A204-E848DF925D61}"/>
              </a:ext>
            </a:extLst>
          </p:cNvPr>
          <p:cNvSpPr txBox="1"/>
          <p:nvPr/>
        </p:nvSpPr>
        <p:spPr>
          <a:xfrm>
            <a:off x="2107406" y="453509"/>
            <a:ext cx="4576762" cy="400110"/>
          </a:xfrm>
          <a:prstGeom prst="rect">
            <a:avLst/>
          </a:prstGeom>
          <a:noFill/>
        </p:spPr>
        <p:txBody>
          <a:bodyPr wrap="square">
            <a:spAutoFit/>
          </a:bodyPr>
          <a:lstStyle/>
          <a:p>
            <a:pPr>
              <a:spcBef>
                <a:spcPct val="0"/>
              </a:spcBef>
              <a:spcAft>
                <a:spcPts val="600"/>
              </a:spcAft>
            </a:pPr>
            <a:r>
              <a:rPr lang="fr-FR" altLang="fr-FR" sz="2000" b="1" dirty="0">
                <a:solidFill>
                  <a:srgbClr val="00365F"/>
                </a:solidFill>
                <a:latin typeface="Arial" pitchFamily="34" charset="0"/>
              </a:rPr>
              <a:t>Veille Formation Professionnelle</a:t>
            </a:r>
          </a:p>
        </p:txBody>
      </p:sp>
      <p:sp>
        <p:nvSpPr>
          <p:cNvPr id="4" name="ZoneTexte 3">
            <a:extLst>
              <a:ext uri="{FF2B5EF4-FFF2-40B4-BE49-F238E27FC236}">
                <a16:creationId xmlns:a16="http://schemas.microsoft.com/office/drawing/2014/main" id="{173A15FF-C051-4827-B063-D5F9EDD6B80E}"/>
              </a:ext>
            </a:extLst>
          </p:cNvPr>
          <p:cNvSpPr txBox="1"/>
          <p:nvPr/>
        </p:nvSpPr>
        <p:spPr>
          <a:xfrm>
            <a:off x="413360" y="962025"/>
            <a:ext cx="7590772" cy="5601533"/>
          </a:xfrm>
          <a:prstGeom prst="rect">
            <a:avLst/>
          </a:prstGeom>
          <a:noFill/>
        </p:spPr>
        <p:txBody>
          <a:bodyPr wrap="square" rtlCol="0">
            <a:spAutoFit/>
          </a:bodyPr>
          <a:lstStyle/>
          <a:p>
            <a:pPr marL="457200" indent="-457200">
              <a:buAutoNum type="arabicPeriod" startAt="3"/>
            </a:pPr>
            <a:r>
              <a:rPr lang="fr-FR" sz="2000" b="1" dirty="0"/>
              <a:t>Article du QUOTIDIEN DE LA FORMATION – Centre INFFO </a:t>
            </a:r>
          </a:p>
          <a:p>
            <a:r>
              <a:rPr lang="fr-FR" sz="2000" b="1" dirty="0"/>
              <a:t>        septembre 2024</a:t>
            </a:r>
          </a:p>
          <a:p>
            <a:endParaRPr lang="fr-FR" dirty="0"/>
          </a:p>
          <a:p>
            <a:endParaRPr lang="fr-FR" sz="2000" b="1" dirty="0"/>
          </a:p>
          <a:p>
            <a:pPr marL="285750" indent="-285750">
              <a:buFont typeface="Wingdings" panose="05000000000000000000" pitchFamily="2" charset="2"/>
              <a:buChar char="ü"/>
            </a:pPr>
            <a:r>
              <a:rPr lang="fr-FR" sz="2000" b="1" dirty="0"/>
              <a:t>360 FORMATION (OF en réseau) propose une formation certifiante pour les assistantes de formation</a:t>
            </a:r>
          </a:p>
          <a:p>
            <a:r>
              <a:rPr lang="fr-FR" sz="2000" dirty="0"/>
              <a:t>Titre professionnel EAA – Employé Administratif et d’Accueil</a:t>
            </a:r>
          </a:p>
          <a:p>
            <a:r>
              <a:rPr lang="fr-FR" sz="2000" dirty="0"/>
              <a:t>Modules optionnels : </a:t>
            </a:r>
          </a:p>
          <a:p>
            <a:r>
              <a:rPr lang="fr-FR" sz="2000" dirty="0"/>
              <a:t>les acteurs de la formation</a:t>
            </a:r>
          </a:p>
          <a:p>
            <a:r>
              <a:rPr lang="fr-FR" sz="2000" dirty="0"/>
              <a:t>la certification </a:t>
            </a:r>
          </a:p>
          <a:p>
            <a:r>
              <a:rPr lang="fr-FR" sz="2000" dirty="0"/>
              <a:t>les examens et leurs mises en œuvre</a:t>
            </a:r>
          </a:p>
          <a:p>
            <a:r>
              <a:rPr lang="fr-FR" sz="2000" dirty="0"/>
              <a:t>la certification QUALIOPI</a:t>
            </a:r>
          </a:p>
          <a:p>
            <a:r>
              <a:rPr lang="fr-FR" sz="2000" dirty="0"/>
              <a:t>les outils numériques spécifiques</a:t>
            </a:r>
          </a:p>
          <a:p>
            <a:r>
              <a:rPr lang="fr-FR" sz="2000" dirty="0"/>
              <a:t>le volet handicap</a:t>
            </a:r>
          </a:p>
          <a:p>
            <a:endParaRPr lang="fr-FR" sz="2000" dirty="0"/>
          </a:p>
          <a:p>
            <a:r>
              <a:rPr lang="fr-FR" sz="2000" dirty="0"/>
              <a:t>Formation proposée à Saint Nazaire</a:t>
            </a:r>
          </a:p>
          <a:p>
            <a:endParaRPr lang="fr-FR" sz="2000" dirty="0"/>
          </a:p>
          <a:p>
            <a:endParaRPr lang="fr-FR" sz="2000" dirty="0"/>
          </a:p>
        </p:txBody>
      </p:sp>
    </p:spTree>
    <p:extLst>
      <p:ext uri="{BB962C8B-B14F-4D97-AF65-F5344CB8AC3E}">
        <p14:creationId xmlns:p14="http://schemas.microsoft.com/office/powerpoint/2010/main" val="46568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D61BEB-FEEC-4BB7-A114-BE5CB45A7FF7}"/>
              </a:ext>
            </a:extLst>
          </p:cNvPr>
          <p:cNvSpPr txBox="1"/>
          <p:nvPr/>
        </p:nvSpPr>
        <p:spPr>
          <a:xfrm>
            <a:off x="314326" y="1645216"/>
            <a:ext cx="7451811" cy="1938992"/>
          </a:xfrm>
          <a:prstGeom prst="rect">
            <a:avLst/>
          </a:prstGeom>
          <a:noFill/>
        </p:spPr>
        <p:txBody>
          <a:bodyPr wrap="square">
            <a:spAutoFit/>
          </a:bodyPr>
          <a:lstStyle/>
          <a:p>
            <a:pPr marL="285750" indent="-285750">
              <a:buFont typeface="Wingdings" panose="05000000000000000000" pitchFamily="2" charset="2"/>
              <a:buChar char="v"/>
            </a:pPr>
            <a:r>
              <a:rPr lang="fr-FR" sz="2000" dirty="0"/>
              <a:t>Jeux Olympiques PARIS 2024 : 45 000 Volontaires</a:t>
            </a:r>
          </a:p>
          <a:p>
            <a:pPr marL="285750" indent="-285750">
              <a:buFont typeface="Wingdings" panose="05000000000000000000" pitchFamily="2" charset="2"/>
              <a:buChar char="v"/>
            </a:pPr>
            <a:r>
              <a:rPr lang="fr-FR" sz="2000" dirty="0"/>
              <a:t>Répertoire-socle de 30 compétences rédigé dans un référentiel entre l’Etat et les branches professionnelles</a:t>
            </a:r>
          </a:p>
          <a:p>
            <a:pPr marL="285750" indent="-285750">
              <a:buFont typeface="Wingdings" panose="05000000000000000000" pitchFamily="2" charset="2"/>
              <a:buChar char="v"/>
            </a:pPr>
            <a:r>
              <a:rPr lang="fr-FR" sz="2000" dirty="0"/>
              <a:t>15 compétences seront automatiquement certifiées</a:t>
            </a:r>
          </a:p>
          <a:p>
            <a:pPr marL="285750" indent="-285750">
              <a:buFont typeface="Wingdings" panose="05000000000000000000" pitchFamily="2" charset="2"/>
              <a:buChar char="v"/>
            </a:pPr>
            <a:r>
              <a:rPr lang="fr-FR" sz="2000" dirty="0"/>
              <a:t>Certification : open badge</a:t>
            </a:r>
          </a:p>
          <a:p>
            <a:pPr marL="285750" indent="-285750">
              <a:buFont typeface="Wingdings" panose="05000000000000000000" pitchFamily="2" charset="2"/>
              <a:buChar char="v"/>
            </a:pPr>
            <a:r>
              <a:rPr lang="fr-FR" sz="2000" dirty="0"/>
              <a:t>Inscription dans le passeport de compétences</a:t>
            </a:r>
          </a:p>
        </p:txBody>
      </p:sp>
      <p:sp>
        <p:nvSpPr>
          <p:cNvPr id="4" name="ZoneTexte 3">
            <a:extLst>
              <a:ext uri="{FF2B5EF4-FFF2-40B4-BE49-F238E27FC236}">
                <a16:creationId xmlns:a16="http://schemas.microsoft.com/office/drawing/2014/main" id="{69CD7332-C0B4-401E-B552-FA309CFB2017}"/>
              </a:ext>
            </a:extLst>
          </p:cNvPr>
          <p:cNvSpPr txBox="1"/>
          <p:nvPr/>
        </p:nvSpPr>
        <p:spPr>
          <a:xfrm>
            <a:off x="314325" y="1116614"/>
            <a:ext cx="7451812" cy="400110"/>
          </a:xfrm>
          <a:prstGeom prst="rect">
            <a:avLst/>
          </a:prstGeom>
          <a:noFill/>
        </p:spPr>
        <p:txBody>
          <a:bodyPr wrap="square">
            <a:spAutoFit/>
          </a:bodyPr>
          <a:lstStyle/>
          <a:p>
            <a:r>
              <a:rPr lang="fr-FR" sz="2000" b="1" dirty="0"/>
              <a:t>4.    Dépêche AEF : JO 2024 et open badges</a:t>
            </a:r>
          </a:p>
        </p:txBody>
      </p:sp>
      <p:sp>
        <p:nvSpPr>
          <p:cNvPr id="5" name="ZoneTexte 4">
            <a:extLst>
              <a:ext uri="{FF2B5EF4-FFF2-40B4-BE49-F238E27FC236}">
                <a16:creationId xmlns:a16="http://schemas.microsoft.com/office/drawing/2014/main" id="{921289AC-9890-46EA-B70B-8852BD3A857C}"/>
              </a:ext>
            </a:extLst>
          </p:cNvPr>
          <p:cNvSpPr txBox="1"/>
          <p:nvPr/>
        </p:nvSpPr>
        <p:spPr>
          <a:xfrm>
            <a:off x="413358" y="3942660"/>
            <a:ext cx="8066763" cy="707886"/>
          </a:xfrm>
          <a:prstGeom prst="rect">
            <a:avLst/>
          </a:prstGeom>
          <a:noFill/>
        </p:spPr>
        <p:txBody>
          <a:bodyPr wrap="square">
            <a:spAutoFit/>
          </a:bodyPr>
          <a:lstStyle/>
          <a:p>
            <a:r>
              <a:rPr lang="fr-FR" sz="2000" b="1" dirty="0"/>
              <a:t>5.    Passeport d’orientation, de formation et de compétences (Loi n°2023-1196 du 18 décembre 2023)</a:t>
            </a:r>
          </a:p>
        </p:txBody>
      </p:sp>
      <p:sp>
        <p:nvSpPr>
          <p:cNvPr id="7" name="ZoneTexte 6">
            <a:extLst>
              <a:ext uri="{FF2B5EF4-FFF2-40B4-BE49-F238E27FC236}">
                <a16:creationId xmlns:a16="http://schemas.microsoft.com/office/drawing/2014/main" id="{A732A536-1B21-4C6A-AF10-8766BD6516EB}"/>
              </a:ext>
            </a:extLst>
          </p:cNvPr>
          <p:cNvSpPr txBox="1"/>
          <p:nvPr/>
        </p:nvSpPr>
        <p:spPr>
          <a:xfrm>
            <a:off x="413357" y="4666141"/>
            <a:ext cx="8066763" cy="1015663"/>
          </a:xfrm>
          <a:prstGeom prst="rect">
            <a:avLst/>
          </a:prstGeom>
          <a:noFill/>
        </p:spPr>
        <p:txBody>
          <a:bodyPr wrap="square">
            <a:spAutoFit/>
          </a:bodyPr>
          <a:lstStyle/>
          <a:p>
            <a:pPr marL="285750" indent="-285750">
              <a:buFont typeface="Wingdings" panose="05000000000000000000" pitchFamily="2" charset="2"/>
              <a:buChar char="v"/>
            </a:pPr>
            <a:r>
              <a:rPr lang="fr-FR" sz="2000" dirty="0"/>
              <a:t>Juin 2024 : Version bêta activée</a:t>
            </a:r>
          </a:p>
          <a:p>
            <a:pPr marL="285750" indent="-285750">
              <a:buFont typeface="Wingdings" panose="05000000000000000000" pitchFamily="2" charset="2"/>
              <a:buChar char="v"/>
            </a:pPr>
            <a:r>
              <a:rPr lang="fr-FR" sz="2000" dirty="0"/>
              <a:t>Un titulaire peut retrouver ses données de carrières, formations, qualifications </a:t>
            </a:r>
          </a:p>
        </p:txBody>
      </p:sp>
    </p:spTree>
    <p:extLst>
      <p:ext uri="{BB962C8B-B14F-4D97-AF65-F5344CB8AC3E}">
        <p14:creationId xmlns:p14="http://schemas.microsoft.com/office/powerpoint/2010/main" val="316007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D61BEB-FEEC-4BB7-A114-BE5CB45A7FF7}"/>
              </a:ext>
            </a:extLst>
          </p:cNvPr>
          <p:cNvSpPr txBox="1"/>
          <p:nvPr/>
        </p:nvSpPr>
        <p:spPr>
          <a:xfrm>
            <a:off x="314325" y="2371726"/>
            <a:ext cx="6550818" cy="1200329"/>
          </a:xfrm>
          <a:prstGeom prst="rect">
            <a:avLst/>
          </a:prstGeom>
          <a:noFill/>
        </p:spPr>
        <p:txBody>
          <a:bodyPr wrap="square">
            <a:spAutoFit/>
          </a:bodyPr>
          <a:lstStyle/>
          <a:p>
            <a:r>
              <a:rPr lang="fr-FR" dirty="0">
                <a:hlinkClick r:id="rId2"/>
              </a:rPr>
              <a:t>https://pro.choisirmonmetier-paysdelaloire.fr/ContentMedia/OPDL/ARTICLES/2024</a:t>
            </a:r>
            <a:r>
              <a:rPr lang="fr-FR">
                <a:hlinkClick r:id="rId2"/>
              </a:rPr>
              <a:t>/Dispositifs-et-aides-financieres-recap-de-rentree-1</a:t>
            </a:r>
            <a:endParaRPr lang="fr-FR"/>
          </a:p>
          <a:p>
            <a:endParaRPr lang="fr-FR" dirty="0"/>
          </a:p>
        </p:txBody>
      </p:sp>
      <p:sp>
        <p:nvSpPr>
          <p:cNvPr id="4" name="ZoneTexte 3">
            <a:extLst>
              <a:ext uri="{FF2B5EF4-FFF2-40B4-BE49-F238E27FC236}">
                <a16:creationId xmlns:a16="http://schemas.microsoft.com/office/drawing/2014/main" id="{69CD7332-C0B4-401E-B552-FA309CFB2017}"/>
              </a:ext>
            </a:extLst>
          </p:cNvPr>
          <p:cNvSpPr txBox="1"/>
          <p:nvPr/>
        </p:nvSpPr>
        <p:spPr>
          <a:xfrm>
            <a:off x="314325" y="1116614"/>
            <a:ext cx="7451812" cy="400110"/>
          </a:xfrm>
          <a:prstGeom prst="rect">
            <a:avLst/>
          </a:prstGeom>
          <a:noFill/>
        </p:spPr>
        <p:txBody>
          <a:bodyPr wrap="square">
            <a:spAutoFit/>
          </a:bodyPr>
          <a:lstStyle/>
          <a:p>
            <a:r>
              <a:rPr lang="fr-FR" sz="2000" b="1" dirty="0"/>
              <a:t>5.    CARIF OREF : Mise à jour et récapitulatif des aides financières</a:t>
            </a:r>
          </a:p>
        </p:txBody>
      </p:sp>
    </p:spTree>
    <p:extLst>
      <p:ext uri="{BB962C8B-B14F-4D97-AF65-F5344CB8AC3E}">
        <p14:creationId xmlns:p14="http://schemas.microsoft.com/office/powerpoint/2010/main" val="395183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514148"/>
            <a:ext cx="757101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3200" b="1" dirty="0">
                <a:solidFill>
                  <a:srgbClr val="E94E1B"/>
                </a:solidFill>
                <a:latin typeface="Calibri"/>
              </a:rPr>
              <a:t>L</a:t>
            </a:r>
            <a:r>
              <a:rPr kumimoji="0" lang="fr-FR" sz="3200" b="1" i="0" u="none" strike="noStrike" kern="1200" cap="none" spc="0" normalizeH="0" baseline="0" noProof="0" dirty="0">
                <a:ln>
                  <a:noFill/>
                </a:ln>
                <a:solidFill>
                  <a:srgbClr val="E94E1B"/>
                </a:solidFill>
                <a:effectLst/>
                <a:uLnTx/>
                <a:uFillTx/>
                <a:latin typeface="Calibri"/>
              </a:rPr>
              <a:t>’intelligence artificielle (IA) </a:t>
            </a:r>
          </a:p>
        </p:txBody>
      </p:sp>
    </p:spTree>
    <p:extLst>
      <p:ext uri="{BB962C8B-B14F-4D97-AF65-F5344CB8AC3E}">
        <p14:creationId xmlns:p14="http://schemas.microsoft.com/office/powerpoint/2010/main" val="168609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8" y="946605"/>
            <a:ext cx="7393354"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Qu’est ce que l’intelligence artificielle (IA)? </a:t>
            </a: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
        <p:nvSpPr>
          <p:cNvPr id="2" name="Rectangle 1"/>
          <p:cNvSpPr/>
          <p:nvPr/>
        </p:nvSpPr>
        <p:spPr>
          <a:xfrm>
            <a:off x="171938" y="2774407"/>
            <a:ext cx="7094276" cy="1107996"/>
          </a:xfrm>
          <a:prstGeom prst="rect">
            <a:avLst/>
          </a:prstGeom>
        </p:spPr>
        <p:txBody>
          <a:bodyPr wrap="square">
            <a:spAutoFit/>
          </a:bodyPr>
          <a:lstStyle/>
          <a:p>
            <a:r>
              <a:rPr lang="fr-FR" sz="2200" dirty="0"/>
              <a:t>L'IA désigne la capacité d'une machine à imiter des fonctions cognitives humaines telles que l'apprentissage, le raisonnement, la perception et la prise de décision.</a:t>
            </a:r>
          </a:p>
        </p:txBody>
      </p:sp>
    </p:spTree>
    <p:extLst>
      <p:ext uri="{BB962C8B-B14F-4D97-AF65-F5344CB8AC3E}">
        <p14:creationId xmlns:p14="http://schemas.microsoft.com/office/powerpoint/2010/main" val="141473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café&quot;"/>
          <p:cNvPicPr/>
          <p:nvPr/>
        </p:nvPicPr>
        <p:blipFill>
          <a:blip r:embed="rId2" cstate="print"/>
          <a:srcRect/>
          <a:stretch>
            <a:fillRect/>
          </a:stretch>
        </p:blipFill>
        <p:spPr bwMode="auto">
          <a:xfrm>
            <a:off x="6427280" y="186628"/>
            <a:ext cx="2476286" cy="2220848"/>
          </a:xfrm>
          <a:prstGeom prst="rect">
            <a:avLst/>
          </a:prstGeom>
          <a:noFill/>
          <a:ln w="9525">
            <a:noFill/>
            <a:miter lim="800000"/>
            <a:headEnd/>
            <a:tailEnd/>
          </a:ln>
        </p:spPr>
      </p:pic>
      <p:pic>
        <p:nvPicPr>
          <p:cNvPr id="5" name="Image 4">
            <a:extLst>
              <a:ext uri="{FF2B5EF4-FFF2-40B4-BE49-F238E27FC236}">
                <a16:creationId xmlns:a16="http://schemas.microsoft.com/office/drawing/2014/main" id="{FF6ECD5C-6B2A-8F4B-932A-963BCFEE9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09" y="1914538"/>
            <a:ext cx="2689316" cy="1390095"/>
          </a:xfrm>
          <a:prstGeom prst="rect">
            <a:avLst/>
          </a:prstGeom>
          <a:ln w="19050">
            <a:solidFill>
              <a:schemeClr val="tx1"/>
            </a:solidFill>
          </a:ln>
        </p:spPr>
      </p:pic>
      <p:sp>
        <p:nvSpPr>
          <p:cNvPr id="6" name="Rectangle 5"/>
          <p:cNvSpPr>
            <a:spLocks noChangeArrowheads="1"/>
          </p:cNvSpPr>
          <p:nvPr/>
        </p:nvSpPr>
        <p:spPr bwMode="auto">
          <a:xfrm>
            <a:off x="3136760" y="2450936"/>
            <a:ext cx="484843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800" dirty="0">
                <a:solidFill>
                  <a:srgbClr val="00365F"/>
                </a:solidFill>
                <a:latin typeface="Arial" pitchFamily="34" charset="0"/>
              </a:rPr>
              <a:t>Un café – un thé – quelques douceurs</a:t>
            </a:r>
          </a:p>
          <a:p>
            <a:pPr eaLnBrk="1" hangingPunct="1">
              <a:spcBef>
                <a:spcPct val="0"/>
              </a:spcBef>
              <a:buFontTx/>
              <a:buNone/>
            </a:pPr>
            <a:r>
              <a:rPr lang="fr-FR" altLang="fr-FR" sz="1800" dirty="0">
                <a:solidFill>
                  <a:srgbClr val="00365F"/>
                </a:solidFill>
                <a:latin typeface="Arial" pitchFamily="34" charset="0"/>
              </a:rPr>
              <a:t>Une liste d’émargement à signer</a:t>
            </a:r>
            <a:endParaRPr lang="fr-FR" altLang="fr-FR" sz="1800" dirty="0">
              <a:solidFill>
                <a:srgbClr val="00365F"/>
              </a:solidFill>
              <a:latin typeface="Arial Narrow" panose="020B0606020202030204" pitchFamily="34" charset="0"/>
            </a:endParaRPr>
          </a:p>
        </p:txBody>
      </p:sp>
      <p:sp>
        <p:nvSpPr>
          <p:cNvPr id="7" name="Rectangle 6"/>
          <p:cNvSpPr/>
          <p:nvPr/>
        </p:nvSpPr>
        <p:spPr>
          <a:xfrm>
            <a:off x="442920" y="3726415"/>
            <a:ext cx="8057660" cy="1477328"/>
          </a:xfrm>
          <a:prstGeom prst="rect">
            <a:avLst/>
          </a:prstGeom>
        </p:spPr>
        <p:txBody>
          <a:bodyPr wrap="square">
            <a:spAutoFit/>
          </a:bodyPr>
          <a:lstStyle/>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Participants</a:t>
            </a: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Loire Atlantique :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Milène FORMON- Annie GUEGAN</a:t>
            </a: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Vendée :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Marie-Line MAUDET-QUESNÉE</a:t>
            </a: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49 :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Muriel CESBRON </a:t>
            </a: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Maine :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Vincent RAGUIN</a:t>
            </a:r>
            <a:endParaRPr lang="fr-FR" dirty="0"/>
          </a:p>
        </p:txBody>
      </p:sp>
    </p:spTree>
    <p:extLst>
      <p:ext uri="{BB962C8B-B14F-4D97-AF65-F5344CB8AC3E}">
        <p14:creationId xmlns:p14="http://schemas.microsoft.com/office/powerpoint/2010/main" val="429147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8" y="910239"/>
            <a:ext cx="7393354" cy="56323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Historique de l’IA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Le terme "intelligence artificielle" a été popularisé lors de la conférence de Dartmouth en </a:t>
            </a:r>
            <a:r>
              <a:rPr kumimoji="0" lang="fr-FR" sz="2400" b="1" i="0" u="none" strike="noStrike" kern="1200" cap="none" spc="0" normalizeH="0" baseline="0" noProof="0" dirty="0">
                <a:ln>
                  <a:noFill/>
                </a:ln>
                <a:solidFill>
                  <a:prstClr val="black"/>
                </a:solidFill>
                <a:effectLst/>
                <a:uLnTx/>
                <a:uFillTx/>
                <a:latin typeface="Calibri"/>
                <a:ea typeface="+mn-ea"/>
                <a:cs typeface="+mn-cs"/>
              </a:rPr>
              <a:t>1956</a:t>
            </a:r>
            <a:r>
              <a:rPr kumimoji="0" lang="fr-FR" sz="2400" b="0" i="0" u="none" strike="noStrike" kern="1200" cap="none" spc="0" normalizeH="0" baseline="0" noProof="0" dirty="0">
                <a:ln>
                  <a:noFill/>
                </a:ln>
                <a:solidFill>
                  <a:prstClr val="black"/>
                </a:solidFill>
                <a:effectLst/>
                <a:uLnTx/>
                <a:uFillTx/>
                <a:latin typeface="Calibri"/>
                <a:ea typeface="+mn-ea"/>
                <a:cs typeface="+mn-cs"/>
              </a:rPr>
              <a:t>, où des chercheurs ont commencé à explorer la possibilité de créer des machines intelligentes.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Les premiers programmes d'IA, comme le jeu d'échecs, ont été développés, mais les capacités étaient limitées.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Hivers de l'IA (années 1970 et 1980)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Deux périodes de stagnation dans le développement de l'IA, appelées "hivers de l'IA", ont été causées par des attentes irréalistes et un manque de progrès technologique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153731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8" y="654217"/>
            <a:ext cx="7393354" cy="60016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Historique de l’IA (suite)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Renaissance de l'IA (années 2000)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L'essor des données massives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big</a:t>
            </a:r>
            <a:r>
              <a:rPr kumimoji="0" lang="fr-FR" sz="2400" b="0" i="0" u="none" strike="noStrike" kern="1200" cap="none" spc="0" normalizeH="0" baseline="0" noProof="0" dirty="0">
                <a:ln>
                  <a:noFill/>
                </a:ln>
                <a:solidFill>
                  <a:prstClr val="black"/>
                </a:solidFill>
                <a:effectLst/>
                <a:uLnTx/>
                <a:uFillTx/>
                <a:latin typeface="Calibri"/>
                <a:ea typeface="+mn-ea"/>
                <a:cs typeface="+mn-cs"/>
              </a:rPr>
              <a:t> data) et des avancées en puissance de calcul ont permis des progrès significatifs dans le domaine « machine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learning</a:t>
            </a:r>
            <a:r>
              <a:rPr kumimoji="0" lang="fr-FR" sz="2400" b="0" i="0" u="none" strike="noStrike" kern="1200" cap="none" spc="0" normalizeH="0" baseline="0" noProof="0" dirty="0">
                <a:ln>
                  <a:noFill/>
                </a:ln>
                <a:solidFill>
                  <a:prstClr val="black"/>
                </a:solidFill>
                <a:effectLst/>
                <a:uLnTx/>
                <a:uFillTx/>
                <a:latin typeface="Calibri"/>
                <a:ea typeface="+mn-ea"/>
                <a:cs typeface="+mn-cs"/>
              </a:rPr>
              <a:t> et le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deep</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learning</a:t>
            </a:r>
            <a:r>
              <a:rPr kumimoji="0" lang="fr-FR" sz="2400" b="0" i="0" u="none" strike="noStrike" kern="1200" cap="none" spc="0" normalizeH="0" baseline="0" noProof="0" dirty="0">
                <a:ln>
                  <a:noFill/>
                </a:ln>
                <a:solidFill>
                  <a:prstClr val="black"/>
                </a:solidFill>
                <a:effectLst/>
                <a:uLnTx/>
                <a:uFillTx/>
                <a:latin typeface="Calibri"/>
                <a:ea typeface="+mn-ea"/>
                <a:cs typeface="+mn-cs"/>
              </a:rPr>
              <a:t> ». Des applications pratiques de l'IA ont émergé, comme la reconnaissance vocale, la vision par ordinateur et les systèmes de recommandation.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État actuel (2020 et au-delà)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L'IA est désormais intégrée dans de nombreux aspects de la vie quotidienne, des smartphones aux voitures autonomes.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Les entreprises investissent massivement dans l'IA pour améliorer l'efficacité, l'innovation…</a:t>
            </a: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414156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8" y="910239"/>
            <a:ext cx="7393354" cy="461664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Une infinité de possibilités…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Formuler des requêtes sur tous les sujets (techniques, politiques, scientifiques, philosophiques…) </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Créer des images, photos à partir d’une description</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Répondre à des besoins (pas uniquement du texte ou des images) :</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Exemples </a:t>
            </a:r>
            <a:r>
              <a:rPr kumimoji="0" lang="fr-FR" sz="1800" b="1"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prstClr val="black"/>
                </a:solidFill>
                <a:effectLst/>
                <a:uLnTx/>
                <a:uFillTx/>
                <a:latin typeface="Calibri"/>
                <a:ea typeface="+mn-ea"/>
                <a:cs typeface="+mn-cs"/>
              </a:rPr>
              <a:t>Rédiger des comptes rendus de réunion, automatiser l’envoi de courriels, créer une présentation, répondre sur les réseaux sociaux, créer des quizz, créer de la musique, créer un avatar, créer une vidéo,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2394864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8" y="910239"/>
            <a:ext cx="7393354" cy="406265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Mais…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Si l’on a conscience du potentiel des IA, il faut aussi voir conscience de ses limites</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Garder un esprit critique</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Détecter ce qui est vrai ou non…</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419378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8" y="910239"/>
            <a:ext cx="7393354" cy="37856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Quelques IA avec un accès gratuit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err="1">
                <a:ln>
                  <a:noFill/>
                </a:ln>
                <a:solidFill>
                  <a:prstClr val="black"/>
                </a:solidFill>
                <a:effectLst/>
                <a:uLnTx/>
                <a:uFillTx/>
                <a:latin typeface="Calibri"/>
                <a:ea typeface="+mn-ea"/>
                <a:cs typeface="+mn-cs"/>
              </a:rPr>
              <a:t>ChatGPT</a:t>
            </a:r>
            <a:r>
              <a:rPr kumimoji="0" lang="fr-FR" sz="1800" b="1" i="0" u="none" strike="noStrike" kern="1200" cap="none" spc="0" normalizeH="0" baseline="0" noProof="0" dirty="0">
                <a:ln>
                  <a:noFill/>
                </a:ln>
                <a:solidFill>
                  <a:prstClr val="black"/>
                </a:solidFill>
                <a:effectLst/>
                <a:uLnTx/>
                <a:uFillTx/>
                <a:latin typeface="Calibri"/>
                <a:ea typeface="+mn-ea"/>
                <a:cs typeface="+mn-cs"/>
              </a:rPr>
              <a:t> v4 </a:t>
            </a:r>
            <a:r>
              <a:rPr kumimoji="0" lang="fr-FR" sz="1800" b="0" i="0" u="none" strike="noStrike" kern="1200" cap="none" spc="0" normalizeH="0" baseline="0" noProof="0" dirty="0">
                <a:ln>
                  <a:noFill/>
                </a:ln>
                <a:solidFill>
                  <a:prstClr val="black"/>
                </a:solidFill>
                <a:effectLst/>
                <a:uLnTx/>
                <a:uFillTx/>
                <a:latin typeface="Calibri"/>
                <a:ea typeface="+mn-ea"/>
                <a:cs typeface="+mn-cs"/>
              </a:rPr>
              <a:t>: l’incontournable la plus renommée </a:t>
            </a:r>
            <a:r>
              <a:rPr kumimoji="0" lang="fr-FR" sz="1800" b="1" i="0" u="none" strike="noStrike" kern="1200" cap="none" spc="0" normalizeH="0" baseline="0" noProof="0" dirty="0">
                <a:ln>
                  <a:noFill/>
                </a:ln>
                <a:solidFill>
                  <a:prstClr val="black"/>
                </a:solidFill>
                <a:effectLst/>
                <a:uLnTx/>
                <a:uFillTx/>
                <a:latin typeface="Calibri"/>
                <a:ea typeface="+mn-ea"/>
                <a:cs typeface="+mn-cs"/>
              </a:rPr>
              <a:t>d’</a:t>
            </a:r>
            <a:r>
              <a:rPr kumimoji="0" lang="fr-FR" sz="1800" b="1" i="0" u="none" strike="noStrike" kern="1200" cap="none" spc="0" normalizeH="0" baseline="0" noProof="0" dirty="0" err="1">
                <a:ln>
                  <a:noFill/>
                </a:ln>
                <a:solidFill>
                  <a:prstClr val="black"/>
                </a:solidFill>
                <a:effectLst/>
                <a:uLnTx/>
                <a:uFillTx/>
                <a:latin typeface="Calibri"/>
                <a:ea typeface="+mn-ea"/>
                <a:cs typeface="+mn-cs"/>
              </a:rPr>
              <a:t>OpenAI</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err="1">
                <a:ln>
                  <a:noFill/>
                </a:ln>
                <a:solidFill>
                  <a:prstClr val="black"/>
                </a:solidFill>
                <a:effectLst/>
                <a:uLnTx/>
                <a:uFillTx/>
                <a:latin typeface="Calibri"/>
                <a:ea typeface="+mn-ea"/>
                <a:cs typeface="+mn-cs"/>
              </a:rPr>
              <a:t>Copilot</a:t>
            </a:r>
            <a:r>
              <a:rPr kumimoji="0" lang="fr-FR" sz="1800" b="1" i="0" u="none" strike="noStrike" kern="1200" cap="none" spc="0" normalizeH="0" baseline="0" noProof="0" dirty="0">
                <a:ln>
                  <a:noFill/>
                </a:ln>
                <a:solidFill>
                  <a:prstClr val="black"/>
                </a:solidFill>
                <a:effectLst/>
                <a:uLnTx/>
                <a:uFillTx/>
                <a:latin typeface="Calibri"/>
                <a:ea typeface="+mn-ea"/>
                <a:cs typeface="+mn-cs"/>
              </a:rPr>
              <a:t> : </a:t>
            </a:r>
            <a:r>
              <a:rPr kumimoji="0" lang="fr-FR" sz="1800" b="0" i="0" u="none" strike="noStrike" kern="1200" cap="none" spc="0" normalizeH="0" baseline="0" noProof="0" dirty="0">
                <a:ln>
                  <a:noFill/>
                </a:ln>
                <a:solidFill>
                  <a:prstClr val="black"/>
                </a:solidFill>
                <a:effectLst/>
                <a:uLnTx/>
                <a:uFillTx/>
                <a:latin typeface="Calibri"/>
                <a:ea typeface="+mn-ea"/>
                <a:cs typeface="+mn-cs"/>
              </a:rPr>
              <a:t>Microsoft (utilise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ChatGPT</a:t>
            </a:r>
            <a:r>
              <a:rPr kumimoji="0" lang="fr-FR" sz="1800" b="0" i="0" u="none" strike="noStrike" kern="1200" cap="none" spc="0" normalizeH="0" baseline="0" noProof="0" dirty="0">
                <a:ln>
                  <a:noFill/>
                </a:ln>
                <a:solidFill>
                  <a:prstClr val="black"/>
                </a:solidFill>
                <a:effectLst/>
                <a:uLnTx/>
                <a:uFillTx/>
                <a:latin typeface="Calibri"/>
                <a:ea typeface="+mn-ea"/>
                <a:cs typeface="+mn-cs"/>
              </a:rPr>
              <a:t> mais parfois plus performant que CHATGPT dans sa version gratuite)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Gemini </a:t>
            </a:r>
            <a:r>
              <a:rPr kumimoji="0" lang="fr-FR" sz="1800" b="0" i="0" u="none" strike="noStrike" kern="1200" cap="none" spc="0" normalizeH="0" baseline="0" noProof="0" dirty="0">
                <a:ln>
                  <a:noFill/>
                </a:ln>
                <a:solidFill>
                  <a:prstClr val="black"/>
                </a:solidFill>
                <a:effectLst/>
                <a:uLnTx/>
                <a:uFillTx/>
                <a:latin typeface="Calibri"/>
                <a:ea typeface="+mn-ea"/>
                <a:cs typeface="+mn-cs"/>
              </a:rPr>
              <a:t>: L’IA selon Google</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Claude</a:t>
            </a:r>
            <a:r>
              <a:rPr kumimoji="0" lang="fr-FR" sz="1800" b="0" i="0" u="none" strike="noStrike" kern="1200" cap="none" spc="0" normalizeH="0" baseline="0" noProof="0" dirty="0">
                <a:ln>
                  <a:noFill/>
                </a:ln>
                <a:solidFill>
                  <a:prstClr val="black"/>
                </a:solidFill>
                <a:effectLst/>
                <a:uLnTx/>
                <a:uFillTx/>
                <a:latin typeface="Calibri"/>
                <a:ea typeface="+mn-ea"/>
                <a:cs typeface="+mn-cs"/>
              </a:rPr>
              <a:t> : le plus gros concurrent de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ChatGPT</a:t>
            </a:r>
            <a:r>
              <a:rPr kumimoji="0" lang="fr-FR" sz="1800" b="0" i="0" u="none" strike="noStrike" kern="1200" cap="none" spc="0" normalizeH="0" baseline="0" noProof="0" dirty="0">
                <a:ln>
                  <a:noFill/>
                </a:ln>
                <a:solidFill>
                  <a:prstClr val="black"/>
                </a:solidFill>
                <a:effectLst/>
                <a:uLnTx/>
                <a:uFillTx/>
                <a:latin typeface="Calibri"/>
                <a:ea typeface="+mn-ea"/>
                <a:cs typeface="+mn-cs"/>
              </a:rPr>
              <a:t> d'</a:t>
            </a:r>
            <a:r>
              <a:rPr kumimoji="0" lang="fr-FR" sz="1800" b="0" i="0" u="none" strike="noStrike" kern="1200" cap="none" spc="0" normalizeH="0" baseline="0" noProof="0" dirty="0" err="1">
                <a:ln>
                  <a:noFill/>
                </a:ln>
                <a:solidFill>
                  <a:prstClr val="black"/>
                </a:solidFill>
                <a:effectLst/>
                <a:uLnTx/>
                <a:uFillTx/>
                <a:latin typeface="Calibri"/>
                <a:ea typeface="+mn-ea"/>
                <a:cs typeface="+mn-cs"/>
              </a:rPr>
              <a:t>Anthropic</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Mistral </a:t>
            </a:r>
            <a:r>
              <a:rPr kumimoji="0" lang="fr-FR" sz="1800" b="0" i="0" u="none" strike="noStrike" kern="1200" cap="none" spc="0" normalizeH="0" baseline="0" noProof="0" dirty="0">
                <a:ln>
                  <a:noFill/>
                </a:ln>
                <a:solidFill>
                  <a:prstClr val="black"/>
                </a:solidFill>
                <a:effectLst/>
                <a:uLnTx/>
                <a:uFillTx/>
                <a:latin typeface="Calibri"/>
                <a:ea typeface="+mn-ea"/>
                <a:cs typeface="+mn-cs"/>
              </a:rPr>
              <a:t>: Une IA française !</a:t>
            </a: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3437943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8" y="910239"/>
            <a:ext cx="7393354" cy="47089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Modèle de langage </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Pour cela, il est important de bien rédiger son prompt.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Le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prompting</a:t>
            </a:r>
            <a:r>
              <a:rPr kumimoji="0" lang="fr-FR" sz="1800" b="1" i="0" u="none" strike="noStrike" kern="1200" cap="none" spc="0" normalizeH="0" baseline="0" noProof="0" dirty="0">
                <a:ln>
                  <a:noFill/>
                </a:ln>
                <a:solidFill>
                  <a:prstClr val="black"/>
                </a:solidFill>
                <a:effectLst/>
                <a:uLnTx/>
                <a:uFillTx/>
                <a:latin typeface="Calibri"/>
                <a:ea typeface="+mn-ea"/>
                <a:cs typeface="+mn-cs"/>
              </a:rPr>
              <a:t> est l’art de se faire comprendre par l’IA.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94E1B"/>
                </a:solidFill>
                <a:effectLst/>
                <a:uLnTx/>
                <a:uFillTx/>
                <a:latin typeface="Calibri"/>
                <a:ea typeface="+mn-ea"/>
                <a:cs typeface="+mn-cs"/>
              </a:rPr>
              <a:t>Vidéo explicative (3 minutes)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hlinkClick r:id="rId3"/>
              </a:rPr>
              <a:t>https://www.youtube.com/watch?v=K8gOvC8gvB4</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E94E1B"/>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Calibri"/>
                <a:ea typeface="+mn-ea"/>
                <a:cs typeface="+mn-cs"/>
              </a:rPr>
              <a:t>Cette vidéo introduit la notion de </a:t>
            </a:r>
            <a:r>
              <a:rPr kumimoji="0" lang="fr-FR" sz="1800" b="0" i="1" u="none" strike="noStrike" kern="1200" cap="none" spc="0" normalizeH="0" baseline="0" noProof="0" dirty="0" err="1">
                <a:ln>
                  <a:noFill/>
                </a:ln>
                <a:solidFill>
                  <a:prstClr val="black"/>
                </a:solidFill>
                <a:effectLst/>
                <a:uLnTx/>
                <a:uFillTx/>
                <a:latin typeface="Calibri"/>
                <a:ea typeface="+mn-ea"/>
                <a:cs typeface="+mn-cs"/>
              </a:rPr>
              <a:t>prompting</a:t>
            </a:r>
            <a:r>
              <a:rPr kumimoji="0" lang="fr-FR" sz="1800" b="0" i="1" u="none" strike="noStrike" kern="1200" cap="none" spc="0" normalizeH="0" baseline="0" noProof="0" dirty="0">
                <a:ln>
                  <a:noFill/>
                </a:ln>
                <a:solidFill>
                  <a:prstClr val="black"/>
                </a:solidFill>
                <a:effectLst/>
                <a:uLnTx/>
                <a:uFillTx/>
                <a:latin typeface="Calibri"/>
                <a:ea typeface="+mn-ea"/>
                <a:cs typeface="+mn-cs"/>
              </a:rPr>
              <a:t>, qui permet de faire réaliser certaine tâche à un modèle de langage (exemple #</a:t>
            </a:r>
            <a:r>
              <a:rPr kumimoji="0" lang="fr-FR" sz="1800" b="0" i="1" u="none" strike="noStrike" kern="1200" cap="none" spc="0" normalizeH="0" baseline="0" noProof="0" dirty="0" err="1">
                <a:ln>
                  <a:noFill/>
                </a:ln>
                <a:solidFill>
                  <a:prstClr val="black"/>
                </a:solidFill>
                <a:effectLst/>
                <a:uLnTx/>
                <a:uFillTx/>
                <a:latin typeface="Calibri"/>
                <a:ea typeface="+mn-ea"/>
                <a:cs typeface="+mn-cs"/>
              </a:rPr>
              <a:t>ChatGPT</a:t>
            </a:r>
            <a:r>
              <a:rPr kumimoji="0" lang="fr-FR" sz="1800" b="0" i="1" u="none" strike="noStrike" kern="1200" cap="none" spc="0" normalizeH="0" baseline="0" noProof="0" dirty="0">
                <a:ln>
                  <a:noFill/>
                </a:ln>
                <a:solidFill>
                  <a:prstClr val="black"/>
                </a:solidFill>
                <a:effectLst/>
                <a:uLnTx/>
                <a:uFillTx/>
                <a:latin typeface="Calibri"/>
                <a:ea typeface="+mn-ea"/>
                <a:cs typeface="+mn-cs"/>
              </a:rPr>
              <a:t>) en lui expliquant cette tâche au moyen de phrases en langage naturel.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E94E1B"/>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E94E1B"/>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E94E1B"/>
              </a:solidFill>
              <a:effectLst/>
              <a:uLnTx/>
              <a:uFillTx/>
              <a:latin typeface="Calibri"/>
              <a:ea typeface="+mn-ea"/>
              <a:cs typeface="+mn-cs"/>
            </a:endParaRP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1180632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8" y="910239"/>
            <a:ext cx="7393354" cy="473975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Rédiger des prompts efficaces et clairs (suite)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1. Clarté et Précision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Soyez clair : Utilisez un langage simple et direct.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Soyez précis : Donnez des instructions spécifiques pour éviter toute ambiguïté.</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2. Contexte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Fournissez un contexte : Expliquez pourquoi vous posez la question ou ce que vous attendez comme réponse.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Donnez des exemples : Si nécessaire, fournissez des exemples pour illustrer ce que vous attendez.</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927340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8" y="910239"/>
            <a:ext cx="7393354" cy="560153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Rédiger des prompts efficaces et clairs (suite)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3. Objectifs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Définissez l'objectif : Indiquez clairement ce que vous voulez obtenir comme résultat.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Posez des questions ouvertes : Encouragez des réponses détaillées et réfléchies.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4. Structure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Utilisez des points ou des listes : Pour organiser les informations de manière claire.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Soyez concis : Évitez les informations superflues.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5. Ton et style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Soyez professionnel : Utilisez un ton approprié pour le contexte.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Soyez respectueux</a:t>
            </a: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1160987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7" y="1369121"/>
            <a:ext cx="7893539" cy="104644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Mots clés pour mieux </a:t>
            </a:r>
            <a:r>
              <a:rPr kumimoji="0" lang="fr-FR" sz="2400" b="1" i="0" u="none" strike="noStrike" kern="1200" cap="none" spc="0" normalizeH="0" baseline="0" noProof="0" dirty="0" err="1">
                <a:ln>
                  <a:noFill/>
                </a:ln>
                <a:solidFill>
                  <a:srgbClr val="E94E1B"/>
                </a:solidFill>
                <a:effectLst/>
                <a:uLnTx/>
                <a:uFillTx/>
                <a:latin typeface="Calibri"/>
                <a:ea typeface="+mn-ea"/>
                <a:cs typeface="+mn-cs"/>
              </a:rPr>
              <a:t>prompter</a:t>
            </a:r>
            <a:r>
              <a:rPr kumimoji="0" lang="fr-FR" sz="2400" b="1" i="0" u="none" strike="noStrike" kern="1200" cap="none" spc="0" normalizeH="0" baseline="0" noProof="0" dirty="0">
                <a:ln>
                  <a:noFill/>
                </a:ln>
                <a:solidFill>
                  <a:srgbClr val="E94E1B"/>
                </a:solidFill>
                <a:effectLst/>
                <a:uLnTx/>
                <a:uFillTx/>
                <a:latin typeface="Calibri"/>
                <a:ea typeface="+mn-ea"/>
                <a:cs typeface="+mn-cs"/>
              </a:rPr>
              <a:t> (verbes d’action)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alibri"/>
                <a:ea typeface="+mn-ea"/>
                <a:cs typeface="+mn-cs"/>
              </a:rPr>
              <a:t>améliore – résume – analyse – reformule – </a:t>
            </a:r>
            <a:r>
              <a:rPr kumimoji="0" lang="fr-FR" sz="1800" b="1" i="1" u="none" strike="noStrike" kern="1200" cap="none" spc="0" normalizeH="0" baseline="0" noProof="0" dirty="0" err="1">
                <a:ln>
                  <a:noFill/>
                </a:ln>
                <a:solidFill>
                  <a:prstClr val="black"/>
                </a:solidFill>
                <a:effectLst/>
                <a:uLnTx/>
                <a:uFillTx/>
                <a:latin typeface="Calibri"/>
                <a:ea typeface="+mn-ea"/>
                <a:cs typeface="+mn-cs"/>
              </a:rPr>
              <a:t>brainstorm</a:t>
            </a:r>
            <a:r>
              <a:rPr kumimoji="0" lang="fr-FR" sz="1800" b="1" i="1" u="none" strike="noStrike" kern="1200" cap="none" spc="0" normalizeH="0" baseline="0" noProof="0" dirty="0">
                <a:ln>
                  <a:noFill/>
                </a:ln>
                <a:solidFill>
                  <a:prstClr val="black"/>
                </a:solidFill>
                <a:effectLst/>
                <a:uLnTx/>
                <a:uFillTx/>
                <a:latin typeface="Calibri"/>
                <a:ea typeface="+mn-ea"/>
                <a:cs typeface="+mn-cs"/>
              </a:rPr>
              <a:t> – code – traduis – liste…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
        <p:nvSpPr>
          <p:cNvPr id="6" name="Rectangle 5"/>
          <p:cNvSpPr/>
          <p:nvPr/>
        </p:nvSpPr>
        <p:spPr>
          <a:xfrm>
            <a:off x="171937" y="3109858"/>
            <a:ext cx="7893539" cy="104644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Formats de sortie possibles à demander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alibri"/>
                <a:ea typeface="+mn-ea"/>
                <a:cs typeface="+mn-cs"/>
              </a:rPr>
              <a:t>Liste – slides – tableau – </a:t>
            </a:r>
            <a:r>
              <a:rPr kumimoji="0" lang="fr-FR" sz="1800" b="1" i="1" u="none" strike="noStrike" kern="1200" cap="none" spc="0" normalizeH="0" baseline="0" noProof="0" dirty="0" err="1">
                <a:ln>
                  <a:noFill/>
                </a:ln>
                <a:solidFill>
                  <a:prstClr val="black"/>
                </a:solidFill>
                <a:effectLst/>
                <a:uLnTx/>
                <a:uFillTx/>
                <a:latin typeface="Calibri"/>
                <a:ea typeface="+mn-ea"/>
                <a:cs typeface="+mn-cs"/>
              </a:rPr>
              <a:t>mind</a:t>
            </a:r>
            <a:r>
              <a:rPr kumimoji="0" lang="fr-FR" sz="1800" b="1" i="1" u="none" strike="noStrike" kern="1200" cap="none" spc="0" normalizeH="0" baseline="0" noProof="0" dirty="0">
                <a:ln>
                  <a:noFill/>
                </a:ln>
                <a:solidFill>
                  <a:prstClr val="black"/>
                </a:solidFill>
                <a:effectLst/>
                <a:uLnTx/>
                <a:uFillTx/>
                <a:latin typeface="Calibri"/>
                <a:ea typeface="+mn-ea"/>
                <a:cs typeface="+mn-cs"/>
              </a:rPr>
              <a:t> </a:t>
            </a:r>
            <a:r>
              <a:rPr kumimoji="0" lang="fr-FR" sz="1800" b="1" i="1" u="none" strike="noStrike" kern="1200" cap="none" spc="0" normalizeH="0" baseline="0" noProof="0" dirty="0" err="1">
                <a:ln>
                  <a:noFill/>
                </a:ln>
                <a:solidFill>
                  <a:prstClr val="black"/>
                </a:solidFill>
                <a:effectLst/>
                <a:uLnTx/>
                <a:uFillTx/>
                <a:latin typeface="Calibri"/>
                <a:ea typeface="+mn-ea"/>
                <a:cs typeface="+mn-cs"/>
              </a:rPr>
              <a:t>mapping</a:t>
            </a:r>
            <a:r>
              <a:rPr kumimoji="0" lang="fr-FR" sz="1800" b="1" i="1" u="none" strike="noStrike" kern="1200" cap="none" spc="0" normalizeH="0" baseline="0" noProof="0" dirty="0">
                <a:ln>
                  <a:noFill/>
                </a:ln>
                <a:solidFill>
                  <a:prstClr val="black"/>
                </a:solidFill>
                <a:effectLst/>
                <a:uLnTx/>
                <a:uFillTx/>
                <a:latin typeface="Calibri"/>
                <a:ea typeface="+mn-ea"/>
                <a:cs typeface="+mn-cs"/>
              </a:rPr>
              <a:t> - guide – discours…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266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7" y="910239"/>
            <a:ext cx="7893539"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Exemples de prompts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alibri"/>
                <a:ea typeface="+mn-ea"/>
                <a:cs typeface="+mn-cs"/>
              </a:rPr>
              <a:t>Exemple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Bonjour. Je suis conseiller en formation professionnelle en Mayenne. Je souhaite mettre en place une formation d'auxiliaire de puériculture à Laval. Pouvez vous me faire une analyse de l'emploi des auxiliaires de puériculture à Laval ? Quels sont les organismes de formation qui proposent cette formation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2</a:t>
            </a:r>
            <a:r>
              <a:rPr kumimoji="0" lang="fr-FR" sz="1800" b="0" i="0" u="none" strike="noStrike" kern="1200" cap="none" spc="0" normalizeH="0" baseline="30000" noProof="0" dirty="0">
                <a:ln>
                  <a:noFill/>
                </a:ln>
                <a:solidFill>
                  <a:prstClr val="black"/>
                </a:solidFill>
                <a:effectLst/>
                <a:uLnTx/>
                <a:uFillTx/>
                <a:latin typeface="Calibri"/>
                <a:ea typeface="+mn-ea"/>
                <a:cs typeface="+mn-cs"/>
              </a:rPr>
              <a:t>ème</a:t>
            </a:r>
            <a:r>
              <a:rPr kumimoji="0" lang="fr-FR" sz="1800" b="0" i="0" u="none" strike="noStrike" kern="1200" cap="none" spc="0" normalizeH="0" baseline="0" noProof="0" dirty="0">
                <a:ln>
                  <a:noFill/>
                </a:ln>
                <a:solidFill>
                  <a:prstClr val="black"/>
                </a:solidFill>
                <a:effectLst/>
                <a:uLnTx/>
                <a:uFillTx/>
                <a:latin typeface="Calibri"/>
                <a:ea typeface="+mn-ea"/>
                <a:cs typeface="+mn-cs"/>
              </a:rPr>
              <a:t> prompt (lié à la question précédente)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Pour compléter ces informations, pouvez vous me fournir quelques chiffres clés concernant les auxiliaires de puéricultures dans le département de la Mayenne ? </a:t>
            </a: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99422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69233" y="361830"/>
            <a:ext cx="5114658" cy="584775"/>
          </a:xfrm>
          <a:prstGeom prst="rect">
            <a:avLst/>
          </a:prstGeom>
        </p:spPr>
        <p:txBody>
          <a:bodyPr wrap="square">
            <a:spAutoFit/>
          </a:bodyPr>
          <a:lstStyle/>
          <a:p>
            <a:pPr algn="r"/>
            <a:r>
              <a:rPr lang="fr-FR" sz="1600" dirty="0">
                <a:solidFill>
                  <a:srgbClr val="00365F"/>
                </a:solidFill>
                <a:effectLst>
                  <a:outerShdw blurRad="38100" dist="38100" dir="2700000" algn="tl">
                    <a:srgbClr val="000000">
                      <a:alpha val="43137"/>
                    </a:srgbClr>
                  </a:outerShdw>
                </a:effectLst>
                <a:latin typeface="Arial Narrow"/>
                <a:cs typeface="Arial Narrow"/>
              </a:rPr>
              <a:t>Groupe académique Certification</a:t>
            </a:r>
            <a:br>
              <a:rPr lang="fr-FR" sz="1600" dirty="0">
                <a:solidFill>
                  <a:srgbClr val="00365F"/>
                </a:solidFill>
                <a:effectLst>
                  <a:outerShdw blurRad="38100" dist="38100" dir="2700000" algn="tl">
                    <a:srgbClr val="000000">
                      <a:alpha val="43137"/>
                    </a:srgbClr>
                  </a:outerShdw>
                </a:effectLst>
                <a:latin typeface="Arial Narrow"/>
                <a:cs typeface="Arial Narrow"/>
              </a:rPr>
            </a:br>
            <a:r>
              <a:rPr lang="fr-FR" sz="1600" dirty="0">
                <a:solidFill>
                  <a:srgbClr val="00365F"/>
                </a:solidFill>
                <a:latin typeface="Arial Narrow"/>
                <a:cs typeface="Arial Narrow"/>
              </a:rPr>
              <a:t>19/09/2024</a:t>
            </a:r>
            <a:endParaRPr lang="en-US" sz="1600" dirty="0">
              <a:solidFill>
                <a:srgbClr val="00365F"/>
              </a:solidFill>
              <a:latin typeface="Arial Narrow"/>
              <a:cs typeface="Arial Narrow"/>
            </a:endParaRPr>
          </a:p>
        </p:txBody>
      </p:sp>
      <p:sp>
        <p:nvSpPr>
          <p:cNvPr id="6" name="ZoneTexte 5">
            <a:extLst>
              <a:ext uri="{FF2B5EF4-FFF2-40B4-BE49-F238E27FC236}">
                <a16:creationId xmlns:a16="http://schemas.microsoft.com/office/drawing/2014/main" id="{236D4B55-2C87-486A-9332-8EFD2FFFB2CB}"/>
              </a:ext>
            </a:extLst>
          </p:cNvPr>
          <p:cNvSpPr txBox="1"/>
          <p:nvPr/>
        </p:nvSpPr>
        <p:spPr>
          <a:xfrm>
            <a:off x="340030" y="973665"/>
            <a:ext cx="7834992" cy="3046988"/>
          </a:xfrm>
          <a:prstGeom prst="rect">
            <a:avLst/>
          </a:prstGeom>
          <a:noFill/>
        </p:spPr>
        <p:txBody>
          <a:bodyPr wrap="square">
            <a:spAutoFit/>
          </a:bodyPr>
          <a:lstStyle/>
          <a:p>
            <a:pPr marL="457200" indent="-457200">
              <a:spcBef>
                <a:spcPct val="0"/>
              </a:spcBef>
              <a:spcAft>
                <a:spcPts val="600"/>
              </a:spcAft>
              <a:buFont typeface="Wingdings" panose="05000000000000000000" pitchFamily="2" charset="2"/>
              <a:buChar char="v"/>
            </a:pPr>
            <a:endParaRPr lang="fr-FR" altLang="fr-FR" dirty="0">
              <a:solidFill>
                <a:srgbClr val="00365F"/>
              </a:solidFill>
              <a:latin typeface="Arial" pitchFamily="34" charset="0"/>
            </a:endParaRPr>
          </a:p>
          <a:p>
            <a:pPr>
              <a:spcBef>
                <a:spcPct val="0"/>
              </a:spcBef>
              <a:spcAft>
                <a:spcPts val="600"/>
              </a:spcAft>
            </a:pPr>
            <a:r>
              <a:rPr lang="fr-FR" altLang="fr-FR" sz="2400" b="1" dirty="0">
                <a:solidFill>
                  <a:srgbClr val="00365F"/>
                </a:solidFill>
              </a:rPr>
              <a:t>ORDRE DU JOUR</a:t>
            </a:r>
          </a:p>
          <a:p>
            <a:pPr marL="457200" indent="-457200">
              <a:spcBef>
                <a:spcPct val="0"/>
              </a:spcBef>
              <a:spcAft>
                <a:spcPts val="600"/>
              </a:spcAft>
              <a:buFont typeface="Wingdings" panose="05000000000000000000" pitchFamily="2" charset="2"/>
              <a:buChar char="v"/>
            </a:pPr>
            <a:endParaRPr lang="fr-FR" altLang="fr-FR" sz="2400" dirty="0">
              <a:solidFill>
                <a:srgbClr val="00365F"/>
              </a:solidFill>
            </a:endParaRPr>
          </a:p>
          <a:p>
            <a:pPr marL="457200" indent="-457200">
              <a:spcBef>
                <a:spcPct val="0"/>
              </a:spcBef>
              <a:spcAft>
                <a:spcPts val="600"/>
              </a:spcAft>
              <a:buFont typeface="Wingdings" panose="05000000000000000000" pitchFamily="2" charset="2"/>
              <a:buChar char="v"/>
            </a:pPr>
            <a:r>
              <a:rPr lang="fr-FR" altLang="fr-FR" sz="2400" dirty="0">
                <a:solidFill>
                  <a:srgbClr val="00365F"/>
                </a:solidFill>
              </a:rPr>
              <a:t>QUIZ</a:t>
            </a:r>
          </a:p>
          <a:p>
            <a:pPr marL="457200" indent="-457200">
              <a:spcBef>
                <a:spcPct val="0"/>
              </a:spcBef>
              <a:spcAft>
                <a:spcPts val="600"/>
              </a:spcAft>
              <a:buFont typeface="Wingdings" panose="05000000000000000000" pitchFamily="2" charset="2"/>
              <a:buChar char="v"/>
            </a:pPr>
            <a:r>
              <a:rPr lang="fr-FR" altLang="fr-FR" sz="2400" dirty="0">
                <a:solidFill>
                  <a:srgbClr val="00365F"/>
                </a:solidFill>
              </a:rPr>
              <a:t>Echanges de pratiques</a:t>
            </a:r>
          </a:p>
          <a:p>
            <a:pPr marL="457200" indent="-457200">
              <a:spcBef>
                <a:spcPct val="0"/>
              </a:spcBef>
              <a:spcAft>
                <a:spcPts val="600"/>
              </a:spcAft>
              <a:buFont typeface="Wingdings" panose="05000000000000000000" pitchFamily="2" charset="2"/>
              <a:buChar char="v"/>
            </a:pPr>
            <a:r>
              <a:rPr lang="fr-FR" altLang="fr-FR" sz="2400" dirty="0">
                <a:solidFill>
                  <a:srgbClr val="00365F"/>
                </a:solidFill>
              </a:rPr>
              <a:t>Veille Formation Professionnelle</a:t>
            </a:r>
          </a:p>
          <a:p>
            <a:pPr marL="457200" indent="-457200">
              <a:spcBef>
                <a:spcPct val="0"/>
              </a:spcBef>
              <a:spcAft>
                <a:spcPts val="600"/>
              </a:spcAft>
              <a:buFont typeface="Wingdings" panose="05000000000000000000" pitchFamily="2" charset="2"/>
              <a:buChar char="v"/>
            </a:pPr>
            <a:r>
              <a:rPr lang="fr-FR" altLang="fr-FR" sz="2400" dirty="0">
                <a:solidFill>
                  <a:srgbClr val="00365F"/>
                </a:solidFill>
              </a:rPr>
              <a:t>Présentation brève de l’Intelligence Artificielle (IA) </a:t>
            </a:r>
          </a:p>
        </p:txBody>
      </p:sp>
    </p:spTree>
    <p:extLst>
      <p:ext uri="{BB962C8B-B14F-4D97-AF65-F5344CB8AC3E}">
        <p14:creationId xmlns:p14="http://schemas.microsoft.com/office/powerpoint/2010/main" val="3516049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7" y="910239"/>
            <a:ext cx="7893539" cy="215443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Exemples de prompts (suite)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alibri"/>
                <a:ea typeface="+mn-ea"/>
                <a:cs typeface="+mn-cs"/>
              </a:rPr>
              <a:t>Exemple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Bonjour. Je débute dans le métier de formatrice dans un organisme de formation pour adultes. Je souhaite connaitre les dernières innovations pédagogiques.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Peux tu me faire une liste avec les avantages et les inconvénients</a:t>
            </a: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1786546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7" y="910239"/>
            <a:ext cx="7893539"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Demander de générer une photo ou une image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err="1">
                <a:ln>
                  <a:noFill/>
                </a:ln>
                <a:solidFill>
                  <a:prstClr val="black"/>
                </a:solidFill>
                <a:effectLst/>
                <a:uLnTx/>
                <a:uFillTx/>
                <a:latin typeface="Calibri"/>
                <a:ea typeface="+mn-ea"/>
                <a:cs typeface="+mn-cs"/>
              </a:rPr>
              <a:t>Canva</a:t>
            </a:r>
            <a:endParaRPr kumimoji="0" lang="fr-FR" sz="18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Peux tu me créer une photo d’un cuisinier jovial face à son gros gâteau aux fraises</a:t>
            </a: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861698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8" y="910239"/>
            <a:ext cx="7393354" cy="489364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Des outils à rajouter : les « extensions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Calibri"/>
                <a:ea typeface="+mn-ea"/>
                <a:cs typeface="+mn-cs"/>
              </a:rPr>
              <a:t>Perplexity</a:t>
            </a:r>
            <a:r>
              <a:rPr kumimoji="0" lang="fr-FR" sz="1800" b="1" i="0" u="none" strike="noStrike" kern="1200" cap="none" spc="0" normalizeH="0" baseline="0" noProof="0" dirty="0">
                <a:ln>
                  <a:noFill/>
                </a:ln>
                <a:solidFill>
                  <a:prstClr val="black"/>
                </a:solidFill>
                <a:effectLst/>
                <a:uLnTx/>
                <a:uFillTx/>
                <a:latin typeface="Calibri"/>
                <a:ea typeface="+mn-ea"/>
                <a:cs typeface="+mn-cs"/>
              </a:rPr>
              <a:t> AI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Cette extension gratuite agit comme un assistant intelligent directement dans votre navigateur. Ses principales fonctionnalités incluent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Génération rapide de résumés de pages web</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Réponses à des questions sur le contenu des pages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Exploration approfondie des sujets avec des liens de recherche directs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a:ea typeface="+mn-ea"/>
                <a:cs typeface="+mn-cs"/>
              </a:rPr>
              <a:t>Perplexity</a:t>
            </a:r>
            <a:r>
              <a:rPr kumimoji="0" lang="fr-FR" sz="1800" b="0" i="0" u="none" strike="noStrike" kern="1200" cap="none" spc="0" normalizeH="0" baseline="0" noProof="0" dirty="0">
                <a:ln>
                  <a:noFill/>
                </a:ln>
                <a:solidFill>
                  <a:prstClr val="black"/>
                </a:solidFill>
                <a:effectLst/>
                <a:uLnTx/>
                <a:uFillTx/>
                <a:latin typeface="Calibri"/>
                <a:ea typeface="+mn-ea"/>
                <a:cs typeface="+mn-cs"/>
              </a:rPr>
              <a:t> AI offre ces fonctionnalités gratuitement, avec une version Pro payante disponible pour des fonctionnalités avancées.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Voila – Assistant IA,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Copilot</a:t>
            </a:r>
            <a:r>
              <a:rPr kumimoji="0" lang="fr-FR" sz="1800" b="1" i="0" u="none" strike="noStrike" kern="1200" cap="none" spc="0" normalizeH="0" baseline="0" noProof="0" dirty="0">
                <a:ln>
                  <a:noFill/>
                </a:ln>
                <a:solidFill>
                  <a:prstClr val="black"/>
                </a:solidFill>
                <a:effectLst/>
                <a:uLnTx/>
                <a:uFillTx/>
                <a:latin typeface="Calibri"/>
                <a:ea typeface="+mn-ea"/>
                <a:cs typeface="+mn-cs"/>
              </a:rPr>
              <a:t> et Écrivain IA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Assistant personnel IA alimenté par GPT-4o pour vous aider à créer, écrire, résumer et rechercher sur n'importe quel site web.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810758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8" y="910239"/>
            <a:ext cx="7393354" cy="517064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Des outils à rajouter : les « extensions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Suite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ChatGPT</a:t>
            </a:r>
            <a:r>
              <a:rPr kumimoji="0" lang="fr-FR" sz="1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Résumez rapidement toute page Web ou vidéo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Youtube</a:t>
            </a:r>
            <a:r>
              <a:rPr kumimoji="0" lang="fr-FR" sz="1800" b="0" i="0" u="none" strike="noStrike" kern="1200" cap="none" spc="0" normalizeH="0" baseline="0" noProof="0" dirty="0">
                <a:ln>
                  <a:noFill/>
                </a:ln>
                <a:solidFill>
                  <a:prstClr val="black"/>
                </a:solidFill>
                <a:effectLst/>
                <a:uLnTx/>
                <a:uFillTx/>
                <a:latin typeface="Calibri"/>
                <a:ea typeface="+mn-ea"/>
                <a:cs typeface="+mn-cs"/>
              </a:rPr>
              <a:t> grâce à la technologie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ChatGPT</a:t>
            </a:r>
            <a:r>
              <a:rPr kumimoji="0" lang="fr-FR" sz="1800" b="0" i="0" u="none" strike="noStrike" kern="1200" cap="none" spc="0" normalizeH="0" baseline="0" noProof="0" dirty="0">
                <a:ln>
                  <a:noFill/>
                </a:ln>
                <a:solidFill>
                  <a:prstClr val="black"/>
                </a:solidFill>
                <a:effectLst/>
                <a:uLnTx/>
                <a:uFillTx/>
                <a:latin typeface="Calibri"/>
                <a:ea typeface="+mn-ea"/>
                <a:cs typeface="+mn-cs"/>
              </a:rPr>
              <a:t> AI.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Calibri"/>
                <a:ea typeface="+mn-ea"/>
                <a:cs typeface="+mn-cs"/>
              </a:rPr>
              <a:t>Sider</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Assistance à l'écriture :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Sider</a:t>
            </a:r>
            <a:r>
              <a:rPr kumimoji="0" lang="fr-FR" sz="1800" b="0" i="0" u="none" strike="noStrike" kern="1200" cap="none" spc="0" normalizeH="0" baseline="0" noProof="0" dirty="0">
                <a:ln>
                  <a:noFill/>
                </a:ln>
                <a:solidFill>
                  <a:prstClr val="black"/>
                </a:solidFill>
                <a:effectLst/>
                <a:uLnTx/>
                <a:uFillTx/>
                <a:latin typeface="Calibri"/>
                <a:ea typeface="+mn-ea"/>
                <a:cs typeface="+mn-cs"/>
              </a:rPr>
              <a:t> permet de rédiger des emails, des essais, des articles et d'autres types de contenu. Résumé de contenu : L'outil peut analyser des pages web et résumer leur contenu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Conversion d'images en texte :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Sider</a:t>
            </a:r>
            <a:r>
              <a:rPr kumimoji="0" lang="fr-FR" sz="1800" b="0" i="0" u="none" strike="noStrike" kern="1200" cap="none" spc="0" normalizeH="0" baseline="0" noProof="0" dirty="0">
                <a:ln>
                  <a:noFill/>
                </a:ln>
                <a:solidFill>
                  <a:prstClr val="black"/>
                </a:solidFill>
                <a:effectLst/>
                <a:uLnTx/>
                <a:uFillTx/>
                <a:latin typeface="Calibri"/>
                <a:ea typeface="+mn-ea"/>
                <a:cs typeface="+mn-cs"/>
              </a:rPr>
              <a:t> offre la possibilité de convertir des images en texte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a:ea typeface="+mn-ea"/>
                <a:cs typeface="+mn-cs"/>
              </a:rPr>
              <a:t>Chatbot</a:t>
            </a:r>
            <a:r>
              <a:rPr kumimoji="0" lang="fr-FR" sz="1800" b="0" i="0" u="none" strike="noStrike" kern="1200" cap="none" spc="0" normalizeH="0" baseline="0" noProof="0" dirty="0">
                <a:ln>
                  <a:noFill/>
                </a:ln>
                <a:solidFill>
                  <a:prstClr val="black"/>
                </a:solidFill>
                <a:effectLst/>
                <a:uLnTx/>
                <a:uFillTx/>
                <a:latin typeface="Calibri"/>
                <a:ea typeface="+mn-ea"/>
                <a:cs typeface="+mn-cs"/>
              </a:rPr>
              <a:t> AI : Les utilisateurs peuvent également poser des questions et obtenir des réponses instantanées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Fonctionnalités de traduction :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Sider</a:t>
            </a:r>
            <a:r>
              <a:rPr kumimoji="0" lang="fr-FR" sz="1800" b="0" i="0" u="none" strike="noStrike" kern="1200" cap="none" spc="0" normalizeH="0" baseline="0" noProof="0" dirty="0">
                <a:ln>
                  <a:noFill/>
                </a:ln>
                <a:solidFill>
                  <a:prstClr val="black"/>
                </a:solidFill>
                <a:effectLst/>
                <a:uLnTx/>
                <a:uFillTx/>
                <a:latin typeface="Calibri"/>
                <a:ea typeface="+mn-ea"/>
                <a:cs typeface="+mn-cs"/>
              </a:rPr>
              <a:t> propose des outils de traduction pour différents types de contenu, y compris des 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Amélioration d'images : L'extension peut améliorer la qualité des images, supprimer des arrière-plans</a:t>
            </a: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457824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937" y="946605"/>
            <a:ext cx="7564743" cy="517064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94E1B"/>
                </a:solidFill>
                <a:effectLst/>
                <a:uLnTx/>
                <a:uFillTx/>
                <a:latin typeface="Calibri"/>
                <a:ea typeface="+mn-ea"/>
                <a:cs typeface="+mn-cs"/>
              </a:rPr>
              <a:t>Des outils à rajouter : les « extensions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Merlin </a:t>
            </a:r>
            <a:r>
              <a:rPr kumimoji="0" lang="fr-FR" sz="1800" i="0" u="none" strike="noStrike" kern="1200" cap="none" spc="0" normalizeH="0" baseline="0" noProof="0" dirty="0">
                <a:ln>
                  <a:noFill/>
                </a:ln>
                <a:solidFill>
                  <a:prstClr val="black"/>
                </a:solidFill>
                <a:effectLst/>
                <a:uLnTx/>
                <a:uFillTx/>
                <a:latin typeface="Calibri"/>
                <a:ea typeface="+mn-ea"/>
                <a:cs typeface="+mn-cs"/>
              </a:rPr>
              <a:t>(s’</a:t>
            </a:r>
            <a:r>
              <a:rPr kumimoji="0" lang="fr-FR" sz="1800" i="0" u="none" strike="noStrike" kern="1200" cap="none" spc="0" normalizeH="0" baseline="0" noProof="0" dirty="0" err="1">
                <a:ln>
                  <a:noFill/>
                </a:ln>
                <a:solidFill>
                  <a:prstClr val="black"/>
                </a:solidFill>
                <a:effectLst/>
                <a:uLnTx/>
                <a:uFillTx/>
                <a:latin typeface="Calibri"/>
                <a:ea typeface="+mn-ea"/>
                <a:cs typeface="+mn-cs"/>
              </a:rPr>
              <a:t>apppuie</a:t>
            </a:r>
            <a:r>
              <a:rPr kumimoji="0" lang="fr-FR" sz="1800" i="0" u="none" strike="noStrike" kern="1200" cap="none" spc="0" normalizeH="0" baseline="0" noProof="0" dirty="0">
                <a:ln>
                  <a:noFill/>
                </a:ln>
                <a:solidFill>
                  <a:prstClr val="black"/>
                </a:solidFill>
                <a:effectLst/>
                <a:uLnTx/>
                <a:uFillTx/>
                <a:latin typeface="Calibri"/>
                <a:ea typeface="+mn-ea"/>
                <a:cs typeface="+mn-cs"/>
              </a:rPr>
              <a:t> sur </a:t>
            </a:r>
            <a:r>
              <a:rPr lang="fr-FR" dirty="0" err="1">
                <a:solidFill>
                  <a:prstClr val="black"/>
                </a:solidFill>
              </a:rPr>
              <a:t>ChatGPT</a:t>
            </a:r>
            <a:r>
              <a:rPr lang="fr-FR" dirty="0">
                <a:solidFill>
                  <a:prstClr val="black"/>
                </a:solidFill>
              </a:rPr>
              <a:t>, GPT-4, et Claude2) : Il permet de répondre à divers besoins comme la recherche, la rédaction de résumés à partir de vidéos, articles, PDF et sites web, ainsi que la rédaction d'emails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solidFill>
                <a:prstClr val="black"/>
              </a:solidFill>
            </a:endParaRPr>
          </a:p>
          <a:p>
            <a:r>
              <a:rPr lang="fr-FR" b="1" i="1" dirty="0" err="1"/>
              <a:t>SoLike</a:t>
            </a:r>
            <a:r>
              <a:rPr lang="fr-FR" b="1" i="1" dirty="0"/>
              <a:t> </a:t>
            </a:r>
            <a:r>
              <a:rPr lang="fr-FR" i="1" dirty="0"/>
              <a:t>(pas testé)</a:t>
            </a:r>
          </a:p>
          <a:p>
            <a:r>
              <a:rPr lang="fr-FR" i="1" dirty="0" err="1"/>
              <a:t>SoLike</a:t>
            </a:r>
            <a:r>
              <a:rPr lang="fr-FR" i="1" dirty="0"/>
              <a:t> est une extension gratuite spécialisée dans la génération de réponses aux avis clients. Ses points forts sont :</a:t>
            </a:r>
          </a:p>
          <a:p>
            <a:r>
              <a:rPr lang="fr-FR" i="1" dirty="0"/>
              <a:t>Réponses personnalisées et adaptées au contexte</a:t>
            </a:r>
          </a:p>
          <a:p>
            <a:r>
              <a:rPr lang="fr-FR" i="1" dirty="0"/>
              <a:t>Disponible pour tous les sites d'avis</a:t>
            </a:r>
          </a:p>
          <a:p>
            <a:r>
              <a:rPr lang="fr-FR" i="1" dirty="0"/>
              <a:t>Interface simple d'utilisation</a:t>
            </a:r>
          </a:p>
          <a:p>
            <a:r>
              <a:rPr lang="fr-FR" i="1" dirty="0"/>
              <a:t>Options de personnalisation (ton, longueur, etc.)</a:t>
            </a:r>
          </a:p>
          <a:p>
            <a:r>
              <a:rPr lang="fr-FR" i="1" dirty="0"/>
              <a:t>Extension Chrome évitant le copier-coller</a:t>
            </a:r>
          </a:p>
          <a:p>
            <a:r>
              <a:rPr lang="fr-FR" i="1" dirty="0" err="1"/>
              <a:t>SoLike</a:t>
            </a:r>
            <a:r>
              <a:rPr lang="fr-FR" i="1" dirty="0"/>
              <a:t> propose un modèle gratuit permettant de tester toutes les fonctionnalités chaque mois.</a:t>
            </a:r>
            <a:endParaRPr lang="fr-FR" i="1"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black"/>
                </a:solidFill>
              </a:rPr>
              <a:t>Et bien d’autres extensions : compose AI, </a:t>
            </a:r>
            <a:r>
              <a:rPr lang="fr-FR" dirty="0" err="1">
                <a:solidFill>
                  <a:prstClr val="black"/>
                </a:solidFill>
              </a:rPr>
              <a:t>grammarly</a:t>
            </a:r>
            <a:r>
              <a:rPr lang="fr-FR" dirty="0">
                <a:solidFill>
                  <a:prstClr val="black"/>
                </a:solidFill>
              </a:rPr>
              <a:t>… </a:t>
            </a:r>
          </a:p>
        </p:txBody>
      </p:sp>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Tree>
    <p:extLst>
      <p:ext uri="{BB962C8B-B14F-4D97-AF65-F5344CB8AC3E}">
        <p14:creationId xmlns:p14="http://schemas.microsoft.com/office/powerpoint/2010/main" val="4288379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69233" y="361830"/>
            <a:ext cx="511465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outerShdw blurRad="38100" dist="38100" dir="2700000" algn="tl">
                    <a:srgbClr val="000000">
                      <a:alpha val="43137"/>
                    </a:srgbClr>
                  </a:outerShdw>
                </a:effectLst>
                <a:uLnTx/>
                <a:uFillTx/>
                <a:latin typeface="Arial Narrow"/>
                <a:ea typeface="+mn-ea"/>
                <a:cs typeface="Arial Narrow"/>
              </a:rPr>
              <a:t>Groupe Certification - Règlementation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365F"/>
                </a:solidFill>
                <a:effectLst/>
                <a:uLnTx/>
                <a:uFillTx/>
                <a:latin typeface="Arial Narrow"/>
                <a:ea typeface="+mn-ea"/>
                <a:cs typeface="Arial Narrow"/>
              </a:rPr>
              <a:t>19 septembre 2024</a:t>
            </a:r>
            <a:endParaRPr kumimoji="0" lang="en-US" sz="1600" b="0" i="0" u="none" strike="noStrike" kern="1200" cap="none" spc="0" normalizeH="0" baseline="0" noProof="0" dirty="0">
              <a:ln>
                <a:noFill/>
              </a:ln>
              <a:solidFill>
                <a:srgbClr val="00365F"/>
              </a:solidFill>
              <a:effectLst/>
              <a:uLnTx/>
              <a:uFillTx/>
              <a:latin typeface="Arial Narrow"/>
              <a:ea typeface="+mn-ea"/>
              <a:cs typeface="Arial Narrow"/>
            </a:endParaRPr>
          </a:p>
        </p:txBody>
      </p:sp>
      <p:sp>
        <p:nvSpPr>
          <p:cNvPr id="6" name="Rectangle 5"/>
          <p:cNvSpPr/>
          <p:nvPr/>
        </p:nvSpPr>
        <p:spPr>
          <a:xfrm>
            <a:off x="171936" y="1025591"/>
            <a:ext cx="7893539" cy="48320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200" b="1" dirty="0">
                <a:solidFill>
                  <a:srgbClr val="E94E1B"/>
                </a:solidFill>
                <a:latin typeface="Calibri"/>
              </a:rPr>
              <a:t>Pour conclure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2200" dirty="0">
              <a:solidFill>
                <a:prstClr val="black"/>
              </a:solidFill>
              <a:latin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a:ea typeface="+mn-ea"/>
                <a:cs typeface="+mn-cs"/>
              </a:rPr>
              <a:t>Il est vrai que l’IA peut être une aide précieuse pour une prise de décisions, pour la rédaction de textes, pour réaliser des résumés, des synthèses, pour résoudre des problèmes techniques…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srgbClr val="E94E1B"/>
                </a:solidFill>
                <a:effectLst/>
                <a:uLnTx/>
                <a:uFillTx/>
                <a:latin typeface="Calibri"/>
                <a:ea typeface="+mn-ea"/>
                <a:cs typeface="+mn-cs"/>
              </a:rPr>
              <a:t>MAIS, </a:t>
            </a:r>
            <a:r>
              <a:rPr kumimoji="0" lang="fr-FR" sz="2200" b="1" i="0" u="none" strike="noStrike" kern="1200" cap="none" spc="0" normalizeH="0" baseline="0" noProof="0" dirty="0">
                <a:ln>
                  <a:noFill/>
                </a:ln>
                <a:solidFill>
                  <a:prstClr val="black"/>
                </a:solidFill>
                <a:effectLst/>
                <a:uLnTx/>
                <a:uFillTx/>
                <a:latin typeface="Calibri"/>
                <a:ea typeface="+mn-ea"/>
                <a:cs typeface="+mn-cs"/>
              </a:rPr>
              <a:t>il faut rester vigilant sur les réponses données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Calibri"/>
                <a:ea typeface="+mn-ea"/>
                <a:cs typeface="+mn-cs"/>
              </a:rPr>
              <a:t>Toujours vérifier et recouper les informations (plusieurs 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Calibri"/>
                <a:ea typeface="+mn-ea"/>
                <a:cs typeface="+mn-cs"/>
              </a:rPr>
              <a:t>Attention aux dates : les données sont parfois obsolètes dans la version gratuite.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Calibri"/>
                <a:ea typeface="+mn-ea"/>
                <a:cs typeface="+mn-cs"/>
              </a:rPr>
              <a:t>Côté règlementaires, pas d’accès aux derniers textes dans la version gratuite (2021). </a:t>
            </a:r>
          </a:p>
        </p:txBody>
      </p:sp>
    </p:spTree>
    <p:extLst>
      <p:ext uri="{BB962C8B-B14F-4D97-AF65-F5344CB8AC3E}">
        <p14:creationId xmlns:p14="http://schemas.microsoft.com/office/powerpoint/2010/main" val="2689903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36907" y="3082026"/>
            <a:ext cx="3145998"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FR" altLang="fr-FR" sz="3300"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MERCI</a:t>
            </a:r>
            <a:r>
              <a:rPr lang="fr-FR" altLang="fr-FR" sz="2100"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spcBef>
                <a:spcPct val="0"/>
              </a:spcBef>
              <a:buFontTx/>
              <a:buNone/>
            </a:pPr>
            <a:r>
              <a:rPr lang="fr-FR" altLang="fr-FR" sz="2100"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a:t>
            </a:r>
          </a:p>
          <a:p>
            <a:pPr>
              <a:spcBef>
                <a:spcPct val="0"/>
              </a:spcBef>
              <a:buFontTx/>
              <a:buNone/>
            </a:pPr>
            <a:r>
              <a:rPr lang="fr-FR" altLang="fr-FR" sz="2100"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VOTRE ÉCOUTE</a:t>
            </a:r>
            <a:endParaRPr lang="fr-FR" altLang="fr-FR" sz="2100" b="1" i="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29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5303ED1-6196-4B36-A09D-08340BF90380}"/>
              </a:ext>
            </a:extLst>
          </p:cNvPr>
          <p:cNvSpPr txBox="1"/>
          <p:nvPr/>
        </p:nvSpPr>
        <p:spPr>
          <a:xfrm>
            <a:off x="2288381" y="2690336"/>
            <a:ext cx="4576762" cy="369332"/>
          </a:xfrm>
          <a:prstGeom prst="rect">
            <a:avLst/>
          </a:prstGeom>
          <a:noFill/>
        </p:spPr>
        <p:txBody>
          <a:bodyPr wrap="square">
            <a:spAutoFit/>
          </a:bodyPr>
          <a:lstStyle/>
          <a:p>
            <a:endParaRPr lang="fr-FR" dirty="0"/>
          </a:p>
        </p:txBody>
      </p:sp>
      <p:sp>
        <p:nvSpPr>
          <p:cNvPr id="4" name="ZoneTexte 3">
            <a:extLst>
              <a:ext uri="{FF2B5EF4-FFF2-40B4-BE49-F238E27FC236}">
                <a16:creationId xmlns:a16="http://schemas.microsoft.com/office/drawing/2014/main" id="{519F9F9E-662C-4F42-876E-B7442F8CCE40}"/>
              </a:ext>
            </a:extLst>
          </p:cNvPr>
          <p:cNvSpPr txBox="1"/>
          <p:nvPr/>
        </p:nvSpPr>
        <p:spPr>
          <a:xfrm>
            <a:off x="542925" y="2842736"/>
            <a:ext cx="6474618" cy="369332"/>
          </a:xfrm>
          <a:prstGeom prst="rect">
            <a:avLst/>
          </a:prstGeom>
          <a:noFill/>
        </p:spPr>
        <p:txBody>
          <a:bodyPr wrap="square">
            <a:spAutoFit/>
          </a:bodyPr>
          <a:lstStyle/>
          <a:p>
            <a:r>
              <a:rPr lang="fr-FR"/>
              <a:t>https://app.wooclap.com/HPLKKZ?from=instruction-slide</a:t>
            </a:r>
            <a:endParaRPr lang="fr-FR" dirty="0"/>
          </a:p>
        </p:txBody>
      </p:sp>
      <p:pic>
        <p:nvPicPr>
          <p:cNvPr id="6" name="Image 5">
            <a:extLst>
              <a:ext uri="{FF2B5EF4-FFF2-40B4-BE49-F238E27FC236}">
                <a16:creationId xmlns:a16="http://schemas.microsoft.com/office/drawing/2014/main" id="{99BD6F40-0B4A-45D7-AB04-76D5FC36BAE3}"/>
              </a:ext>
            </a:extLst>
          </p:cNvPr>
          <p:cNvPicPr>
            <a:picLocks noChangeAspect="1"/>
          </p:cNvPicPr>
          <p:nvPr/>
        </p:nvPicPr>
        <p:blipFill>
          <a:blip r:embed="rId2"/>
          <a:stretch>
            <a:fillRect/>
          </a:stretch>
        </p:blipFill>
        <p:spPr>
          <a:xfrm>
            <a:off x="466724" y="1514475"/>
            <a:ext cx="6550819" cy="2905125"/>
          </a:xfrm>
          <a:prstGeom prst="rect">
            <a:avLst/>
          </a:prstGeom>
        </p:spPr>
      </p:pic>
    </p:spTree>
    <p:extLst>
      <p:ext uri="{BB962C8B-B14F-4D97-AF65-F5344CB8AC3E}">
        <p14:creationId xmlns:p14="http://schemas.microsoft.com/office/powerpoint/2010/main" val="132789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D61BEB-FEEC-4BB7-A114-BE5CB45A7FF7}"/>
              </a:ext>
            </a:extLst>
          </p:cNvPr>
          <p:cNvSpPr txBox="1"/>
          <p:nvPr/>
        </p:nvSpPr>
        <p:spPr>
          <a:xfrm>
            <a:off x="464637" y="1219332"/>
            <a:ext cx="7464337" cy="3693319"/>
          </a:xfrm>
          <a:prstGeom prst="rect">
            <a:avLst/>
          </a:prstGeom>
          <a:noFill/>
        </p:spPr>
        <p:txBody>
          <a:bodyPr wrap="square">
            <a:spAutoFit/>
          </a:bodyPr>
          <a:lstStyle/>
          <a:p>
            <a:r>
              <a:rPr lang="fr-FR" sz="2400" b="1" dirty="0"/>
              <a:t>CAS 1 :</a:t>
            </a:r>
          </a:p>
          <a:p>
            <a:pPr algn="just"/>
            <a:r>
              <a:rPr lang="fr-FR" sz="2400" dirty="0"/>
              <a:t>Une personne titulaire d’un CQP Agent de Sécurité Cynophile – niveau 3 peut-il avoir des dispenses pour un CAP C4A (Agent d’Accueil en autobus et autocar) ?</a:t>
            </a:r>
          </a:p>
          <a:p>
            <a:endParaRPr lang="fr-FR" sz="2400" b="1" dirty="0"/>
          </a:p>
          <a:p>
            <a:endParaRPr lang="fr-FR" sz="2400" b="1" dirty="0"/>
          </a:p>
          <a:p>
            <a:r>
              <a:rPr lang="fr-FR" sz="2400" b="1" dirty="0"/>
              <a:t>CAS 2 :</a:t>
            </a:r>
          </a:p>
          <a:p>
            <a:r>
              <a:rPr lang="fr-FR" sz="2400" dirty="0"/>
              <a:t>A partir de quand un candidat peut-être dispensé d’EPS ?</a:t>
            </a:r>
          </a:p>
          <a:p>
            <a:endParaRPr lang="fr-FR" sz="2400" b="1" dirty="0"/>
          </a:p>
          <a:p>
            <a:endParaRPr lang="fr-FR" dirty="0"/>
          </a:p>
        </p:txBody>
      </p:sp>
      <p:sp>
        <p:nvSpPr>
          <p:cNvPr id="4" name="ZoneTexte 3">
            <a:extLst>
              <a:ext uri="{FF2B5EF4-FFF2-40B4-BE49-F238E27FC236}">
                <a16:creationId xmlns:a16="http://schemas.microsoft.com/office/drawing/2014/main" id="{718B2B7B-8134-4344-A553-F2B24D00AA71}"/>
              </a:ext>
            </a:extLst>
          </p:cNvPr>
          <p:cNvSpPr txBox="1"/>
          <p:nvPr/>
        </p:nvSpPr>
        <p:spPr>
          <a:xfrm>
            <a:off x="2530258" y="717208"/>
            <a:ext cx="4584526" cy="400110"/>
          </a:xfrm>
          <a:prstGeom prst="rect">
            <a:avLst/>
          </a:prstGeom>
          <a:noFill/>
        </p:spPr>
        <p:txBody>
          <a:bodyPr wrap="square">
            <a:spAutoFit/>
          </a:bodyPr>
          <a:lstStyle/>
          <a:p>
            <a:pPr>
              <a:spcBef>
                <a:spcPct val="0"/>
              </a:spcBef>
              <a:spcAft>
                <a:spcPts val="600"/>
              </a:spcAft>
            </a:pPr>
            <a:r>
              <a:rPr lang="fr-FR" altLang="fr-FR" sz="2000" b="1" dirty="0">
                <a:solidFill>
                  <a:srgbClr val="00365F"/>
                </a:solidFill>
                <a:latin typeface="Arial" pitchFamily="34" charset="0"/>
              </a:rPr>
              <a:t>Echanges de pratiques</a:t>
            </a:r>
          </a:p>
        </p:txBody>
      </p:sp>
    </p:spTree>
    <p:extLst>
      <p:ext uri="{BB962C8B-B14F-4D97-AF65-F5344CB8AC3E}">
        <p14:creationId xmlns:p14="http://schemas.microsoft.com/office/powerpoint/2010/main" val="208632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D61BEB-FEEC-4BB7-A114-BE5CB45A7FF7}"/>
              </a:ext>
            </a:extLst>
          </p:cNvPr>
          <p:cNvSpPr txBox="1"/>
          <p:nvPr/>
        </p:nvSpPr>
        <p:spPr>
          <a:xfrm>
            <a:off x="464638" y="1687354"/>
            <a:ext cx="7602124" cy="4801314"/>
          </a:xfrm>
          <a:prstGeom prst="rect">
            <a:avLst/>
          </a:prstGeom>
          <a:noFill/>
        </p:spPr>
        <p:txBody>
          <a:bodyPr wrap="square">
            <a:spAutoFit/>
          </a:bodyPr>
          <a:lstStyle/>
          <a:p>
            <a:r>
              <a:rPr lang="fr-FR" sz="2400" b="1" dirty="0"/>
              <a:t>CAS 3 :</a:t>
            </a:r>
          </a:p>
          <a:p>
            <a:endParaRPr lang="fr-FR" sz="2400" b="1" dirty="0"/>
          </a:p>
          <a:p>
            <a:pPr algn="just"/>
            <a:r>
              <a:rPr lang="fr-FR" sz="2400" dirty="0"/>
              <a:t>Nous avons un candidat au CAP MVVP (Maintenance des Véhicules option Voitures Particulières).</a:t>
            </a:r>
          </a:p>
          <a:p>
            <a:pPr algn="just"/>
            <a:r>
              <a:rPr lang="fr-FR" sz="2400" dirty="0"/>
              <a:t>Il a passé, en 2015, son CAP Carrosserie qu’il n’a pas validé.</a:t>
            </a:r>
          </a:p>
          <a:p>
            <a:pPr algn="just"/>
            <a:r>
              <a:rPr lang="fr-FR" sz="2400" dirty="0"/>
              <a:t>Doit-il faire une demande parce que ses reports de notes passent en dispenses ?</a:t>
            </a:r>
          </a:p>
          <a:p>
            <a:pPr algn="just"/>
            <a:r>
              <a:rPr lang="fr-FR" sz="2400" dirty="0"/>
              <a:t>Doit-il nous fournir des attestations de blocs de compétences ?</a:t>
            </a:r>
          </a:p>
          <a:p>
            <a:endParaRPr lang="fr-FR" sz="2400" b="1" dirty="0"/>
          </a:p>
          <a:p>
            <a:endParaRPr lang="fr-FR" sz="2400" b="1" dirty="0"/>
          </a:p>
          <a:p>
            <a:endParaRPr lang="fr-FR" sz="2400" b="1" dirty="0"/>
          </a:p>
          <a:p>
            <a:endParaRPr lang="fr-FR" dirty="0"/>
          </a:p>
        </p:txBody>
      </p:sp>
      <p:sp>
        <p:nvSpPr>
          <p:cNvPr id="4" name="ZoneTexte 3">
            <a:extLst>
              <a:ext uri="{FF2B5EF4-FFF2-40B4-BE49-F238E27FC236}">
                <a16:creationId xmlns:a16="http://schemas.microsoft.com/office/drawing/2014/main" id="{718B2B7B-8134-4344-A553-F2B24D00AA71}"/>
              </a:ext>
            </a:extLst>
          </p:cNvPr>
          <p:cNvSpPr txBox="1"/>
          <p:nvPr/>
        </p:nvSpPr>
        <p:spPr>
          <a:xfrm>
            <a:off x="2530258" y="717208"/>
            <a:ext cx="4584526" cy="400110"/>
          </a:xfrm>
          <a:prstGeom prst="rect">
            <a:avLst/>
          </a:prstGeom>
          <a:noFill/>
        </p:spPr>
        <p:txBody>
          <a:bodyPr wrap="square">
            <a:spAutoFit/>
          </a:bodyPr>
          <a:lstStyle/>
          <a:p>
            <a:pPr>
              <a:spcBef>
                <a:spcPct val="0"/>
              </a:spcBef>
              <a:spcAft>
                <a:spcPts val="600"/>
              </a:spcAft>
            </a:pPr>
            <a:r>
              <a:rPr lang="fr-FR" altLang="fr-FR" sz="2000" b="1" dirty="0">
                <a:solidFill>
                  <a:srgbClr val="00365F"/>
                </a:solidFill>
                <a:latin typeface="Arial" pitchFamily="34" charset="0"/>
              </a:rPr>
              <a:t>Echanges de pratiques</a:t>
            </a:r>
          </a:p>
        </p:txBody>
      </p:sp>
    </p:spTree>
    <p:extLst>
      <p:ext uri="{BB962C8B-B14F-4D97-AF65-F5344CB8AC3E}">
        <p14:creationId xmlns:p14="http://schemas.microsoft.com/office/powerpoint/2010/main" val="241635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D61BEB-FEEC-4BB7-A114-BE5CB45A7FF7}"/>
              </a:ext>
            </a:extLst>
          </p:cNvPr>
          <p:cNvSpPr txBox="1"/>
          <p:nvPr/>
        </p:nvSpPr>
        <p:spPr>
          <a:xfrm>
            <a:off x="464638" y="1687354"/>
            <a:ext cx="7564546" cy="5170646"/>
          </a:xfrm>
          <a:prstGeom prst="rect">
            <a:avLst/>
          </a:prstGeom>
          <a:noFill/>
        </p:spPr>
        <p:txBody>
          <a:bodyPr wrap="square">
            <a:spAutoFit/>
          </a:bodyPr>
          <a:lstStyle/>
          <a:p>
            <a:r>
              <a:rPr lang="fr-FR" sz="2400" b="1" dirty="0"/>
              <a:t>CAS 4 :</a:t>
            </a:r>
          </a:p>
          <a:p>
            <a:endParaRPr lang="fr-FR" sz="2400" b="1" dirty="0"/>
          </a:p>
          <a:p>
            <a:pPr algn="just"/>
            <a:r>
              <a:rPr lang="fr-FR" sz="2400" dirty="0"/>
              <a:t>Une candidate au CAP Sellerie va entrer en formation en septembre 2024. Elle n’a pas réussi son BAC Professionnel Métiers de la Mode-Vêtements en juin 2024.</a:t>
            </a:r>
          </a:p>
          <a:p>
            <a:pPr algn="just"/>
            <a:r>
              <a:rPr lang="fr-FR" sz="2400" dirty="0"/>
              <a:t>Pour autant, sur son relevé de notes, elle a eu beaucoup de « Bénéfices de reports » car elle a eu des bonnes notes dans le domaine général.</a:t>
            </a:r>
          </a:p>
          <a:p>
            <a:pPr algn="just"/>
            <a:endParaRPr lang="fr-FR" sz="2400" dirty="0"/>
          </a:p>
          <a:p>
            <a:pPr algn="just"/>
            <a:r>
              <a:rPr lang="fr-FR" sz="2400" dirty="0"/>
              <a:t>Peut-elle être dispensée des matières générales ?</a:t>
            </a:r>
          </a:p>
          <a:p>
            <a:endParaRPr lang="fr-FR" sz="2400" b="1" dirty="0"/>
          </a:p>
          <a:p>
            <a:endParaRPr lang="fr-FR" sz="2400" b="1" dirty="0"/>
          </a:p>
          <a:p>
            <a:endParaRPr lang="fr-FR" sz="2400" b="1" dirty="0"/>
          </a:p>
          <a:p>
            <a:endParaRPr lang="fr-FR" dirty="0"/>
          </a:p>
        </p:txBody>
      </p:sp>
      <p:sp>
        <p:nvSpPr>
          <p:cNvPr id="4" name="ZoneTexte 3">
            <a:extLst>
              <a:ext uri="{FF2B5EF4-FFF2-40B4-BE49-F238E27FC236}">
                <a16:creationId xmlns:a16="http://schemas.microsoft.com/office/drawing/2014/main" id="{718B2B7B-8134-4344-A553-F2B24D00AA71}"/>
              </a:ext>
            </a:extLst>
          </p:cNvPr>
          <p:cNvSpPr txBox="1"/>
          <p:nvPr/>
        </p:nvSpPr>
        <p:spPr>
          <a:xfrm>
            <a:off x="2530258" y="717208"/>
            <a:ext cx="4584526" cy="400110"/>
          </a:xfrm>
          <a:prstGeom prst="rect">
            <a:avLst/>
          </a:prstGeom>
          <a:noFill/>
        </p:spPr>
        <p:txBody>
          <a:bodyPr wrap="square">
            <a:spAutoFit/>
          </a:bodyPr>
          <a:lstStyle/>
          <a:p>
            <a:pPr>
              <a:spcBef>
                <a:spcPct val="0"/>
              </a:spcBef>
              <a:spcAft>
                <a:spcPts val="600"/>
              </a:spcAft>
            </a:pPr>
            <a:r>
              <a:rPr lang="fr-FR" altLang="fr-FR" sz="2000" b="1" dirty="0">
                <a:solidFill>
                  <a:srgbClr val="00365F"/>
                </a:solidFill>
                <a:latin typeface="Arial" pitchFamily="34" charset="0"/>
              </a:rPr>
              <a:t>Echanges de pratiques</a:t>
            </a:r>
          </a:p>
        </p:txBody>
      </p:sp>
    </p:spTree>
    <p:extLst>
      <p:ext uri="{BB962C8B-B14F-4D97-AF65-F5344CB8AC3E}">
        <p14:creationId xmlns:p14="http://schemas.microsoft.com/office/powerpoint/2010/main" val="62467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D61BEB-FEEC-4BB7-A114-BE5CB45A7FF7}"/>
              </a:ext>
            </a:extLst>
          </p:cNvPr>
          <p:cNvSpPr txBox="1"/>
          <p:nvPr/>
        </p:nvSpPr>
        <p:spPr>
          <a:xfrm>
            <a:off x="464638" y="1117318"/>
            <a:ext cx="7827592" cy="6278642"/>
          </a:xfrm>
          <a:prstGeom prst="rect">
            <a:avLst/>
          </a:prstGeom>
          <a:noFill/>
        </p:spPr>
        <p:txBody>
          <a:bodyPr wrap="square">
            <a:spAutoFit/>
          </a:bodyPr>
          <a:lstStyle/>
          <a:p>
            <a:r>
              <a:rPr lang="fr-FR" sz="2400" b="1" dirty="0"/>
              <a:t>CAS 5 : </a:t>
            </a:r>
          </a:p>
          <a:p>
            <a:endParaRPr lang="fr-FR" sz="2400" b="1" dirty="0"/>
          </a:p>
          <a:p>
            <a:pPr algn="just"/>
            <a:r>
              <a:rPr lang="fr-FR" sz="2400" dirty="0"/>
              <a:t>3 de nos stagiaires de la formation continue sont en formation CAP CUISINE dont la fin de formation est prévue au 1</a:t>
            </a:r>
            <a:r>
              <a:rPr lang="fr-FR" sz="2400" baseline="30000" dirty="0"/>
              <a:t>er</a:t>
            </a:r>
            <a:r>
              <a:rPr lang="fr-FR" sz="2400" dirty="0"/>
              <a:t> octobre 2024. Ils seront présentés aux jurys intermédiaires du DAVA en décembre 2024.</a:t>
            </a:r>
          </a:p>
          <a:p>
            <a:pPr algn="just"/>
            <a:r>
              <a:rPr lang="fr-FR" sz="2400" dirty="0"/>
              <a:t>Ces 3 stagiaires souhaitent s’inscrire et poursuivre en Mention Complémentaire dès le 2 octobre.</a:t>
            </a:r>
          </a:p>
          <a:p>
            <a:pPr algn="just"/>
            <a:r>
              <a:rPr lang="fr-FR" sz="2400" dirty="0"/>
              <a:t>Le CAP CUISINE, en formation continue, est en tout CCF. Nous aurons la totalité de leurs notes mais ils n’auront pas leurs résultats officiels pour entrer en MC.</a:t>
            </a:r>
          </a:p>
          <a:p>
            <a:pPr algn="just"/>
            <a:endParaRPr lang="fr-FR" sz="2400" dirty="0"/>
          </a:p>
          <a:p>
            <a:pPr algn="just"/>
            <a:r>
              <a:rPr lang="fr-FR" sz="2400" dirty="0"/>
              <a:t>Peuvent-ils entrer en Mention Complémentaire ?</a:t>
            </a:r>
          </a:p>
          <a:p>
            <a:endParaRPr lang="fr-FR" sz="2400" b="1" dirty="0"/>
          </a:p>
          <a:p>
            <a:endParaRPr lang="fr-FR" sz="2400" b="1" dirty="0"/>
          </a:p>
          <a:p>
            <a:endParaRPr lang="fr-FR" sz="2400" b="1" dirty="0"/>
          </a:p>
          <a:p>
            <a:endParaRPr lang="fr-FR" dirty="0"/>
          </a:p>
        </p:txBody>
      </p:sp>
      <p:sp>
        <p:nvSpPr>
          <p:cNvPr id="4" name="ZoneTexte 3">
            <a:extLst>
              <a:ext uri="{FF2B5EF4-FFF2-40B4-BE49-F238E27FC236}">
                <a16:creationId xmlns:a16="http://schemas.microsoft.com/office/drawing/2014/main" id="{718B2B7B-8134-4344-A553-F2B24D00AA71}"/>
              </a:ext>
            </a:extLst>
          </p:cNvPr>
          <p:cNvSpPr txBox="1"/>
          <p:nvPr/>
        </p:nvSpPr>
        <p:spPr>
          <a:xfrm>
            <a:off x="2530258" y="717208"/>
            <a:ext cx="4584526" cy="400110"/>
          </a:xfrm>
          <a:prstGeom prst="rect">
            <a:avLst/>
          </a:prstGeom>
          <a:noFill/>
        </p:spPr>
        <p:txBody>
          <a:bodyPr wrap="square">
            <a:spAutoFit/>
          </a:bodyPr>
          <a:lstStyle/>
          <a:p>
            <a:pPr>
              <a:spcBef>
                <a:spcPct val="0"/>
              </a:spcBef>
              <a:spcAft>
                <a:spcPts val="600"/>
              </a:spcAft>
            </a:pPr>
            <a:r>
              <a:rPr lang="fr-FR" altLang="fr-FR" sz="2000" b="1" dirty="0">
                <a:solidFill>
                  <a:srgbClr val="00365F"/>
                </a:solidFill>
                <a:latin typeface="Arial" pitchFamily="34" charset="0"/>
              </a:rPr>
              <a:t>Echanges de pratiques</a:t>
            </a:r>
          </a:p>
        </p:txBody>
      </p:sp>
    </p:spTree>
    <p:extLst>
      <p:ext uri="{BB962C8B-B14F-4D97-AF65-F5344CB8AC3E}">
        <p14:creationId xmlns:p14="http://schemas.microsoft.com/office/powerpoint/2010/main" val="234206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D61BEB-FEEC-4BB7-A114-BE5CB45A7FF7}"/>
              </a:ext>
            </a:extLst>
          </p:cNvPr>
          <p:cNvSpPr txBox="1"/>
          <p:nvPr/>
        </p:nvSpPr>
        <p:spPr>
          <a:xfrm>
            <a:off x="464638" y="1117318"/>
            <a:ext cx="7840118" cy="4062651"/>
          </a:xfrm>
          <a:prstGeom prst="rect">
            <a:avLst/>
          </a:prstGeom>
          <a:noFill/>
        </p:spPr>
        <p:txBody>
          <a:bodyPr wrap="square">
            <a:spAutoFit/>
          </a:bodyPr>
          <a:lstStyle/>
          <a:p>
            <a:r>
              <a:rPr lang="fr-FR" sz="2400" b="1" dirty="0"/>
              <a:t>CAS 6 : </a:t>
            </a:r>
          </a:p>
          <a:p>
            <a:endParaRPr lang="fr-FR" sz="2400" b="1" dirty="0"/>
          </a:p>
          <a:p>
            <a:pPr algn="just"/>
            <a:r>
              <a:rPr lang="fr-FR" sz="2400" dirty="0"/>
              <a:t>Sur une session intermédiaire, une candidate a fourni un faux relevé de notes. Le Rectorat s’en est aperçu suite à un mail de ma part dans lequel j’alertais sur une différence entre la date de naissance notée sur le diplôme et la date de naissance inscrite sur la carte nationale d’identité</a:t>
            </a:r>
          </a:p>
          <a:p>
            <a:endParaRPr lang="fr-FR" sz="2400" b="1" dirty="0"/>
          </a:p>
          <a:p>
            <a:endParaRPr lang="fr-FR" sz="2400" b="1" dirty="0"/>
          </a:p>
          <a:p>
            <a:endParaRPr lang="fr-FR" sz="2400" b="1" dirty="0"/>
          </a:p>
          <a:p>
            <a:endParaRPr lang="fr-FR" dirty="0"/>
          </a:p>
        </p:txBody>
      </p:sp>
      <p:sp>
        <p:nvSpPr>
          <p:cNvPr id="4" name="ZoneTexte 3">
            <a:extLst>
              <a:ext uri="{FF2B5EF4-FFF2-40B4-BE49-F238E27FC236}">
                <a16:creationId xmlns:a16="http://schemas.microsoft.com/office/drawing/2014/main" id="{718B2B7B-8134-4344-A553-F2B24D00AA71}"/>
              </a:ext>
            </a:extLst>
          </p:cNvPr>
          <p:cNvSpPr txBox="1"/>
          <p:nvPr/>
        </p:nvSpPr>
        <p:spPr>
          <a:xfrm>
            <a:off x="2530258" y="717208"/>
            <a:ext cx="4584526" cy="400110"/>
          </a:xfrm>
          <a:prstGeom prst="rect">
            <a:avLst/>
          </a:prstGeom>
          <a:noFill/>
        </p:spPr>
        <p:txBody>
          <a:bodyPr wrap="square">
            <a:spAutoFit/>
          </a:bodyPr>
          <a:lstStyle/>
          <a:p>
            <a:pPr>
              <a:spcBef>
                <a:spcPct val="0"/>
              </a:spcBef>
              <a:spcAft>
                <a:spcPts val="600"/>
              </a:spcAft>
            </a:pPr>
            <a:r>
              <a:rPr lang="fr-FR" altLang="fr-FR" sz="2000" b="1" dirty="0">
                <a:solidFill>
                  <a:srgbClr val="00365F"/>
                </a:solidFill>
                <a:latin typeface="Arial" pitchFamily="34" charset="0"/>
              </a:rPr>
              <a:t>Echanges de pratiques</a:t>
            </a:r>
          </a:p>
        </p:txBody>
      </p:sp>
    </p:spTree>
    <p:extLst>
      <p:ext uri="{BB962C8B-B14F-4D97-AF65-F5344CB8AC3E}">
        <p14:creationId xmlns:p14="http://schemas.microsoft.com/office/powerpoint/2010/main" val="85987849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in lumineux">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CA type 2024_DIAPORAMA DRAFPIC standard" id="{D0C53AE5-536E-479B-9C5E-134E2C3FFD5D}" vid="{0D715FD7-4387-4323-8DA6-D21C95E2F6F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FCA type 2024_V2_DIAPORAMA DRAFPIC standard</Template>
  <TotalTime>535</TotalTime>
  <Words>2911</Words>
  <Application>Microsoft Office PowerPoint</Application>
  <PresentationFormat>Affichage à l'écran (4:3)</PresentationFormat>
  <Paragraphs>396</Paragraphs>
  <Slides>36</Slides>
  <Notes>17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Arial Black</vt:lpstr>
      <vt:lpstr>Arial Narrow</vt:lpstr>
      <vt:lpstr>Calibri</vt:lpstr>
      <vt:lpstr>Wingdings</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TROJAN Guylène</dc:creator>
  <cp:lastModifiedBy>TROJAN Guylène</cp:lastModifiedBy>
  <cp:revision>71</cp:revision>
  <cp:lastPrinted>2020-01-03T10:36:43Z</cp:lastPrinted>
  <dcterms:created xsi:type="dcterms:W3CDTF">2024-07-18T06:20:19Z</dcterms:created>
  <dcterms:modified xsi:type="dcterms:W3CDTF">2024-09-25T14:45:09Z</dcterms:modified>
</cp:coreProperties>
</file>