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80" r:id="rId2"/>
    <p:sldId id="282" r:id="rId3"/>
    <p:sldId id="273" r:id="rId4"/>
    <p:sldId id="306" r:id="rId5"/>
    <p:sldId id="309" r:id="rId6"/>
    <p:sldId id="310" r:id="rId7"/>
    <p:sldId id="311" r:id="rId8"/>
    <p:sldId id="312" r:id="rId9"/>
    <p:sldId id="281" r:id="rId10"/>
    <p:sldId id="302" r:id="rId11"/>
    <p:sldId id="303" r:id="rId12"/>
    <p:sldId id="304" r:id="rId13"/>
    <p:sldId id="305" r:id="rId14"/>
    <p:sldId id="307" r:id="rId15"/>
    <p:sldId id="308" r:id="rId16"/>
    <p:sldId id="286" r:id="rId17"/>
    <p:sldId id="289" r:id="rId18"/>
    <p:sldId id="296" r:id="rId19"/>
    <p:sldId id="301" r:id="rId20"/>
    <p:sldId id="278" r:id="rId21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C29062C-C870-48EB-8421-5F52BF81FB7A}">
          <p14:sldIdLst>
            <p14:sldId id="280"/>
            <p14:sldId id="282"/>
            <p14:sldId id="273"/>
            <p14:sldId id="306"/>
            <p14:sldId id="309"/>
            <p14:sldId id="310"/>
            <p14:sldId id="311"/>
            <p14:sldId id="312"/>
            <p14:sldId id="281"/>
            <p14:sldId id="302"/>
            <p14:sldId id="303"/>
            <p14:sldId id="304"/>
            <p14:sldId id="305"/>
            <p14:sldId id="307"/>
            <p14:sldId id="308"/>
            <p14:sldId id="286"/>
            <p14:sldId id="289"/>
            <p14:sldId id="296"/>
            <p14:sldId id="301"/>
            <p14:sldId id="278"/>
          </p14:sldIdLst>
        </p14:section>
        <p14:section name="Section sans titre" id="{8A2DE049-8A1D-4301-8F6C-20ED083323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5F"/>
    <a:srgbClr val="00213B"/>
    <a:srgbClr val="D12720"/>
    <a:srgbClr val="D63D25"/>
    <a:srgbClr val="E94E1B"/>
    <a:srgbClr val="12A537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343" autoAdjust="0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1283B-2219-4FC8-A7EB-D98860BE775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FDD6B08-B3D4-41FF-B744-B24FDA6CF3F5}">
      <dgm:prSet phldrT="[Texte]" custT="1"/>
      <dgm:spPr/>
      <dgm:t>
        <a:bodyPr/>
        <a:lstStyle/>
        <a:p>
          <a:r>
            <a:rPr lang="fr-FR" sz="2400" dirty="0" smtClean="0"/>
            <a:t>2 épreuves de contrôle portant sur les compétences évaluées par les épreuves obligatoires de la spécialité</a:t>
          </a:r>
          <a:endParaRPr lang="fr-FR" sz="2400" dirty="0"/>
        </a:p>
      </dgm:t>
    </dgm:pt>
    <dgm:pt modelId="{0D363CF7-E1BE-4901-A270-DBBFC8482579}" type="parTrans" cxnId="{6472E6C7-C961-4BE3-AE15-5298A9CB6C17}">
      <dgm:prSet/>
      <dgm:spPr/>
      <dgm:t>
        <a:bodyPr/>
        <a:lstStyle/>
        <a:p>
          <a:endParaRPr lang="fr-FR"/>
        </a:p>
      </dgm:t>
    </dgm:pt>
    <dgm:pt modelId="{D86F9407-2196-4785-9A45-98BB5B9F404B}" type="sibTrans" cxnId="{6472E6C7-C961-4BE3-AE15-5298A9CB6C17}">
      <dgm:prSet/>
      <dgm:spPr/>
      <dgm:t>
        <a:bodyPr/>
        <a:lstStyle/>
        <a:p>
          <a:endParaRPr lang="fr-FR"/>
        </a:p>
      </dgm:t>
    </dgm:pt>
    <dgm:pt modelId="{C9B3347E-DD91-4C58-859A-D6E7A9B72CB2}">
      <dgm:prSet phldrT="[Texte]"/>
      <dgm:spPr/>
      <dgm:t>
        <a:bodyPr/>
        <a:lstStyle/>
        <a:p>
          <a:r>
            <a:rPr lang="fr-FR" dirty="0" smtClean="0"/>
            <a:t>Culture générale et expression ou français/communication/culture audiovisuelle/maths/sciences appliquées/LVE/culture économique</a:t>
          </a:r>
          <a:endParaRPr lang="fr-FR" dirty="0"/>
        </a:p>
      </dgm:t>
    </dgm:pt>
    <dgm:pt modelId="{7CD8BC70-7A1F-41D3-BB37-FC18EDAB1A55}" type="parTrans" cxnId="{383D7AD5-1C1C-4276-B19E-8ECCB5DAB23B}">
      <dgm:prSet/>
      <dgm:spPr/>
      <dgm:t>
        <a:bodyPr/>
        <a:lstStyle/>
        <a:p>
          <a:endParaRPr lang="fr-FR"/>
        </a:p>
      </dgm:t>
    </dgm:pt>
    <dgm:pt modelId="{1BF1AB22-C347-4B98-AB41-FB3334CDDA22}" type="sibTrans" cxnId="{383D7AD5-1C1C-4276-B19E-8ECCB5DAB23B}">
      <dgm:prSet/>
      <dgm:spPr/>
      <dgm:t>
        <a:bodyPr/>
        <a:lstStyle/>
        <a:p>
          <a:endParaRPr lang="fr-FR"/>
        </a:p>
      </dgm:t>
    </dgm:pt>
    <dgm:pt modelId="{DAD7C15C-3165-4D13-A28C-EE78B608AED2}">
      <dgm:prSet phldrT="[Texte]" custT="1"/>
      <dgm:spPr/>
      <dgm:t>
        <a:bodyPr/>
        <a:lstStyle/>
        <a:p>
          <a:r>
            <a:rPr lang="fr-FR" sz="2800" dirty="0" smtClean="0"/>
            <a:t>Interrogation orale</a:t>
          </a:r>
          <a:endParaRPr lang="fr-FR" sz="2800" dirty="0"/>
        </a:p>
      </dgm:t>
    </dgm:pt>
    <dgm:pt modelId="{15FD2F4A-8EA4-4C81-840F-49E9EC17066F}" type="parTrans" cxnId="{A4234544-855A-4CBB-A749-74A3D9B7B164}">
      <dgm:prSet/>
      <dgm:spPr/>
      <dgm:t>
        <a:bodyPr/>
        <a:lstStyle/>
        <a:p>
          <a:endParaRPr lang="fr-FR"/>
        </a:p>
      </dgm:t>
    </dgm:pt>
    <dgm:pt modelId="{5DF6693D-9067-409E-B80C-795C0E15F6C9}" type="sibTrans" cxnId="{A4234544-855A-4CBB-A749-74A3D9B7B164}">
      <dgm:prSet/>
      <dgm:spPr/>
      <dgm:t>
        <a:bodyPr/>
        <a:lstStyle/>
        <a:p>
          <a:endParaRPr lang="fr-FR"/>
        </a:p>
      </dgm:t>
    </dgm:pt>
    <dgm:pt modelId="{E8BB8DFA-8A6F-461F-AA14-6824169593BA}">
      <dgm:prSet phldrT="[Texte]"/>
      <dgm:spPr/>
      <dgm:t>
        <a:bodyPr/>
        <a:lstStyle/>
        <a:p>
          <a:r>
            <a:rPr lang="fr-FR" dirty="0" smtClean="0"/>
            <a:t>Notée sur 20 points</a:t>
          </a:r>
          <a:endParaRPr lang="fr-FR" dirty="0"/>
        </a:p>
      </dgm:t>
    </dgm:pt>
    <dgm:pt modelId="{EE36F33A-32B0-4FB3-8A7B-676D48ADEC3E}" type="parTrans" cxnId="{3C97AEBE-5390-45AD-BA41-342A5AF4F064}">
      <dgm:prSet/>
      <dgm:spPr/>
      <dgm:t>
        <a:bodyPr/>
        <a:lstStyle/>
        <a:p>
          <a:endParaRPr lang="fr-FR"/>
        </a:p>
      </dgm:t>
    </dgm:pt>
    <dgm:pt modelId="{FFEAA115-BC43-4F63-9DAD-29FFA07AC614}" type="sibTrans" cxnId="{3C97AEBE-5390-45AD-BA41-342A5AF4F064}">
      <dgm:prSet/>
      <dgm:spPr/>
      <dgm:t>
        <a:bodyPr/>
        <a:lstStyle/>
        <a:p>
          <a:endParaRPr lang="fr-FR"/>
        </a:p>
      </dgm:t>
    </dgm:pt>
    <dgm:pt modelId="{F0967AD2-0A25-478A-AB5F-C4EEAFAF5834}">
      <dgm:prSet phldrT="[Texte]"/>
      <dgm:spPr/>
      <dgm:t>
        <a:bodyPr/>
        <a:lstStyle/>
        <a:p>
          <a:r>
            <a:rPr lang="fr-FR" dirty="0" smtClean="0"/>
            <a:t>Durée 20 minutes exceptée pour les LVE (10 minutes)</a:t>
          </a:r>
          <a:endParaRPr lang="fr-FR" dirty="0"/>
        </a:p>
      </dgm:t>
    </dgm:pt>
    <dgm:pt modelId="{9D013316-F1FC-4999-9FD3-BD1DA67BA067}" type="parTrans" cxnId="{CB0C16F7-E660-4EA5-AB47-FA9520285FE5}">
      <dgm:prSet/>
      <dgm:spPr/>
      <dgm:t>
        <a:bodyPr/>
        <a:lstStyle/>
        <a:p>
          <a:endParaRPr lang="fr-FR"/>
        </a:p>
      </dgm:t>
    </dgm:pt>
    <dgm:pt modelId="{78EB7F9D-4C23-43BE-BF40-DDDA7BEB239D}" type="sibTrans" cxnId="{CB0C16F7-E660-4EA5-AB47-FA9520285FE5}">
      <dgm:prSet/>
      <dgm:spPr/>
      <dgm:t>
        <a:bodyPr/>
        <a:lstStyle/>
        <a:p>
          <a:endParaRPr lang="fr-FR"/>
        </a:p>
      </dgm:t>
    </dgm:pt>
    <dgm:pt modelId="{7C2FD747-B224-47BC-AE14-048E54308EB7}" type="pres">
      <dgm:prSet presAssocID="{5DB1283B-2219-4FC8-A7EB-D98860BE775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389CB7B-EE70-4028-944B-930BEE36023D}" type="pres">
      <dgm:prSet presAssocID="{1FDD6B08-B3D4-41FF-B744-B24FDA6CF3F5}" presName="linNode" presStyleCnt="0"/>
      <dgm:spPr/>
    </dgm:pt>
    <dgm:pt modelId="{3DDA5AC5-9952-4790-8430-58EEF34B7B6D}" type="pres">
      <dgm:prSet presAssocID="{1FDD6B08-B3D4-41FF-B744-B24FDA6CF3F5}" presName="parentShp" presStyleLbl="node1" presStyleIdx="0" presStyleCnt="2" custScaleY="1090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038974-A480-4E40-B0AB-B7454A6B1BC1}" type="pres">
      <dgm:prSet presAssocID="{1FDD6B08-B3D4-41FF-B744-B24FDA6CF3F5}" presName="childShp" presStyleLbl="bgAccFollowNode1" presStyleIdx="0" presStyleCnt="2" custScaleY="1090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7DC760-F648-44D3-95AB-3C410CD6981E}" type="pres">
      <dgm:prSet presAssocID="{D86F9407-2196-4785-9A45-98BB5B9F404B}" presName="spacing" presStyleCnt="0"/>
      <dgm:spPr/>
    </dgm:pt>
    <dgm:pt modelId="{A3D98515-2EF7-4EA0-AE4E-37EC90886156}" type="pres">
      <dgm:prSet presAssocID="{DAD7C15C-3165-4D13-A28C-EE78B608AED2}" presName="linNode" presStyleCnt="0"/>
      <dgm:spPr/>
    </dgm:pt>
    <dgm:pt modelId="{305C9709-3048-421A-A574-F0D81A02B99D}" type="pres">
      <dgm:prSet presAssocID="{DAD7C15C-3165-4D13-A28C-EE78B608AED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FDC7D6-8C6D-4204-A0ED-5F688E4F057A}" type="pres">
      <dgm:prSet presAssocID="{DAD7C15C-3165-4D13-A28C-EE78B608AED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0C16F7-E660-4EA5-AB47-FA9520285FE5}" srcId="{DAD7C15C-3165-4D13-A28C-EE78B608AED2}" destId="{F0967AD2-0A25-478A-AB5F-C4EEAFAF5834}" srcOrd="1" destOrd="0" parTransId="{9D013316-F1FC-4999-9FD3-BD1DA67BA067}" sibTransId="{78EB7F9D-4C23-43BE-BF40-DDDA7BEB239D}"/>
    <dgm:cxn modelId="{101A8032-E56E-4A9A-9E6D-CF95A53087D4}" type="presOf" srcId="{1FDD6B08-B3D4-41FF-B744-B24FDA6CF3F5}" destId="{3DDA5AC5-9952-4790-8430-58EEF34B7B6D}" srcOrd="0" destOrd="0" presId="urn:microsoft.com/office/officeart/2005/8/layout/vList6"/>
    <dgm:cxn modelId="{3C97AEBE-5390-45AD-BA41-342A5AF4F064}" srcId="{DAD7C15C-3165-4D13-A28C-EE78B608AED2}" destId="{E8BB8DFA-8A6F-461F-AA14-6824169593BA}" srcOrd="0" destOrd="0" parTransId="{EE36F33A-32B0-4FB3-8A7B-676D48ADEC3E}" sibTransId="{FFEAA115-BC43-4F63-9DAD-29FFA07AC614}"/>
    <dgm:cxn modelId="{6472E6C7-C961-4BE3-AE15-5298A9CB6C17}" srcId="{5DB1283B-2219-4FC8-A7EB-D98860BE7752}" destId="{1FDD6B08-B3D4-41FF-B744-B24FDA6CF3F5}" srcOrd="0" destOrd="0" parTransId="{0D363CF7-E1BE-4901-A270-DBBFC8482579}" sibTransId="{D86F9407-2196-4785-9A45-98BB5B9F404B}"/>
    <dgm:cxn modelId="{383D7AD5-1C1C-4276-B19E-8ECCB5DAB23B}" srcId="{1FDD6B08-B3D4-41FF-B744-B24FDA6CF3F5}" destId="{C9B3347E-DD91-4C58-859A-D6E7A9B72CB2}" srcOrd="0" destOrd="0" parTransId="{7CD8BC70-7A1F-41D3-BB37-FC18EDAB1A55}" sibTransId="{1BF1AB22-C347-4B98-AB41-FB3334CDDA22}"/>
    <dgm:cxn modelId="{7381EC15-2433-49B1-9778-B8E6012DF8B8}" type="presOf" srcId="{C9B3347E-DD91-4C58-859A-D6E7A9B72CB2}" destId="{FE038974-A480-4E40-B0AB-B7454A6B1BC1}" srcOrd="0" destOrd="0" presId="urn:microsoft.com/office/officeart/2005/8/layout/vList6"/>
    <dgm:cxn modelId="{69DD0F44-DDB0-428A-8C48-1970585558D3}" type="presOf" srcId="{E8BB8DFA-8A6F-461F-AA14-6824169593BA}" destId="{36FDC7D6-8C6D-4204-A0ED-5F688E4F057A}" srcOrd="0" destOrd="0" presId="urn:microsoft.com/office/officeart/2005/8/layout/vList6"/>
    <dgm:cxn modelId="{A4234544-855A-4CBB-A749-74A3D9B7B164}" srcId="{5DB1283B-2219-4FC8-A7EB-D98860BE7752}" destId="{DAD7C15C-3165-4D13-A28C-EE78B608AED2}" srcOrd="1" destOrd="0" parTransId="{15FD2F4A-8EA4-4C81-840F-49E9EC17066F}" sibTransId="{5DF6693D-9067-409E-B80C-795C0E15F6C9}"/>
    <dgm:cxn modelId="{CD0930C8-5059-481B-AD8D-B8F582A8DE23}" type="presOf" srcId="{F0967AD2-0A25-478A-AB5F-C4EEAFAF5834}" destId="{36FDC7D6-8C6D-4204-A0ED-5F688E4F057A}" srcOrd="0" destOrd="1" presId="urn:microsoft.com/office/officeart/2005/8/layout/vList6"/>
    <dgm:cxn modelId="{1C8466D4-971B-434B-9C73-E75E066A99E8}" type="presOf" srcId="{DAD7C15C-3165-4D13-A28C-EE78B608AED2}" destId="{305C9709-3048-421A-A574-F0D81A02B99D}" srcOrd="0" destOrd="0" presId="urn:microsoft.com/office/officeart/2005/8/layout/vList6"/>
    <dgm:cxn modelId="{7C41ADED-BBD4-4E64-85DB-948D229C1BF7}" type="presOf" srcId="{5DB1283B-2219-4FC8-A7EB-D98860BE7752}" destId="{7C2FD747-B224-47BC-AE14-048E54308EB7}" srcOrd="0" destOrd="0" presId="urn:microsoft.com/office/officeart/2005/8/layout/vList6"/>
    <dgm:cxn modelId="{625916AD-351D-4AB3-B408-60731F69328B}" type="presParOf" srcId="{7C2FD747-B224-47BC-AE14-048E54308EB7}" destId="{2389CB7B-EE70-4028-944B-930BEE36023D}" srcOrd="0" destOrd="0" presId="urn:microsoft.com/office/officeart/2005/8/layout/vList6"/>
    <dgm:cxn modelId="{00B23D97-B718-418E-AB82-C740FFF9E598}" type="presParOf" srcId="{2389CB7B-EE70-4028-944B-930BEE36023D}" destId="{3DDA5AC5-9952-4790-8430-58EEF34B7B6D}" srcOrd="0" destOrd="0" presId="urn:microsoft.com/office/officeart/2005/8/layout/vList6"/>
    <dgm:cxn modelId="{4CFFC8E9-4F47-49AA-B939-E61864B65CD1}" type="presParOf" srcId="{2389CB7B-EE70-4028-944B-930BEE36023D}" destId="{FE038974-A480-4E40-B0AB-B7454A6B1BC1}" srcOrd="1" destOrd="0" presId="urn:microsoft.com/office/officeart/2005/8/layout/vList6"/>
    <dgm:cxn modelId="{68DA37DF-8E58-48B2-8AB6-F29AD70D7D3F}" type="presParOf" srcId="{7C2FD747-B224-47BC-AE14-048E54308EB7}" destId="{ED7DC760-F648-44D3-95AB-3C410CD6981E}" srcOrd="1" destOrd="0" presId="urn:microsoft.com/office/officeart/2005/8/layout/vList6"/>
    <dgm:cxn modelId="{6F29CA5F-2077-42ED-83FA-78B674CB34B6}" type="presParOf" srcId="{7C2FD747-B224-47BC-AE14-048E54308EB7}" destId="{A3D98515-2EF7-4EA0-AE4E-37EC90886156}" srcOrd="2" destOrd="0" presId="urn:microsoft.com/office/officeart/2005/8/layout/vList6"/>
    <dgm:cxn modelId="{7A33CB4A-19D2-4679-AF90-664A9DA8091D}" type="presParOf" srcId="{A3D98515-2EF7-4EA0-AE4E-37EC90886156}" destId="{305C9709-3048-421A-A574-F0D81A02B99D}" srcOrd="0" destOrd="0" presId="urn:microsoft.com/office/officeart/2005/8/layout/vList6"/>
    <dgm:cxn modelId="{33C13CFC-0D67-4294-B6A7-8A744C0B8E5C}" type="presParOf" srcId="{A3D98515-2EF7-4EA0-AE4E-37EC90886156}" destId="{36FDC7D6-8C6D-4204-A0ED-5F688E4F05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38974-A480-4E40-B0AB-B7454A6B1BC1}">
      <dsp:nvSpPr>
        <dsp:cNvPr id="0" name=""/>
        <dsp:cNvSpPr/>
      </dsp:nvSpPr>
      <dsp:spPr>
        <a:xfrm>
          <a:off x="3891306" y="39"/>
          <a:ext cx="5829835" cy="1579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Culture générale et expression ou français/communication/culture audiovisuelle/maths/sciences appliquées/LVE/culture économique</a:t>
          </a:r>
          <a:endParaRPr lang="fr-FR" sz="2000" kern="1200" dirty="0"/>
        </a:p>
      </dsp:txBody>
      <dsp:txXfrm>
        <a:off x="3891306" y="197499"/>
        <a:ext cx="5237456" cy="1184758"/>
      </dsp:txXfrm>
    </dsp:sp>
    <dsp:sp modelId="{3DDA5AC5-9952-4790-8430-58EEF34B7B6D}">
      <dsp:nvSpPr>
        <dsp:cNvPr id="0" name=""/>
        <dsp:cNvSpPr/>
      </dsp:nvSpPr>
      <dsp:spPr>
        <a:xfrm>
          <a:off x="4748" y="3"/>
          <a:ext cx="3886557" cy="1579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2 épreuves de contrôle portant sur les compétences évaluées par les épreuves obligatoires de la spécialité</a:t>
          </a:r>
          <a:endParaRPr lang="fr-FR" sz="2400" kern="1200" dirty="0"/>
        </a:p>
      </dsp:txBody>
      <dsp:txXfrm>
        <a:off x="81865" y="77120"/>
        <a:ext cx="3732323" cy="1425516"/>
      </dsp:txXfrm>
    </dsp:sp>
    <dsp:sp modelId="{36FDC7D6-8C6D-4204-A0ED-5F688E4F057A}">
      <dsp:nvSpPr>
        <dsp:cNvPr id="0" name=""/>
        <dsp:cNvSpPr/>
      </dsp:nvSpPr>
      <dsp:spPr>
        <a:xfrm>
          <a:off x="3890356" y="1724636"/>
          <a:ext cx="5835534" cy="14488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Notée sur 20 points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Durée 20 minutes exceptée pour les LVE (10 minutes)</a:t>
          </a:r>
          <a:endParaRPr lang="fr-FR" sz="2000" kern="1200" dirty="0"/>
        </a:p>
      </dsp:txBody>
      <dsp:txXfrm>
        <a:off x="3890356" y="1905739"/>
        <a:ext cx="5292227" cy="1086615"/>
      </dsp:txXfrm>
    </dsp:sp>
    <dsp:sp modelId="{305C9709-3048-421A-A574-F0D81A02B99D}">
      <dsp:nvSpPr>
        <dsp:cNvPr id="0" name=""/>
        <dsp:cNvSpPr/>
      </dsp:nvSpPr>
      <dsp:spPr>
        <a:xfrm>
          <a:off x="0" y="1724636"/>
          <a:ext cx="3890356" cy="144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Interrogation orale</a:t>
          </a:r>
          <a:endParaRPr lang="fr-FR" sz="2800" kern="1200" dirty="0"/>
        </a:p>
      </dsp:txBody>
      <dsp:txXfrm>
        <a:off x="70726" y="1795362"/>
        <a:ext cx="3748904" cy="1307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D1B6-0E4B-49DB-9FC8-B2DE868FD33D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A0C2-292C-4325-982E-2A05226D2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B923E-D896-4865-818B-E8A1FAF82052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A354-AD21-4B79-9C74-C708F3C54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29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79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09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612" y="530978"/>
            <a:ext cx="2524125" cy="21907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39" y="539382"/>
            <a:ext cx="2658842" cy="1375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r="16152"/>
          <a:stretch/>
        </p:blipFill>
        <p:spPr>
          <a:xfrm>
            <a:off x="6260524" y="16778"/>
            <a:ext cx="5928680" cy="61339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03232" y="6195544"/>
            <a:ext cx="6711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2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9457" y="-333021"/>
            <a:ext cx="6297714" cy="6291617"/>
          </a:xfrm>
          <a:prstGeom prst="rect">
            <a:avLst/>
          </a:prstGeom>
        </p:spPr>
      </p:pic>
      <p:pic>
        <p:nvPicPr>
          <p:cNvPr id="1027" name="Image 1" descr="Picto_datadocké-COULEU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375" y="6122931"/>
            <a:ext cx="57525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187" y="452437"/>
            <a:ext cx="1343025" cy="13239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56" y="539383"/>
            <a:ext cx="1930219" cy="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3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r="9498" b="45199"/>
          <a:stretch/>
        </p:blipFill>
        <p:spPr>
          <a:xfrm rot="10800000">
            <a:off x="9522941" y="1"/>
            <a:ext cx="2669060" cy="18642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951" y="271462"/>
            <a:ext cx="758471" cy="7477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7" y="408093"/>
            <a:ext cx="916965" cy="474449"/>
          </a:xfrm>
          <a:prstGeom prst="rect">
            <a:avLst/>
          </a:prstGeom>
        </p:spPr>
      </p:pic>
      <p:pic>
        <p:nvPicPr>
          <p:cNvPr id="14" name="Image 1" descr="Picto_datadocké-COULEU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375" y="6140352"/>
            <a:ext cx="57525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8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951" y="271462"/>
            <a:ext cx="758471" cy="7477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7" y="408093"/>
            <a:ext cx="916965" cy="474449"/>
          </a:xfrm>
          <a:prstGeom prst="rect">
            <a:avLst/>
          </a:prstGeom>
        </p:spPr>
      </p:pic>
      <p:pic>
        <p:nvPicPr>
          <p:cNvPr id="13" name="Image 1" descr="Picto_datadocké-COULEU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375" y="6201306"/>
            <a:ext cx="57525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89" y="172015"/>
            <a:ext cx="2478811" cy="2495227"/>
          </a:xfrm>
          <a:prstGeom prst="rect">
            <a:avLst/>
          </a:prstGeom>
        </p:spPr>
      </p:pic>
      <p:sp>
        <p:nvSpPr>
          <p:cNvPr id="7" name="Zone de texte 2"/>
          <p:cNvSpPr txBox="1"/>
          <p:nvPr userDrawn="1"/>
        </p:nvSpPr>
        <p:spPr>
          <a:xfrm>
            <a:off x="3226032" y="3900187"/>
            <a:ext cx="3162209" cy="4051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2000" b="1" dirty="0">
                <a:solidFill>
                  <a:srgbClr val="00365F"/>
                </a:solidFill>
                <a:ea typeface="Calibri"/>
                <a:cs typeface="Times New Roman"/>
              </a:rPr>
              <a:t>www.vae.ac-nantes.fr</a:t>
            </a:r>
            <a:endParaRPr lang="fr-FR" sz="1400" dirty="0">
              <a:solidFill>
                <a:srgbClr val="00365F"/>
              </a:solidFill>
              <a:ea typeface="Calibri"/>
              <a:cs typeface="Times New Roman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86946" y="5402357"/>
            <a:ext cx="3493693" cy="836518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3770528" y="4409647"/>
            <a:ext cx="1982087" cy="1657878"/>
            <a:chOff x="4090509" y="3665660"/>
            <a:chExt cx="2559372" cy="239004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509" y="3665660"/>
              <a:ext cx="2559372" cy="239004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90184" y="3744498"/>
              <a:ext cx="2377440" cy="1358725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2" y="2038552"/>
            <a:ext cx="35718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F14-CD2D-A74C-B7DC-A7DE75975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26E8-AA9E-B142-A6B3-1ED4A1FC7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660" r:id="rId3"/>
    <p:sldLayoutId id="214748368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ec.bcp@ac-nantes.fr" TargetMode="External"/><Relationship Id="rId2" Type="http://schemas.openxmlformats.org/officeDocument/2006/relationships/hyperlink" Target="mailto:dec.cap.mc3@ac-nantes.fr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ec.bp@ac-nantes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ava-vae@ac-nantes.fr" TargetMode="External"/><Relationship Id="rId2" Type="http://schemas.openxmlformats.org/officeDocument/2006/relationships/hyperlink" Target="mailto:mcpa@ac-nantes.fr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ylene.trojan@ac-nantes.fr" TargetMode="External"/><Relationship Id="rId2" Type="http://schemas.openxmlformats.org/officeDocument/2006/relationships/hyperlink" Target="mailto:sophie.burgain@ac-nantes.fr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nnie.guegan@ac-nantes.fr" TargetMode="External"/><Relationship Id="rId7" Type="http://schemas.openxmlformats.org/officeDocument/2006/relationships/hyperlink" Target="mailto:ludovic.guerin@ac-nantes.fr" TargetMode="External"/><Relationship Id="rId2" Type="http://schemas.openxmlformats.org/officeDocument/2006/relationships/hyperlink" Target="mailto:sophie.lefort1@ac-nantes.f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lain.manzanares@ac-nantes.fr" TargetMode="External"/><Relationship Id="rId5" Type="http://schemas.openxmlformats.org/officeDocument/2006/relationships/hyperlink" Target="mailto:frederic.ravard@ac-nantes.fr" TargetMode="External"/><Relationship Id="rId4" Type="http://schemas.openxmlformats.org/officeDocument/2006/relationships/hyperlink" Target="mailto:paul.figueira@ac-nantes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line.maudet-quesnee@ac-nantes.fr" TargetMode="External"/><Relationship Id="rId2" Type="http://schemas.openxmlformats.org/officeDocument/2006/relationships/hyperlink" Target="mailto:muriel.cesbron@ac-nantes.fr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atherine.audubon@ac-nantes.fr" TargetMode="External"/><Relationship Id="rId4" Type="http://schemas.openxmlformats.org/officeDocument/2006/relationships/hyperlink" Target="mailto:manuel.bourlier@ac-nantes.f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" y="3120624"/>
            <a:ext cx="74260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Rencontre : </a:t>
            </a:r>
          </a:p>
          <a:p>
            <a:pPr algn="ctr"/>
            <a:r>
              <a:rPr lang="fr-FR" sz="2800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 – MCPA – DAVA – </a:t>
            </a:r>
          </a:p>
          <a:p>
            <a:pPr algn="ctr"/>
            <a:r>
              <a:rPr lang="fr-FR" sz="2800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DAFPIC Réseau des GRETA-CFA</a:t>
            </a:r>
            <a:endParaRPr lang="fr-FR" sz="2800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sz="2400" i="1" dirty="0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i="1" dirty="0" smtClean="0">
                <a:solidFill>
                  <a:srgbClr val="00365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Matinale du 22 septembre 2022</a:t>
            </a:r>
            <a:endParaRPr lang="en-US" sz="3200" i="1" dirty="0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927464" y="5734001"/>
            <a:ext cx="3240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365F"/>
                </a:solidFill>
                <a:latin typeface="Arial"/>
              </a:rPr>
              <a:t>Réseau GRETA-CFA de l’académie de Nantes</a:t>
            </a:r>
            <a:endParaRPr lang="fr-FR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2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855" y="996603"/>
            <a:ext cx="10668000" cy="535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500"/>
              </a:spcAft>
            </a:pPr>
            <a:r>
              <a:rPr lang="fr-F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Sessions </a:t>
            </a:r>
            <a:r>
              <a:rPr lang="fr-FR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d’examens</a:t>
            </a: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: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lvl="0" defTabSz="914400">
              <a:spcAft>
                <a:spcPts val="500"/>
              </a:spcAft>
            </a:pPr>
            <a:r>
              <a:rPr lang="fr-FR" b="1" i="1" dirty="0">
                <a:solidFill>
                  <a:srgbClr val="002060"/>
                </a:solidFill>
                <a:latin typeface="Arial"/>
              </a:rPr>
              <a:t>Une seule session d’examen par année civile</a:t>
            </a:r>
          </a:p>
          <a:p>
            <a:pPr lvl="0" defTabSz="914400">
              <a:spcAft>
                <a:spcPts val="500"/>
              </a:spcAft>
            </a:pPr>
            <a:endParaRPr lang="fr-FR" b="1" i="1" dirty="0">
              <a:solidFill>
                <a:srgbClr val="EA5433">
                  <a:lumMod val="75000"/>
                </a:srgbClr>
              </a:solidFill>
              <a:latin typeface="Arial"/>
            </a:endParaRPr>
          </a:p>
          <a:p>
            <a:pPr lvl="0" defTabSz="914400">
              <a:spcAft>
                <a:spcPts val="500"/>
              </a:spcAft>
            </a:pPr>
            <a:r>
              <a:rPr lang="fr-FR" b="1" i="1" u="sng" dirty="0">
                <a:solidFill>
                  <a:srgbClr val="EA5433">
                    <a:lumMod val="75000"/>
                  </a:srgbClr>
                </a:solidFill>
                <a:latin typeface="Arial"/>
              </a:rPr>
              <a:t>Création d’une session de remplacement en septembre</a:t>
            </a:r>
            <a:r>
              <a:rPr lang="fr-FR" b="1" i="1" dirty="0">
                <a:solidFill>
                  <a:srgbClr val="EA5433">
                    <a:lumMod val="75000"/>
                  </a:srgbClr>
                </a:solidFill>
                <a:latin typeface="Arial"/>
              </a:rPr>
              <a:t> </a:t>
            </a:r>
            <a:r>
              <a:rPr lang="fr-FR" b="1" i="1" dirty="0" smtClean="0">
                <a:solidFill>
                  <a:srgbClr val="EA5433">
                    <a:lumMod val="75000"/>
                  </a:srgbClr>
                </a:solidFill>
                <a:latin typeface="Arial"/>
              </a:rPr>
              <a:t>pour </a:t>
            </a:r>
            <a:r>
              <a:rPr lang="fr-FR" b="1" i="1" dirty="0">
                <a:solidFill>
                  <a:srgbClr val="EA5433">
                    <a:lumMod val="75000"/>
                  </a:srgbClr>
                </a:solidFill>
                <a:latin typeface="Arial"/>
              </a:rPr>
              <a:t>les tous les diplômes professionnels sauf pour le BTS</a:t>
            </a:r>
            <a:r>
              <a:rPr lang="fr-FR" b="1" i="1" dirty="0" smtClean="0">
                <a:solidFill>
                  <a:srgbClr val="EA5433">
                    <a:lumMod val="75000"/>
                  </a:srgbClr>
                </a:solidFill>
                <a:latin typeface="Arial"/>
              </a:rPr>
              <a:t>.</a:t>
            </a:r>
          </a:p>
          <a:p>
            <a:pPr lvl="0" defTabSz="914400">
              <a:spcAft>
                <a:spcPts val="500"/>
              </a:spcAft>
            </a:pPr>
            <a:r>
              <a:rPr lang="fr-FR" b="1" i="1" dirty="0" smtClean="0">
                <a:solidFill>
                  <a:srgbClr val="EA5433">
                    <a:lumMod val="75000"/>
                  </a:srgbClr>
                </a:solidFill>
                <a:latin typeface="Arial"/>
              </a:rPr>
              <a:t>Ne pas confondre session de remplacement et session de rattrapage</a:t>
            </a:r>
            <a:endParaRPr lang="fr-FR" b="1" i="1" dirty="0">
              <a:solidFill>
                <a:srgbClr val="EA5433">
                  <a:lumMod val="75000"/>
                </a:srgbClr>
              </a:solidFill>
              <a:latin typeface="Arial"/>
            </a:endParaRPr>
          </a:p>
          <a:p>
            <a:pPr lvl="0" defTabSz="914400">
              <a:spcAft>
                <a:spcPts val="500"/>
              </a:spcAft>
            </a:pPr>
            <a:r>
              <a:rPr lang="fr-FR" b="1" i="1" dirty="0">
                <a:solidFill>
                  <a:srgbClr val="EA5433">
                    <a:lumMod val="75000"/>
                  </a:srgbClr>
                </a:solidFill>
                <a:latin typeface="Arial"/>
              </a:rPr>
              <a:t>La session de remplacement peut être mobilisée pour une 1</a:t>
            </a:r>
            <a:r>
              <a:rPr lang="fr-FR" b="1" i="1" baseline="30000" dirty="0">
                <a:solidFill>
                  <a:srgbClr val="EA5433">
                    <a:lumMod val="75000"/>
                  </a:srgbClr>
                </a:solidFill>
                <a:latin typeface="Arial"/>
              </a:rPr>
              <a:t>ère</a:t>
            </a:r>
            <a:r>
              <a:rPr lang="fr-FR" b="1" i="1" dirty="0">
                <a:solidFill>
                  <a:srgbClr val="EA5433">
                    <a:lumMod val="75000"/>
                  </a:srgbClr>
                </a:solidFill>
                <a:latin typeface="Arial"/>
              </a:rPr>
              <a:t> inscription</a:t>
            </a:r>
          </a:p>
          <a:p>
            <a:pPr lvl="0" defTabSz="914400">
              <a:spcAft>
                <a:spcPts val="500"/>
              </a:spcAft>
            </a:pPr>
            <a:r>
              <a:rPr lang="fr-FR" b="1" i="1" dirty="0">
                <a:solidFill>
                  <a:srgbClr val="EA5433">
                    <a:lumMod val="75000"/>
                  </a:srgbClr>
                </a:solidFill>
                <a:latin typeface="Arial"/>
              </a:rPr>
              <a:t>Les épreuves d’EPS et les épreuves facultatives ne peuvent être présentées en session de remplacement</a:t>
            </a:r>
          </a:p>
          <a:p>
            <a:pPr lvl="0" defTabSz="914400">
              <a:spcAft>
                <a:spcPts val="500"/>
              </a:spcAft>
            </a:pPr>
            <a:endParaRPr lang="fr-FR" b="1" dirty="0">
              <a:solidFill>
                <a:srgbClr val="000000"/>
              </a:solidFill>
              <a:latin typeface="Arial"/>
            </a:endParaRPr>
          </a:p>
          <a:p>
            <a:pPr lvl="0" defTabSz="914400">
              <a:spcAft>
                <a:spcPts val="500"/>
              </a:spcAft>
            </a:pPr>
            <a:r>
              <a:rPr lang="fr-F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Inscription aux </a:t>
            </a:r>
            <a:r>
              <a:rPr lang="fr-FR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examens</a:t>
            </a: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: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171450" lvl="0" indent="-171450" defTabSz="914400">
              <a:spcAft>
                <a:spcPts val="500"/>
              </a:spcAft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Arial"/>
              </a:rPr>
              <a:t>Fin de la période unique d’inscription</a:t>
            </a:r>
          </a:p>
          <a:p>
            <a:pPr marL="171450" lvl="0" indent="-171450" defTabSz="914400">
              <a:spcAft>
                <a:spcPts val="500"/>
              </a:spcAft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  <a:latin typeface="Arial"/>
              </a:rPr>
              <a:t>La DEC communique </a:t>
            </a:r>
            <a:r>
              <a:rPr lang="fr-FR" dirty="0">
                <a:solidFill>
                  <a:srgbClr val="000000"/>
                </a:solidFill>
                <a:latin typeface="Arial"/>
              </a:rPr>
              <a:t>sur les périodes d’ouverture des serveurs </a:t>
            </a:r>
            <a:r>
              <a:rPr lang="fr-FR" u="sng" dirty="0">
                <a:solidFill>
                  <a:srgbClr val="000000"/>
                </a:solidFill>
                <a:latin typeface="Arial"/>
              </a:rPr>
              <a:t>uniquement à la demande des OF</a:t>
            </a:r>
          </a:p>
          <a:p>
            <a:pPr lvl="0" defTabSz="914400">
              <a:spcAft>
                <a:spcPts val="500"/>
              </a:spcAft>
            </a:pPr>
            <a:endParaRPr lang="fr-FR" dirty="0">
              <a:solidFill>
                <a:srgbClr val="000000"/>
              </a:solidFill>
              <a:latin typeface="Arial"/>
            </a:endParaRPr>
          </a:p>
          <a:p>
            <a:pPr lvl="0" defTabSz="914400">
              <a:spcAft>
                <a:spcPts val="500"/>
              </a:spcAft>
            </a:pPr>
            <a:r>
              <a:rPr lang="fr-FR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Apprentissage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 : </a:t>
            </a:r>
            <a:r>
              <a:rPr lang="fr-FR" dirty="0">
                <a:solidFill>
                  <a:srgbClr val="000000"/>
                </a:solidFill>
                <a:latin typeface="Arial"/>
              </a:rPr>
              <a:t>inscription en forme globale</a:t>
            </a:r>
          </a:p>
          <a:p>
            <a:pPr lvl="0" defTabSz="914400">
              <a:spcAft>
                <a:spcPts val="500"/>
              </a:spcAft>
            </a:pPr>
            <a:r>
              <a:rPr lang="fr-F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Stagiaires de la formation </a:t>
            </a:r>
            <a:r>
              <a:rPr lang="fr-FR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professionnelle</a:t>
            </a: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fr-FR" dirty="0">
                <a:solidFill>
                  <a:srgbClr val="000000"/>
                </a:solidFill>
                <a:latin typeface="Arial"/>
              </a:rPr>
              <a:t>inscription forme globale ou progressive </a:t>
            </a:r>
          </a:p>
        </p:txBody>
      </p:sp>
    </p:spTree>
    <p:extLst>
      <p:ext uri="{BB962C8B-B14F-4D97-AF65-F5344CB8AC3E}">
        <p14:creationId xmlns:p14="http://schemas.microsoft.com/office/powerpoint/2010/main" val="36033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1" y="1260764"/>
            <a:ext cx="9836727" cy="3752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500"/>
              </a:spcAft>
            </a:pPr>
            <a:r>
              <a:rPr lang="fr-FR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Epreuves </a:t>
            </a:r>
            <a:r>
              <a:rPr lang="fr-FR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ponctuelles</a:t>
            </a:r>
            <a:r>
              <a:rPr lang="fr-FR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:</a:t>
            </a:r>
            <a:endParaRPr lang="fr-FR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lvl="0" defTabSz="914400">
              <a:spcAft>
                <a:spcPts val="500"/>
              </a:spcAft>
            </a:pPr>
            <a:r>
              <a:rPr lang="fr-FR" sz="1600" b="1" dirty="0" smtClean="0">
                <a:solidFill>
                  <a:srgbClr val="EA5433">
                    <a:lumMod val="75000"/>
                  </a:srgbClr>
                </a:solidFill>
                <a:latin typeface="Arial"/>
              </a:rPr>
              <a:t>CAP</a:t>
            </a:r>
            <a:r>
              <a:rPr lang="fr-FR" sz="1600" b="1" dirty="0">
                <a:solidFill>
                  <a:srgbClr val="EA5433">
                    <a:lumMod val="75000"/>
                  </a:srgbClr>
                </a:solidFill>
                <a:latin typeface="Arial"/>
              </a:rPr>
              <a:t>, BCP, MC, BMA</a:t>
            </a:r>
          </a:p>
          <a:p>
            <a:pPr marL="171450" lvl="0" indent="-171450" defTabSz="914400">
              <a:spcAft>
                <a:spcPts val="50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"/>
              </a:rPr>
              <a:t>Session </a:t>
            </a: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principale : </a:t>
            </a:r>
            <a:r>
              <a:rPr lang="fr-FR" sz="1600" dirty="0">
                <a:solidFill>
                  <a:srgbClr val="000000"/>
                </a:solidFill>
                <a:latin typeface="Arial"/>
              </a:rPr>
              <a:t>juin</a:t>
            </a:r>
          </a:p>
          <a:p>
            <a:pPr marL="171450" lvl="0" indent="-171450" defTabSz="914400">
              <a:spcAft>
                <a:spcPts val="50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"/>
              </a:rPr>
              <a:t>Session de </a:t>
            </a: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remplacement : </a:t>
            </a:r>
            <a:r>
              <a:rPr lang="fr-FR" sz="1600" dirty="0">
                <a:solidFill>
                  <a:srgbClr val="000000"/>
                </a:solidFill>
                <a:latin typeface="Arial"/>
              </a:rPr>
              <a:t>septembre</a:t>
            </a:r>
            <a:endParaRPr lang="fr-FR" sz="1600" u="sng" dirty="0">
              <a:solidFill>
                <a:srgbClr val="000000"/>
              </a:solidFill>
              <a:latin typeface="Arial"/>
            </a:endParaRPr>
          </a:p>
          <a:p>
            <a:pPr lvl="0" defTabSz="914400">
              <a:spcAft>
                <a:spcPts val="500"/>
              </a:spcAft>
            </a:pPr>
            <a:endParaRPr lang="fr-FR" sz="1600" b="1" dirty="0">
              <a:solidFill>
                <a:srgbClr val="EA5433">
                  <a:lumMod val="75000"/>
                </a:srgbClr>
              </a:solidFill>
              <a:latin typeface="Arial"/>
            </a:endParaRPr>
          </a:p>
          <a:p>
            <a:pPr lvl="0" defTabSz="914400">
              <a:spcAft>
                <a:spcPts val="500"/>
              </a:spcAft>
            </a:pPr>
            <a:r>
              <a:rPr lang="fr-FR" sz="1600" b="1" dirty="0">
                <a:solidFill>
                  <a:srgbClr val="EA5433">
                    <a:lumMod val="75000"/>
                  </a:srgbClr>
                </a:solidFill>
                <a:latin typeface="Arial"/>
              </a:rPr>
              <a:t>BP</a:t>
            </a:r>
            <a:endParaRPr lang="fr-FR" sz="1600" b="1" dirty="0">
              <a:solidFill>
                <a:srgbClr val="000000"/>
              </a:solidFill>
              <a:latin typeface="Arial"/>
            </a:endParaRPr>
          </a:p>
          <a:p>
            <a:pPr marL="171450" lvl="0" indent="-171450" defTabSz="914400">
              <a:spcAft>
                <a:spcPts val="50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"/>
              </a:rPr>
              <a:t>Session </a:t>
            </a: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principale : </a:t>
            </a:r>
            <a:r>
              <a:rPr lang="fr-FR" sz="1600" dirty="0">
                <a:solidFill>
                  <a:srgbClr val="000000"/>
                </a:solidFill>
                <a:latin typeface="Arial"/>
              </a:rPr>
              <a:t>mai-juin et /ou octobre-novembre</a:t>
            </a:r>
          </a:p>
          <a:p>
            <a:pPr marL="171450" lvl="0" indent="-171450" defTabSz="914400">
              <a:spcAft>
                <a:spcPts val="50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"/>
              </a:rPr>
              <a:t>Session de </a:t>
            </a: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remplacement : </a:t>
            </a:r>
            <a:r>
              <a:rPr lang="fr-FR" sz="1600" dirty="0">
                <a:solidFill>
                  <a:srgbClr val="000000"/>
                </a:solidFill>
                <a:latin typeface="Arial"/>
              </a:rPr>
              <a:t>septembre ou en novembre-décembre</a:t>
            </a:r>
          </a:p>
          <a:p>
            <a:pPr lvl="0" defTabSz="914400">
              <a:spcAft>
                <a:spcPts val="500"/>
              </a:spcAft>
            </a:pPr>
            <a:endParaRPr lang="fr-FR" sz="1600" u="sng" dirty="0">
              <a:solidFill>
                <a:srgbClr val="000000"/>
              </a:solidFill>
              <a:latin typeface="Arial"/>
            </a:endParaRPr>
          </a:p>
          <a:p>
            <a:pPr lvl="0" defTabSz="914400">
              <a:spcAft>
                <a:spcPts val="500"/>
              </a:spcAft>
            </a:pPr>
            <a:r>
              <a:rPr lang="fr-FR" sz="1600" b="1" dirty="0">
                <a:solidFill>
                  <a:srgbClr val="EA5433">
                    <a:lumMod val="75000"/>
                  </a:srgbClr>
                </a:solidFill>
                <a:latin typeface="Arial"/>
              </a:rPr>
              <a:t>BTS</a:t>
            </a:r>
          </a:p>
          <a:p>
            <a:pPr marL="171450" lvl="0" indent="-171450" defTabSz="914400">
              <a:spcAft>
                <a:spcPts val="50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"/>
              </a:rPr>
              <a:t>Session principale: juin</a:t>
            </a:r>
          </a:p>
          <a:p>
            <a:pPr marL="171450" lvl="0" indent="-171450" defTabSz="914400">
              <a:spcAft>
                <a:spcPts val="50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"/>
              </a:rPr>
              <a:t>Pas de session de remplacement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D55851-258D-406F-86B3-851397F66E3A}"/>
              </a:ext>
            </a:extLst>
          </p:cNvPr>
          <p:cNvSpPr/>
          <p:nvPr/>
        </p:nvSpPr>
        <p:spPr>
          <a:xfrm>
            <a:off x="581891" y="5069818"/>
            <a:ext cx="10612582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Epreuves en </a:t>
            </a:r>
            <a:r>
              <a:rPr lang="fr-FR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CCF</a:t>
            </a:r>
            <a:r>
              <a:rPr lang="fr-FR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:</a:t>
            </a:r>
            <a:endParaRPr lang="fr-FR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defTabSz="914400"/>
            <a:endParaRPr lang="fr-FR" sz="1600" b="1" dirty="0">
              <a:solidFill>
                <a:srgbClr val="000000"/>
              </a:solidFill>
              <a:latin typeface="Arial"/>
            </a:endParaRPr>
          </a:p>
          <a:p>
            <a:pPr marL="171450" indent="-171450" defTabSz="914400">
              <a:spcAft>
                <a:spcPts val="50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"/>
              </a:rPr>
              <a:t>Se déroulent en articulation avec le parcours du candidat</a:t>
            </a:r>
          </a:p>
          <a:p>
            <a:pPr marL="171450" indent="-171450" defTabSz="914400">
              <a:spcAft>
                <a:spcPts val="50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"/>
              </a:rPr>
              <a:t>Si les périodes d’évaluation sont indiquées dans le référentiel, le calendrier peut être aménagé en lien avec les corps d’inspection</a:t>
            </a:r>
          </a:p>
        </p:txBody>
      </p:sp>
    </p:spTree>
    <p:extLst>
      <p:ext uri="{BB962C8B-B14F-4D97-AF65-F5344CB8AC3E}">
        <p14:creationId xmlns:p14="http://schemas.microsoft.com/office/powerpoint/2010/main" val="10393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3B3D5A4-736F-4AC0-9279-B4CDC335BCF1}"/>
              </a:ext>
            </a:extLst>
          </p:cNvPr>
          <p:cNvSpPr txBox="1">
            <a:spLocks/>
          </p:cNvSpPr>
          <p:nvPr/>
        </p:nvSpPr>
        <p:spPr bwMode="gray">
          <a:xfrm>
            <a:off x="4280280" y="915208"/>
            <a:ext cx="3076484" cy="1744863"/>
          </a:xfrm>
          <a:prstGeom prst="rect">
            <a:avLst/>
          </a:prstGeom>
          <a:solidFill>
            <a:srgbClr val="EA5433">
              <a:lumMod val="75000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Délibération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Session principale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session de remplacement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sessions jurys VAE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40C1F6-CDBB-4A02-B78C-621FA6FC6E9A}"/>
              </a:ext>
            </a:extLst>
          </p:cNvPr>
          <p:cNvSpPr txBox="1">
            <a:spLocks/>
          </p:cNvSpPr>
          <p:nvPr/>
        </p:nvSpPr>
        <p:spPr bwMode="gray">
          <a:xfrm>
            <a:off x="6899562" y="3076920"/>
            <a:ext cx="3782292" cy="1772574"/>
          </a:xfrm>
          <a:prstGeom prst="rect">
            <a:avLst/>
          </a:prstGeom>
          <a:solidFill>
            <a:srgbClr val="FFD500">
              <a:lumMod val="75000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Session principale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2 sessions jurys VAE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= 3 sessions par 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FFC3EB7-A7CA-4048-B9E7-459AACA337C4}"/>
              </a:ext>
            </a:extLst>
          </p:cNvPr>
          <p:cNvSpPr txBox="1">
            <a:spLocks/>
          </p:cNvSpPr>
          <p:nvPr/>
        </p:nvSpPr>
        <p:spPr bwMode="gray">
          <a:xfrm>
            <a:off x="1108364" y="3133146"/>
            <a:ext cx="3614402" cy="1758719"/>
          </a:xfrm>
          <a:prstGeom prst="rect">
            <a:avLst/>
          </a:prstGeom>
          <a:solidFill>
            <a:srgbClr val="008080"/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Arial"/>
              </a:rPr>
              <a:t>CAP-BCP-BP-MC-BMA</a:t>
            </a:r>
          </a:p>
          <a:p>
            <a:r>
              <a:rPr lang="fr-FR" sz="1800" dirty="0">
                <a:solidFill>
                  <a:schemeClr val="bg1"/>
                </a:solidFill>
                <a:latin typeface="Arial"/>
              </a:rPr>
              <a:t>  Session principale</a:t>
            </a:r>
          </a:p>
          <a:p>
            <a:r>
              <a:rPr lang="fr-FR" sz="1800" dirty="0">
                <a:solidFill>
                  <a:schemeClr val="bg1"/>
                </a:solidFill>
                <a:latin typeface="Arial"/>
              </a:rPr>
              <a:t>  session de remplacement </a:t>
            </a:r>
          </a:p>
          <a:p>
            <a:r>
              <a:rPr lang="fr-FR" sz="1800" dirty="0">
                <a:solidFill>
                  <a:schemeClr val="bg1"/>
                </a:solidFill>
                <a:latin typeface="Arial"/>
              </a:rPr>
              <a:t>  2 sessions jurys VAE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/>
              </a:rPr>
              <a:t>= 4 sessions par an</a:t>
            </a:r>
          </a:p>
          <a:p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28255" y="5283322"/>
            <a:ext cx="10196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 organisation dans l’Académie de Nantes ?</a:t>
            </a:r>
          </a:p>
          <a:p>
            <a:r>
              <a:rPr lang="fr-FR" dirty="0"/>
              <a:t> </a:t>
            </a:r>
            <a:r>
              <a:rPr lang="fr-FR" dirty="0" smtClean="0"/>
              <a:t>     - Les examens seront organisés par la DEC sur Cyclades – chaque stagiaire aura un espace candidat ?</a:t>
            </a:r>
          </a:p>
          <a:p>
            <a:r>
              <a:rPr lang="fr-FR" dirty="0"/>
              <a:t> </a:t>
            </a:r>
            <a:r>
              <a:rPr lang="fr-FR" dirty="0" smtClean="0"/>
              <a:t>     - Les  OF auront un « espace établissement » pour éditer les relevés de notes à transmettre à la DEC ?</a:t>
            </a:r>
          </a:p>
          <a:p>
            <a:r>
              <a:rPr lang="fr-FR" dirty="0"/>
              <a:t> </a:t>
            </a:r>
            <a:r>
              <a:rPr lang="fr-FR" dirty="0" smtClean="0"/>
              <a:t>     - Si les OF prennent appui sur les sessions VAE, la DEC organise les sessions d’examens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1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3806" y="1152344"/>
            <a:ext cx="6194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fr-FR" sz="3600" b="1" dirty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Actualités </a:t>
            </a:r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certificatives (suite)</a:t>
            </a:r>
            <a:endParaRPr lang="fr-FR" b="1" u="sng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273" y="2274838"/>
            <a:ext cx="10681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Arrêté du 3 juin 2022 </a:t>
            </a:r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épreuves de contrôle du BTS</a:t>
            </a: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4240096266"/>
              </p:ext>
            </p:extLst>
          </p:nvPr>
        </p:nvGraphicFramePr>
        <p:xfrm>
          <a:off x="831273" y="2964873"/>
          <a:ext cx="9725891" cy="317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6595" y="1152344"/>
            <a:ext cx="6066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fr-FR" sz="3600" b="1" dirty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Actualités certificatives (suite)</a:t>
            </a:r>
            <a:endParaRPr lang="fr-FR" b="1" u="sng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253" y="2362339"/>
            <a:ext cx="9989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Arrêté du 3 juin 2022 : 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 des épreuves obligatoires générales et professionnelles pour chaque spécialité du BTS à compter des sessions 2022 2023 2024</a:t>
            </a: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74618" y="4197927"/>
            <a:ext cx="882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commune de l’impact de cet arrêté </a:t>
            </a: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6595" y="1152344"/>
            <a:ext cx="6066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fr-FR" sz="3600" b="1" dirty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Actualités certificatives (suite)</a:t>
            </a:r>
            <a:endParaRPr lang="fr-FR" b="1" u="sng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253" y="2362339"/>
            <a:ext cx="9989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Décret 2022-850 </a:t>
            </a:r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3 juin 2022 : 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en langue anglaise pour les candidats à l’examen du BTS</a:t>
            </a: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33055" y="3962399"/>
            <a:ext cx="88253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commune de l’impact de cet 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arrêté :</a:t>
            </a:r>
          </a:p>
          <a:p>
            <a:endParaRPr lang="fr-FR" sz="2400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Report au 1</a:t>
            </a:r>
            <a:r>
              <a:rPr lang="fr-FR" sz="2400" baseline="300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janvier 2023 de l’entrée en vigueur des dispositions relatives à la passation de la certification en </a:t>
            </a:r>
            <a:r>
              <a:rPr lang="fr-FR" sz="240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 anglaise ?</a:t>
            </a:r>
            <a:endParaRPr lang="fr-FR" sz="2400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6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98987053"/>
              </p:ext>
            </p:extLst>
          </p:nvPr>
        </p:nvGraphicFramePr>
        <p:xfrm>
          <a:off x="447675" y="438332"/>
          <a:ext cx="1129665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74321" y="838442"/>
            <a:ext cx="108813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Actualités du DAVA : calendrier des sessions VAE</a:t>
            </a:r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40526" y="5081451"/>
            <a:ext cx="1034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321" y="2222190"/>
            <a:ext cx="11108691" cy="44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98987053"/>
              </p:ext>
            </p:extLst>
          </p:nvPr>
        </p:nvGraphicFramePr>
        <p:xfrm>
          <a:off x="447675" y="438332"/>
          <a:ext cx="1129665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74321" y="838442"/>
            <a:ext cx="108813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DAVA : Nouvelle organisation sessions intermédiaires</a:t>
            </a:r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40526" y="5081451"/>
            <a:ext cx="1034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991" y="2029964"/>
            <a:ext cx="10972535" cy="45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8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55320" y="932660"/>
            <a:ext cx="108813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  Veille Formation Professionnelle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 de l’Union Européenne du 26 juin 2022 : </a:t>
            </a:r>
          </a:p>
          <a:p>
            <a:r>
              <a:rPr lang="fr-FR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Approche européenne et une demande à un recours accru aux microcertifications   pour l’apprentissage et la formation tout au long de la vie</a:t>
            </a:r>
            <a:endParaRPr lang="fr-FR" sz="36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4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Constat :</a:t>
            </a:r>
            <a:endParaRPr lang="fr-FR" sz="24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Certifications longues éparses en Europe</a:t>
            </a:r>
          </a:p>
          <a:p>
            <a:pPr marL="342900" indent="-342900">
              <a:buFontTx/>
              <a:buChar char="-"/>
            </a:pPr>
            <a:endParaRPr lang="fr-FR" sz="24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4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Définition d’une </a:t>
            </a:r>
            <a:r>
              <a:rPr lang="fr-FR" sz="2400" b="1" dirty="0" err="1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microcertification</a:t>
            </a:r>
            <a:r>
              <a:rPr lang="fr-FR" sz="24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</a:p>
          <a:p>
            <a:r>
              <a:rPr lang="fr-FR" sz="20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Relevé des acquis d’apprentissage obtenus par un apprenant à la suite d’un petit volume d’apprentissage </a:t>
            </a:r>
            <a:r>
              <a:rPr lang="fr-FR" sz="20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Accomplissement d’une tâche = </a:t>
            </a:r>
            <a:r>
              <a:rPr lang="fr-FR" sz="2000" b="1" dirty="0" err="1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microcertification</a:t>
            </a:r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Réglementation sur la base des modèles allemand et danois</a:t>
            </a:r>
          </a:p>
          <a:p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4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Calendrier : </a:t>
            </a:r>
            <a:r>
              <a:rPr lang="fr-FR" sz="20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Décembre 2023 : Les états devront rendre compte des 1ères mesures</a:t>
            </a:r>
          </a:p>
          <a:p>
            <a:r>
              <a:rPr lang="fr-FR" sz="20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Début 2027 : Evaluation des mesures prises</a:t>
            </a:r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47675" y="1214090"/>
            <a:ext cx="1103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7.  Rencontre 2023 </a:t>
            </a:r>
          </a:p>
          <a:p>
            <a:endParaRPr lang="fr-F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Jeudi 21 Septembre 2023</a:t>
            </a:r>
          </a:p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03" y="2413338"/>
            <a:ext cx="9784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endParaRPr lang="fr-FR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 : </a:t>
            </a:r>
            <a:r>
              <a:rPr lang="fr-FR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Soazic GABORIT – Valérie BOUCHER – Antoine BELETEAU</a:t>
            </a:r>
          </a:p>
          <a:p>
            <a:r>
              <a:rPr lang="fr-FR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MCPA : </a:t>
            </a:r>
            <a:r>
              <a:rPr lang="fr-FR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Régine LENGRONNE</a:t>
            </a:r>
          </a:p>
          <a:p>
            <a:r>
              <a:rPr lang="fr-FR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DAVA : </a:t>
            </a:r>
            <a:r>
              <a:rPr lang="fr-FR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Anne-Lise FOISIL </a:t>
            </a:r>
            <a:endParaRPr lang="fr-FR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Loire Atlantique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Sophie LEFORT - Annie GUEGAN </a:t>
            </a:r>
            <a:endParaRPr lang="fr-FR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</a:t>
            </a:r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Vendée : </a:t>
            </a:r>
            <a:r>
              <a:rPr lang="fr-FR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Marie-Line MAUDET-QUESNEE</a:t>
            </a:r>
            <a:endParaRPr lang="fr-FR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49 : </a:t>
            </a:r>
            <a:r>
              <a:rPr lang="fr-FR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Paul FIGUEIRA  –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Frédéric RAVARD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Maine : </a:t>
            </a:r>
            <a:r>
              <a:rPr lang="fr-FR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Muriel CESBRON – Danielle PESCHARD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92777" y="1593669"/>
            <a:ext cx="3239589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Bienvenue !</a:t>
            </a:r>
            <a:endParaRPr lang="fr-FR" dirty="0"/>
          </a:p>
        </p:txBody>
      </p:sp>
      <p:pic>
        <p:nvPicPr>
          <p:cNvPr id="4" name="Image 3" descr="Résultat de recherche d'images pour &quot;café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451" y="352883"/>
            <a:ext cx="2476286" cy="222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6ECD5C-6B2A-8F4B-932A-963BCFEE9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98" y="2642851"/>
            <a:ext cx="2689316" cy="13900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812433" y="2818846"/>
            <a:ext cx="424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café – Un thé - Quelques douceurs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liste d’émargement à signer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6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55258" y="1148752"/>
            <a:ext cx="419466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MERCI</a:t>
            </a:r>
            <a:r>
              <a:rPr lang="fr-FR" altLang="fr-FR" sz="28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fr-FR" altLang="fr-FR" sz="2800" b="1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POUR </a:t>
            </a:r>
            <a:r>
              <a:rPr lang="fr-FR" altLang="fr-FR" sz="28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VOTRE </a:t>
            </a:r>
            <a:br>
              <a:rPr lang="fr-FR" altLang="fr-FR" sz="28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altLang="fr-FR" sz="28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ÉCOUTE</a:t>
            </a:r>
            <a:endParaRPr lang="fr-FR" altLang="fr-FR" sz="2800" b="1" i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7" y="1964360"/>
            <a:ext cx="3349289" cy="4110056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381702" y="6238875"/>
            <a:ext cx="1094400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702" y="6343206"/>
            <a:ext cx="44708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>
                <a:solidFill>
                  <a:srgbClr val="00365F"/>
                </a:solidFill>
                <a:latin typeface="Arial"/>
              </a:rPr>
              <a:t>GRETA-CFA ………….</a:t>
            </a:r>
            <a:endParaRPr lang="fr-FR" sz="1050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2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701" y="1417172"/>
            <a:ext cx="953815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 du </a:t>
            </a:r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060556"/>
            <a:ext cx="1202787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Tour de table &amp; présentation des services rectoraux : DEC - MCPA - DAVA - DAFPIC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Tour de table &amp; présentation des GRETA-CFA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Apprentissage en Pays de la Loire : Intervention de Régine LENGRONNE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Actualités certificatives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Actualités du DAVA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Veille formation professionnelle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Date prochaine rencontre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fr-FR" altLang="fr-FR" sz="24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81702" y="6238875"/>
            <a:ext cx="1094400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702" y="6343206"/>
            <a:ext cx="44708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rgbClr val="00365F"/>
                </a:solidFill>
                <a:latin typeface="Arial"/>
              </a:rPr>
              <a:t>Réseau GRETA-CFA de l’académique de Nantes</a:t>
            </a:r>
            <a:endParaRPr lang="fr-FR" sz="1050" b="1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4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247" y="418053"/>
            <a:ext cx="7049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Présentation des services rectoraux</a:t>
            </a:r>
            <a:endParaRPr lang="fr-FR" b="1" u="sng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11382" y="1286057"/>
            <a:ext cx="103077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 des Examens et Concours – DEC</a:t>
            </a:r>
          </a:p>
          <a:p>
            <a:endParaRPr lang="fr-FR" dirty="0"/>
          </a:p>
          <a:p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DEC 7 : CAP et MC3</a:t>
            </a:r>
          </a:p>
          <a:p>
            <a:r>
              <a:rPr lang="fr-FR" dirty="0" smtClean="0"/>
              <a:t>Cheffe de bureau : </a:t>
            </a:r>
            <a:r>
              <a:rPr lang="fr-FR" b="1" dirty="0" smtClean="0"/>
              <a:t>Soazic GABORIT</a:t>
            </a:r>
          </a:p>
          <a:p>
            <a:r>
              <a:rPr lang="fr-FR" dirty="0" smtClean="0"/>
              <a:t>Mèl générique : </a:t>
            </a:r>
            <a:r>
              <a:rPr lang="fr-FR" dirty="0" smtClean="0">
                <a:hlinkClick r:id="rId2"/>
              </a:rPr>
              <a:t>dec.cap.mc3@ac-nantes.fr</a:t>
            </a:r>
            <a:endParaRPr lang="fr-FR" dirty="0" smtClean="0"/>
          </a:p>
          <a:p>
            <a:endParaRPr lang="fr-FR" dirty="0"/>
          </a:p>
          <a:p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DEC 6 : BAC PRO – MC – BP</a:t>
            </a:r>
          </a:p>
          <a:p>
            <a:r>
              <a:rPr lang="fr-FR" dirty="0" smtClean="0"/>
              <a:t>Cheffe de bureau : </a:t>
            </a:r>
            <a:r>
              <a:rPr lang="fr-FR" b="1" dirty="0" smtClean="0"/>
              <a:t>Valérie BOUCHER</a:t>
            </a:r>
          </a:p>
          <a:p>
            <a:r>
              <a:rPr lang="fr-FR" dirty="0" smtClean="0"/>
              <a:t>Cheffe de section des baccalauréats professionnels : Laura PAYRAUDEAU</a:t>
            </a:r>
          </a:p>
          <a:p>
            <a:r>
              <a:rPr lang="fr-FR" dirty="0"/>
              <a:t>Mèl générique : </a:t>
            </a:r>
            <a:r>
              <a:rPr lang="fr-FR" dirty="0">
                <a:hlinkClick r:id="rId3"/>
              </a:rPr>
              <a:t>dec.bcp@ac-nantes.fr</a:t>
            </a:r>
            <a:endParaRPr lang="fr-FR" dirty="0"/>
          </a:p>
          <a:p>
            <a:r>
              <a:rPr lang="fr-FR" dirty="0" smtClean="0"/>
              <a:t>Cheffe de section des brevets professionnels : Françoise CAILLEAU</a:t>
            </a:r>
          </a:p>
          <a:p>
            <a:r>
              <a:rPr lang="fr-FR" dirty="0" smtClean="0"/>
              <a:t>Mèl générique : </a:t>
            </a:r>
            <a:r>
              <a:rPr lang="fr-FR" dirty="0" smtClean="0">
                <a:hlinkClick r:id="rId4"/>
              </a:rPr>
              <a:t>dec.bp@ac-nantes.fr</a:t>
            </a:r>
            <a:endParaRPr lang="fr-FR" dirty="0" smtClean="0"/>
          </a:p>
          <a:p>
            <a:endParaRPr lang="fr-FR" dirty="0" smtClean="0"/>
          </a:p>
          <a:p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DEC 4 : BTS</a:t>
            </a:r>
          </a:p>
          <a:p>
            <a:r>
              <a:rPr lang="fr-FR" dirty="0" smtClean="0"/>
              <a:t>Cheffe de bureau : </a:t>
            </a:r>
            <a:r>
              <a:rPr lang="fr-FR" b="1" dirty="0" smtClean="0"/>
              <a:t>Alexandra BOSSARD</a:t>
            </a:r>
          </a:p>
          <a:p>
            <a:r>
              <a:rPr lang="fr-FR" dirty="0" smtClean="0"/>
              <a:t>Chef de section des BTS :  </a:t>
            </a:r>
            <a:r>
              <a:rPr lang="fr-FR" b="1" dirty="0" smtClean="0"/>
              <a:t>Antoine BELETEAU</a:t>
            </a:r>
          </a:p>
          <a:p>
            <a:r>
              <a:rPr lang="fr-FR" dirty="0"/>
              <a:t>Mèl générique : </a:t>
            </a:r>
            <a:r>
              <a:rPr lang="fr-FR" dirty="0" smtClean="0">
                <a:hlinkClick r:id="rId4"/>
              </a:rPr>
              <a:t>dec.bts@ac-nantes.fr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033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247" y="418053"/>
            <a:ext cx="7049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Présentation des services rectoraux</a:t>
            </a:r>
            <a:endParaRPr lang="fr-FR" b="1" u="sng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1781" y="1286057"/>
            <a:ext cx="1156854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 de Contrôle Pédagogique des formations par Apprentissage – MCPA</a:t>
            </a:r>
          </a:p>
          <a:p>
            <a:endParaRPr lang="fr-FR" dirty="0"/>
          </a:p>
          <a:p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MCPA :</a:t>
            </a:r>
          </a:p>
          <a:p>
            <a:r>
              <a:rPr lang="fr-FR" dirty="0" smtClean="0"/>
              <a:t>Inspectrice Education nationale – Coordonnatrice de la MCPA : </a:t>
            </a:r>
            <a:r>
              <a:rPr lang="fr-FR" b="1" dirty="0" smtClean="0"/>
              <a:t>Régine LENGRONNE</a:t>
            </a:r>
          </a:p>
          <a:p>
            <a:r>
              <a:rPr lang="fr-FR" dirty="0" smtClean="0"/>
              <a:t>Mèl générique : </a:t>
            </a:r>
            <a:r>
              <a:rPr lang="fr-FR" dirty="0" smtClean="0">
                <a:hlinkClick r:id="rId2"/>
              </a:rPr>
              <a:t>mcpa@ac-nantes.fr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Dispositif Académique de Validation des Acquis – DAVA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DAVA :</a:t>
            </a:r>
          </a:p>
          <a:p>
            <a:r>
              <a:rPr lang="fr-FR" dirty="0" smtClean="0"/>
              <a:t>Responsable du DAVA : </a:t>
            </a:r>
            <a:r>
              <a:rPr lang="fr-FR" b="1" dirty="0" smtClean="0"/>
              <a:t>Sophie </a:t>
            </a:r>
            <a:r>
              <a:rPr lang="fr-FR" b="1" dirty="0" smtClean="0"/>
              <a:t>BURGAIN </a:t>
            </a:r>
            <a:r>
              <a:rPr lang="fr-FR" dirty="0" smtClean="0"/>
              <a:t>(Tél. : 06 80 41 87 78)</a:t>
            </a:r>
            <a:endParaRPr lang="fr-FR" dirty="0" smtClean="0"/>
          </a:p>
          <a:p>
            <a:r>
              <a:rPr lang="fr-FR" dirty="0" smtClean="0"/>
              <a:t>Responsable administrative : </a:t>
            </a:r>
            <a:r>
              <a:rPr lang="fr-FR" b="1" dirty="0" smtClean="0"/>
              <a:t>Anne-Lise </a:t>
            </a:r>
            <a:r>
              <a:rPr lang="fr-FR" b="1" dirty="0" smtClean="0"/>
              <a:t>FOISIL </a:t>
            </a:r>
            <a:r>
              <a:rPr lang="fr-FR" dirty="0" smtClean="0"/>
              <a:t>(Tél. : 02.51.86.31.55)</a:t>
            </a:r>
            <a:endParaRPr lang="fr-FR" dirty="0" smtClean="0"/>
          </a:p>
          <a:p>
            <a:r>
              <a:rPr lang="fr-FR" dirty="0" smtClean="0"/>
              <a:t>Responsable administrative adjointe : </a:t>
            </a:r>
            <a:r>
              <a:rPr lang="fr-FR" b="1" dirty="0" smtClean="0"/>
              <a:t>Nadège </a:t>
            </a:r>
            <a:r>
              <a:rPr lang="fr-FR" b="1" dirty="0"/>
              <a:t>GIFFARD </a:t>
            </a:r>
            <a:r>
              <a:rPr lang="fr-FR" dirty="0"/>
              <a:t>(Tél. : </a:t>
            </a:r>
            <a:r>
              <a:rPr lang="fr-FR" dirty="0" smtClean="0"/>
              <a:t>02.51.86.31.59)</a:t>
            </a:r>
            <a:endParaRPr lang="fr-FR" dirty="0"/>
          </a:p>
          <a:p>
            <a:endParaRPr lang="fr-FR" dirty="0" smtClean="0"/>
          </a:p>
          <a:p>
            <a:r>
              <a:rPr lang="fr-FR" dirty="0"/>
              <a:t>Mèl générique : </a:t>
            </a:r>
            <a:r>
              <a:rPr lang="fr-FR" dirty="0" smtClean="0">
                <a:hlinkClick r:id="rId3"/>
              </a:rPr>
              <a:t>dava-vae@ac-nantes.fr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77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247" y="418053"/>
            <a:ext cx="7049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Présentation des services rectoraux</a:t>
            </a:r>
            <a:endParaRPr lang="fr-FR" b="1" u="sng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6314" y="1718131"/>
            <a:ext cx="113191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Délégation Académique à la Formation Professionnelle Initiale et Continue </a:t>
            </a:r>
          </a:p>
          <a:p>
            <a:endParaRPr lang="fr-FR" dirty="0"/>
          </a:p>
          <a:p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DAFPIC :</a:t>
            </a:r>
          </a:p>
          <a:p>
            <a:r>
              <a:rPr lang="fr-FR" dirty="0" smtClean="0"/>
              <a:t>Conseillère en formation professionnelle – Référente académique « Certification/Réglementation » : </a:t>
            </a:r>
            <a:r>
              <a:rPr lang="fr-FR" b="1" dirty="0" smtClean="0"/>
              <a:t>Sophie BURGAIN</a:t>
            </a:r>
          </a:p>
          <a:p>
            <a:r>
              <a:rPr lang="fr-FR" dirty="0" smtClean="0"/>
              <a:t>Mèl </a:t>
            </a:r>
            <a:r>
              <a:rPr lang="fr-FR" dirty="0" smtClean="0"/>
              <a:t>: </a:t>
            </a:r>
            <a:r>
              <a:rPr lang="fr-FR" dirty="0" smtClean="0">
                <a:hlinkClick r:id="rId2"/>
              </a:rPr>
              <a:t>sophie.burgain@ac-nantes.fr</a:t>
            </a:r>
            <a:endParaRPr lang="fr-FR" dirty="0" smtClean="0"/>
          </a:p>
          <a:p>
            <a:r>
              <a:rPr lang="fr-FR" dirty="0" smtClean="0"/>
              <a:t>Téléphone : 06 80 41 87 78</a:t>
            </a:r>
          </a:p>
          <a:p>
            <a:endParaRPr lang="fr-FR" dirty="0" smtClean="0"/>
          </a:p>
          <a:p>
            <a:r>
              <a:rPr lang="fr-FR" dirty="0" smtClean="0"/>
              <a:t>Chargée de mission « Certification » : </a:t>
            </a:r>
            <a:r>
              <a:rPr lang="fr-FR" b="1" dirty="0" smtClean="0"/>
              <a:t>Guylène TROJAN</a:t>
            </a:r>
          </a:p>
          <a:p>
            <a:r>
              <a:rPr lang="fr-FR" dirty="0" smtClean="0"/>
              <a:t>Mèl </a:t>
            </a:r>
            <a:r>
              <a:rPr lang="fr-FR" dirty="0" smtClean="0"/>
              <a:t>: </a:t>
            </a:r>
            <a:r>
              <a:rPr lang="fr-FR" dirty="0" smtClean="0">
                <a:hlinkClick r:id="rId3"/>
              </a:rPr>
              <a:t>guylene.trojan@ac-nantes.fr</a:t>
            </a:r>
            <a:endParaRPr lang="fr-FR" dirty="0" smtClean="0"/>
          </a:p>
          <a:p>
            <a:r>
              <a:rPr lang="fr-FR" dirty="0" smtClean="0"/>
              <a:t>Téléphone : </a:t>
            </a:r>
            <a:r>
              <a:rPr lang="fr-FR" dirty="0" smtClean="0"/>
              <a:t>02 51 86 30 59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8125" y="418053"/>
            <a:ext cx="5975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Présentation des GRETA - CFA</a:t>
            </a:r>
            <a:endParaRPr lang="fr-FR" b="1" u="sng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9783" y="1768706"/>
            <a:ext cx="554968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GRETA-CFA </a:t>
            </a:r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Loire-Atlantique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fr-FR" dirty="0" smtClean="0"/>
              <a:t>Conseillère en formation professionnelle : </a:t>
            </a:r>
            <a:r>
              <a:rPr lang="fr-FR" b="1" dirty="0" smtClean="0"/>
              <a:t>Sophie </a:t>
            </a:r>
            <a:r>
              <a:rPr lang="fr-FR" b="1" dirty="0" smtClean="0"/>
              <a:t>LEFORT</a:t>
            </a:r>
            <a:endParaRPr lang="fr-FR" b="1" dirty="0" smtClean="0"/>
          </a:p>
          <a:p>
            <a:r>
              <a:rPr lang="fr-FR" dirty="0" smtClean="0"/>
              <a:t>Mèl : </a:t>
            </a:r>
            <a:r>
              <a:rPr lang="fr-FR" dirty="0" smtClean="0">
                <a:hlinkClick r:id="rId2"/>
              </a:rPr>
              <a:t>sophie.lefort1@ac-nantes.fr</a:t>
            </a:r>
            <a:endParaRPr lang="fr-FR" dirty="0" smtClean="0"/>
          </a:p>
          <a:p>
            <a:r>
              <a:rPr lang="fr-FR" dirty="0" smtClean="0"/>
              <a:t>Téléphone : 06 84 03 75 65</a:t>
            </a:r>
          </a:p>
          <a:p>
            <a:endParaRPr lang="fr-FR" dirty="0" smtClean="0"/>
          </a:p>
          <a:p>
            <a:r>
              <a:rPr lang="fr-FR" dirty="0" smtClean="0"/>
              <a:t>Responsable de production : </a:t>
            </a:r>
            <a:r>
              <a:rPr lang="fr-FR" b="1" dirty="0" smtClean="0"/>
              <a:t>Annie GUEGAN</a:t>
            </a:r>
          </a:p>
          <a:p>
            <a:r>
              <a:rPr lang="fr-FR" dirty="0" smtClean="0"/>
              <a:t>Mèl : </a:t>
            </a:r>
            <a:r>
              <a:rPr lang="fr-FR" dirty="0" smtClean="0">
                <a:hlinkClick r:id="rId3"/>
              </a:rPr>
              <a:t>annie.guegan@ac-nantes.fr</a:t>
            </a:r>
            <a:endParaRPr lang="fr-FR" dirty="0" smtClean="0"/>
          </a:p>
          <a:p>
            <a:r>
              <a:rPr lang="fr-FR" dirty="0" smtClean="0"/>
              <a:t>Téléphone : 06 89 86 98 57</a:t>
            </a:r>
          </a:p>
          <a:p>
            <a:endParaRPr lang="fr-FR" dirty="0" smtClean="0"/>
          </a:p>
          <a:p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GRETA-CFA </a:t>
            </a:r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dirty="0" smtClean="0"/>
              <a:t>Conseiller </a:t>
            </a:r>
            <a:r>
              <a:rPr lang="fr-FR" dirty="0"/>
              <a:t>en formation professionnelle : </a:t>
            </a:r>
            <a:r>
              <a:rPr lang="fr-FR" b="1" dirty="0" smtClean="0"/>
              <a:t>Paul FIGUEIRA</a:t>
            </a:r>
            <a:endParaRPr lang="fr-FR" b="1" dirty="0"/>
          </a:p>
          <a:p>
            <a:r>
              <a:rPr lang="fr-FR" dirty="0"/>
              <a:t>Mèl : </a:t>
            </a:r>
            <a:r>
              <a:rPr lang="fr-FR" dirty="0" smtClean="0">
                <a:hlinkClick r:id="rId4"/>
              </a:rPr>
              <a:t>paul.figueira@ac-nantes.fr</a:t>
            </a:r>
            <a:endParaRPr lang="fr-FR" dirty="0" smtClean="0"/>
          </a:p>
          <a:p>
            <a:r>
              <a:rPr lang="fr-FR" dirty="0" smtClean="0"/>
              <a:t>Téléphone </a:t>
            </a:r>
            <a:r>
              <a:rPr lang="fr-FR" dirty="0"/>
              <a:t>: </a:t>
            </a:r>
            <a:r>
              <a:rPr lang="fr-FR" dirty="0" smtClean="0"/>
              <a:t>07 83 97 52 46</a:t>
            </a:r>
          </a:p>
          <a:p>
            <a:endParaRPr lang="fr-FR" dirty="0" smtClean="0"/>
          </a:p>
          <a:p>
            <a:r>
              <a:rPr lang="fr-FR" dirty="0" smtClean="0"/>
              <a:t>Responsable de production : </a:t>
            </a:r>
            <a:r>
              <a:rPr lang="fr-FR" b="1" dirty="0" smtClean="0"/>
              <a:t>Frédéric RAVARD</a:t>
            </a:r>
          </a:p>
          <a:p>
            <a:r>
              <a:rPr lang="fr-FR" dirty="0" smtClean="0"/>
              <a:t>Mèl générique : </a:t>
            </a:r>
            <a:r>
              <a:rPr lang="fr-FR" dirty="0" smtClean="0">
                <a:hlinkClick r:id="rId5"/>
              </a:rPr>
              <a:t>frederic.ravard@ac-nantes.fr</a:t>
            </a:r>
            <a:endParaRPr lang="fr-FR" dirty="0" smtClean="0"/>
          </a:p>
          <a:p>
            <a:r>
              <a:rPr lang="fr-FR" dirty="0" smtClean="0"/>
              <a:t>Téléphone : 07 57 43 12 05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791417" y="1768706"/>
            <a:ext cx="54005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Directeur du GRETA-CFA 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Loire-Atlantique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fr-FR" b="1" dirty="0" smtClean="0"/>
              <a:t>Alain MANZANARES</a:t>
            </a:r>
            <a:endParaRPr lang="fr-FR" b="1" dirty="0" smtClean="0"/>
          </a:p>
          <a:p>
            <a:r>
              <a:rPr lang="fr-FR" dirty="0" smtClean="0"/>
              <a:t>Mèl : </a:t>
            </a:r>
            <a:r>
              <a:rPr lang="fr-FR" dirty="0" smtClean="0">
                <a:hlinkClick r:id="rId6"/>
              </a:rPr>
              <a:t>alain.manzanares</a:t>
            </a:r>
            <a:r>
              <a:rPr lang="fr-FR" dirty="0" smtClean="0">
                <a:hlinkClick r:id="rId6"/>
              </a:rPr>
              <a:t>@ac-nantes.fr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Téléphone : </a:t>
            </a:r>
            <a:r>
              <a:rPr lang="fr-FR" dirty="0" smtClean="0"/>
              <a:t>06 70 78 06 77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Directeur du GRETA-CFA 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b="1" dirty="0" smtClean="0"/>
              <a:t>Ludovic GUÉRIN</a:t>
            </a:r>
            <a:endParaRPr lang="fr-FR" b="1" dirty="0"/>
          </a:p>
          <a:p>
            <a:r>
              <a:rPr lang="fr-FR" dirty="0"/>
              <a:t>Mèl : </a:t>
            </a:r>
            <a:r>
              <a:rPr lang="fr-FR" dirty="0" smtClean="0">
                <a:hlinkClick r:id="rId7"/>
              </a:rPr>
              <a:t>ludovic.guerin</a:t>
            </a:r>
            <a:r>
              <a:rPr lang="fr-FR" dirty="0" smtClean="0">
                <a:hlinkClick r:id="rId7"/>
              </a:rPr>
              <a:t>@ac-nantes.fr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Téléphone </a:t>
            </a:r>
            <a:r>
              <a:rPr lang="fr-FR" dirty="0"/>
              <a:t>: </a:t>
            </a:r>
            <a:r>
              <a:rPr lang="fr-FR" dirty="0" smtClean="0"/>
              <a:t>06 18 22 69 00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-69486" y="1185712"/>
            <a:ext cx="1216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Réseau GRETA-CFA</a:t>
            </a:r>
          </a:p>
        </p:txBody>
      </p:sp>
    </p:spTree>
    <p:extLst>
      <p:ext uri="{BB962C8B-B14F-4D97-AF65-F5344CB8AC3E}">
        <p14:creationId xmlns:p14="http://schemas.microsoft.com/office/powerpoint/2010/main" val="22294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0717" y="418053"/>
            <a:ext cx="5770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Présentation des GRETA-CFA</a:t>
            </a:r>
            <a:endParaRPr lang="fr-FR" b="1" u="sng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6314" y="1857484"/>
            <a:ext cx="58071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GRETA-CFA </a:t>
            </a:r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du MAINE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fr-FR" dirty="0" smtClean="0"/>
              <a:t>Conseillère en formation </a:t>
            </a:r>
            <a:r>
              <a:rPr lang="fr-FR" dirty="0" smtClean="0"/>
              <a:t>professionnelle</a:t>
            </a:r>
          </a:p>
          <a:p>
            <a:r>
              <a:rPr lang="fr-FR" b="1" dirty="0" smtClean="0"/>
              <a:t>Muriel </a:t>
            </a:r>
            <a:r>
              <a:rPr lang="fr-FR" b="1" dirty="0" smtClean="0"/>
              <a:t>CESBRON</a:t>
            </a:r>
          </a:p>
          <a:p>
            <a:r>
              <a:rPr lang="fr-FR" dirty="0" smtClean="0"/>
              <a:t>Mèl : </a:t>
            </a:r>
            <a:r>
              <a:rPr lang="fr-FR" dirty="0" smtClean="0">
                <a:hlinkClick r:id="rId2"/>
              </a:rPr>
              <a:t>muriel.cesbron@ac-nantes.fr</a:t>
            </a:r>
            <a:endParaRPr lang="fr-FR" dirty="0" smtClean="0"/>
          </a:p>
          <a:p>
            <a:r>
              <a:rPr lang="fr-FR" dirty="0" smtClean="0"/>
              <a:t>Téléphone : 06 07 27 24 74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GRETA-CFA </a:t>
            </a:r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VENDÉE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dirty="0" smtClean="0"/>
              <a:t>Conseiller </a:t>
            </a:r>
            <a:r>
              <a:rPr lang="fr-FR" dirty="0"/>
              <a:t>en formation </a:t>
            </a:r>
            <a:r>
              <a:rPr lang="fr-FR" dirty="0" smtClean="0"/>
              <a:t>professionnelle</a:t>
            </a:r>
          </a:p>
          <a:p>
            <a:r>
              <a:rPr lang="fr-FR" b="1" dirty="0" smtClean="0"/>
              <a:t>Marie </a:t>
            </a:r>
            <a:r>
              <a:rPr lang="fr-FR" b="1" dirty="0" smtClean="0"/>
              <a:t>Line MAUDET QUESNEE</a:t>
            </a:r>
            <a:endParaRPr lang="fr-FR" b="1" dirty="0"/>
          </a:p>
          <a:p>
            <a:r>
              <a:rPr lang="fr-FR" dirty="0"/>
              <a:t>Mèl : </a:t>
            </a:r>
            <a:r>
              <a:rPr lang="fr-FR" dirty="0" smtClean="0">
                <a:hlinkClick r:id="rId3"/>
              </a:rPr>
              <a:t>marie-line.maudet-quesnee@ac-nantes.fr</a:t>
            </a:r>
            <a:endParaRPr lang="fr-FR" dirty="0" smtClean="0"/>
          </a:p>
          <a:p>
            <a:r>
              <a:rPr lang="fr-FR" dirty="0" smtClean="0"/>
              <a:t>Téléphone : 06 81 05 39 30</a:t>
            </a:r>
          </a:p>
          <a:p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692909" y="1768706"/>
            <a:ext cx="54005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Directeur du GRETA-CFA du MAINE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/>
              <a:t>Manuel BOURLIER</a:t>
            </a:r>
            <a:endParaRPr lang="fr-FR" b="1" dirty="0" smtClean="0"/>
          </a:p>
          <a:p>
            <a:r>
              <a:rPr lang="fr-FR" dirty="0" smtClean="0"/>
              <a:t>Mèl : </a:t>
            </a:r>
            <a:r>
              <a:rPr lang="fr-FR" dirty="0" smtClean="0">
                <a:hlinkClick r:id="rId4"/>
              </a:rPr>
              <a:t>manuel.bourlier</a:t>
            </a:r>
            <a:r>
              <a:rPr lang="fr-FR" dirty="0" smtClean="0">
                <a:hlinkClick r:id="rId4"/>
              </a:rPr>
              <a:t>@ac-nantes.fr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Téléphone : </a:t>
            </a:r>
            <a:r>
              <a:rPr lang="fr-FR" dirty="0" smtClean="0"/>
              <a:t>06 07 27 24 50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Directrice du GRETA-CFA de VENDÉE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b="1" dirty="0" smtClean="0"/>
              <a:t>Catherine AUDUBON</a:t>
            </a:r>
            <a:endParaRPr lang="fr-FR" b="1" dirty="0"/>
          </a:p>
          <a:p>
            <a:r>
              <a:rPr lang="fr-FR" dirty="0"/>
              <a:t>Mèl : </a:t>
            </a:r>
            <a:r>
              <a:rPr lang="fr-FR" dirty="0" smtClean="0">
                <a:hlinkClick r:id="rId5"/>
              </a:rPr>
              <a:t>catherine.audubon@ac-nantes.fr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Téléphone </a:t>
            </a:r>
            <a:r>
              <a:rPr lang="fr-FR" dirty="0"/>
              <a:t>: </a:t>
            </a:r>
            <a:r>
              <a:rPr lang="fr-FR" dirty="0" smtClean="0"/>
              <a:t>06 45 84 58 01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-69486" y="1185712"/>
            <a:ext cx="1216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Réseau GRETA-CFA</a:t>
            </a:r>
          </a:p>
        </p:txBody>
      </p:sp>
    </p:spTree>
    <p:extLst>
      <p:ext uri="{BB962C8B-B14F-4D97-AF65-F5344CB8AC3E}">
        <p14:creationId xmlns:p14="http://schemas.microsoft.com/office/powerpoint/2010/main" val="19113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9017" y="1036115"/>
            <a:ext cx="8660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Actualités certificatives</a:t>
            </a:r>
            <a:endParaRPr lang="fr-FR" b="1" u="sng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78643" y="1509699"/>
            <a:ext cx="10415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Circulaire du 25 avril 2022 : Organisation de l’accès à la diplomation des candidats apprentis et des stagiaires de la formation professionnelle engagés dans un parcours visant un diplôme professionnel</a:t>
            </a:r>
          </a:p>
          <a:p>
            <a:pPr algn="ctr"/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(CAP/BCP/BP/MC/BP/BMA/BTS)</a:t>
            </a: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9"/>
          <p:cNvSpPr txBox="1">
            <a:spLocks/>
          </p:cNvSpPr>
          <p:nvPr/>
        </p:nvSpPr>
        <p:spPr bwMode="gray">
          <a:xfrm>
            <a:off x="661647" y="3784283"/>
            <a:ext cx="2774280" cy="1534487"/>
          </a:xfrm>
          <a:prstGeom prst="rect">
            <a:avLst/>
          </a:prstGeom>
          <a:solidFill>
            <a:srgbClr val="EA5433">
              <a:lumMod val="75000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Objet</a:t>
            </a:r>
            <a:r>
              <a:rPr kumimoji="0" lang="fr-FR" sz="1600" b="0" i="0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Adaptations mises en place dans les académies relatives à la délivrance des diplômes professionnels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texte 8"/>
          <p:cNvSpPr txBox="1">
            <a:spLocks/>
          </p:cNvSpPr>
          <p:nvPr/>
        </p:nvSpPr>
        <p:spPr bwMode="gray">
          <a:xfrm>
            <a:off x="4018174" y="3761031"/>
            <a:ext cx="3131127" cy="1534487"/>
          </a:xfrm>
          <a:prstGeom prst="rect">
            <a:avLst/>
          </a:prstGeom>
          <a:solidFill>
            <a:srgbClr val="EA5433">
              <a:lumMod val="40000"/>
              <a:lumOff val="60000"/>
            </a:srgbClr>
          </a:solidFill>
          <a:ln w="3175">
            <a:solidFill>
              <a:srgbClr val="000000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</a:t>
            </a:r>
            <a:r>
              <a:rPr kumimoji="0" lang="fr-FR" sz="16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Apprentis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Stagiaires de la formation professionnelle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texte 10"/>
          <p:cNvSpPr txBox="1">
            <a:spLocks/>
          </p:cNvSpPr>
          <p:nvPr/>
        </p:nvSpPr>
        <p:spPr bwMode="gray">
          <a:xfrm>
            <a:off x="7746114" y="3771519"/>
            <a:ext cx="2709804" cy="1534487"/>
          </a:xfrm>
          <a:prstGeom prst="rect">
            <a:avLst/>
          </a:prstGeom>
          <a:solidFill>
            <a:srgbClr val="EA5433">
              <a:lumMod val="20000"/>
              <a:lumOff val="80000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Concerne</a:t>
            </a:r>
            <a:r>
              <a:rPr kumimoji="0" lang="fr-FR" sz="16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l’inscription aux examens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présentation des épreuves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délibération des jurys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Char char="-"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9383" y="5306006"/>
            <a:ext cx="3262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500"/>
              </a:spcAft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Exclusion: </a:t>
            </a:r>
            <a:r>
              <a:rPr lang="fr-FR" sz="1200" dirty="0" smtClean="0">
                <a:solidFill>
                  <a:srgbClr val="000000"/>
                </a:solidFill>
                <a:latin typeface="Arial"/>
              </a:rPr>
              <a:t>scolaires 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et candidats individuels</a:t>
            </a:r>
          </a:p>
        </p:txBody>
      </p:sp>
    </p:spTree>
    <p:extLst>
      <p:ext uri="{BB962C8B-B14F-4D97-AF65-F5344CB8AC3E}">
        <p14:creationId xmlns:p14="http://schemas.microsoft.com/office/powerpoint/2010/main" val="33691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4754</TotalTime>
  <Words>1261</Words>
  <Application>Microsoft Office PowerPoint</Application>
  <PresentationFormat>Grand écran</PresentationFormat>
  <Paragraphs>262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</dc:creator>
  <cp:lastModifiedBy>TROJAN Guylène</cp:lastModifiedBy>
  <cp:revision>331</cp:revision>
  <cp:lastPrinted>2020-01-03T10:36:43Z</cp:lastPrinted>
  <dcterms:created xsi:type="dcterms:W3CDTF">2013-05-14T14:58:12Z</dcterms:created>
  <dcterms:modified xsi:type="dcterms:W3CDTF">2022-09-28T08:13:59Z</dcterms:modified>
</cp:coreProperties>
</file>