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80" r:id="rId2"/>
    <p:sldId id="282" r:id="rId3"/>
    <p:sldId id="273" r:id="rId4"/>
    <p:sldId id="281" r:id="rId5"/>
    <p:sldId id="284" r:id="rId6"/>
    <p:sldId id="302" r:id="rId7"/>
    <p:sldId id="288" r:id="rId8"/>
    <p:sldId id="304" r:id="rId9"/>
    <p:sldId id="303" r:id="rId10"/>
    <p:sldId id="305" r:id="rId11"/>
    <p:sldId id="294" r:id="rId12"/>
    <p:sldId id="295" r:id="rId13"/>
    <p:sldId id="296" r:id="rId14"/>
    <p:sldId id="298" r:id="rId15"/>
    <p:sldId id="300" r:id="rId16"/>
    <p:sldId id="301" r:id="rId17"/>
    <p:sldId id="278" r:id="rId18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C29062C-C870-48EB-8421-5F52BF81FB7A}">
          <p14:sldIdLst>
            <p14:sldId id="280"/>
            <p14:sldId id="282"/>
            <p14:sldId id="273"/>
            <p14:sldId id="281"/>
            <p14:sldId id="284"/>
            <p14:sldId id="302"/>
            <p14:sldId id="288"/>
            <p14:sldId id="304"/>
            <p14:sldId id="303"/>
            <p14:sldId id="305"/>
            <p14:sldId id="294"/>
            <p14:sldId id="295"/>
            <p14:sldId id="296"/>
            <p14:sldId id="298"/>
            <p14:sldId id="300"/>
            <p14:sldId id="301"/>
            <p14:sldId id="278"/>
          </p14:sldIdLst>
        </p14:section>
        <p14:section name="Section sans titre" id="{8A2DE049-8A1D-4301-8F6C-20ED083323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5F"/>
    <a:srgbClr val="00213B"/>
    <a:srgbClr val="D12720"/>
    <a:srgbClr val="D63D25"/>
    <a:srgbClr val="E94E1B"/>
    <a:srgbClr val="12A537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84272" autoAdjust="0"/>
  </p:normalViewPr>
  <p:slideViewPr>
    <p:cSldViewPr snapToGrid="0" snapToObjects="1">
      <p:cViewPr varScale="1">
        <p:scale>
          <a:sx n="96" d="100"/>
          <a:sy n="96" d="100"/>
        </p:scale>
        <p:origin x="111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FA4C89-248E-4C0E-8D84-48970A4F810F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B770D5E-1286-41A9-B82C-254A29D87287}" type="pres">
      <dgm:prSet presAssocID="{A0FA4C89-248E-4C0E-8D84-48970A4F81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FD2669C-BBC4-4B4B-AD0A-5A3E183608E8}" type="presOf" srcId="{A0FA4C89-248E-4C0E-8D84-48970A4F810F}" destId="{EB770D5E-1286-41A9-B82C-254A29D87287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354BD1-03F7-46EC-8BD1-E6BF78447B3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DD89BA-F406-4E23-AB49-BC2BDAD38014}" type="pres">
      <dgm:prSet presAssocID="{6D354BD1-03F7-46EC-8BD1-E6BF78447B3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</dgm:ptLst>
  <dgm:cxnLst>
    <dgm:cxn modelId="{D30FACE5-8D8E-4879-9EA6-C421F9CFA2B5}" type="presOf" srcId="{6D354BD1-03F7-46EC-8BD1-E6BF78447B31}" destId="{7EDD89BA-F406-4E23-AB49-BC2BDAD38014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D1B6-0E4B-49DB-9FC8-B2DE868FD33D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A0C2-292C-4325-982E-2A05226D2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B923E-D896-4865-818B-E8A1FAF82052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A354-AD21-4B79-9C74-C708F3C54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29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6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57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09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27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02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67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83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56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44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3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79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A354-AD21-4B79-9C74-C708F3C54BB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00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612" y="530978"/>
            <a:ext cx="2524125" cy="21907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39" y="539382"/>
            <a:ext cx="2658842" cy="13757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r="16152"/>
          <a:stretch/>
        </p:blipFill>
        <p:spPr>
          <a:xfrm>
            <a:off x="6260524" y="16778"/>
            <a:ext cx="5928680" cy="61339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03232" y="6195544"/>
            <a:ext cx="6711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2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9457" y="-333021"/>
            <a:ext cx="6297714" cy="6291617"/>
          </a:xfrm>
          <a:prstGeom prst="rect">
            <a:avLst/>
          </a:prstGeom>
        </p:spPr>
      </p:pic>
      <p:pic>
        <p:nvPicPr>
          <p:cNvPr id="1027" name="Image 1" descr="Picto_datadocké-COULEU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375" y="6122931"/>
            <a:ext cx="57525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187" y="452437"/>
            <a:ext cx="1343025" cy="13239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56" y="539383"/>
            <a:ext cx="1930219" cy="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3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r="9498" b="45199"/>
          <a:stretch/>
        </p:blipFill>
        <p:spPr>
          <a:xfrm rot="10800000">
            <a:off x="9522941" y="1"/>
            <a:ext cx="2669060" cy="18642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951" y="271462"/>
            <a:ext cx="758471" cy="7477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7" y="408093"/>
            <a:ext cx="916965" cy="474449"/>
          </a:xfrm>
          <a:prstGeom prst="rect">
            <a:avLst/>
          </a:prstGeom>
        </p:spPr>
      </p:pic>
      <p:pic>
        <p:nvPicPr>
          <p:cNvPr id="14" name="Image 1" descr="Picto_datadocké-COULEU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375" y="6140352"/>
            <a:ext cx="57525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8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951" y="271462"/>
            <a:ext cx="758471" cy="7477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7" y="408093"/>
            <a:ext cx="916965" cy="474449"/>
          </a:xfrm>
          <a:prstGeom prst="rect">
            <a:avLst/>
          </a:prstGeom>
        </p:spPr>
      </p:pic>
      <p:pic>
        <p:nvPicPr>
          <p:cNvPr id="13" name="Image 1" descr="Picto_datadocké-COULEU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375" y="6201306"/>
            <a:ext cx="57525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89" y="172015"/>
            <a:ext cx="2478811" cy="2495227"/>
          </a:xfrm>
          <a:prstGeom prst="rect">
            <a:avLst/>
          </a:prstGeom>
        </p:spPr>
      </p:pic>
      <p:sp>
        <p:nvSpPr>
          <p:cNvPr id="7" name="Zone de texte 2"/>
          <p:cNvSpPr txBox="1"/>
          <p:nvPr userDrawn="1"/>
        </p:nvSpPr>
        <p:spPr>
          <a:xfrm>
            <a:off x="3226032" y="3900187"/>
            <a:ext cx="3162209" cy="4051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2000" b="1" dirty="0">
                <a:solidFill>
                  <a:srgbClr val="00365F"/>
                </a:solidFill>
                <a:ea typeface="Calibri"/>
                <a:cs typeface="Times New Roman"/>
              </a:rPr>
              <a:t>www.vae.ac-nantes.fr</a:t>
            </a:r>
            <a:endParaRPr lang="fr-FR" sz="1400" dirty="0">
              <a:solidFill>
                <a:srgbClr val="00365F"/>
              </a:solidFill>
              <a:ea typeface="Calibri"/>
              <a:cs typeface="Times New Roman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86946" y="5402357"/>
            <a:ext cx="3493693" cy="836518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3770528" y="4409647"/>
            <a:ext cx="1982087" cy="1657878"/>
            <a:chOff x="4090509" y="3665660"/>
            <a:chExt cx="2559372" cy="239004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509" y="3665660"/>
              <a:ext cx="2559372" cy="239004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90184" y="3744498"/>
              <a:ext cx="2377440" cy="1358725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2" y="2038552"/>
            <a:ext cx="35718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F14-CD2D-A74C-B7DC-A7DE75975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26E8-AA9E-B142-A6B3-1ED4A1FC7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660" r:id="rId3"/>
    <p:sldLayoutId id="214748368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hyperlink" Target="Enseig%20prof_D%20Bloch_Propositions_aef%2021juin2022.pdf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hyperlink" Target="voie%20professionnelle_r&#233;forme%20des%20lyc&#233;es_QF%2029%20aout%202022.pdf" TargetMode="Externa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ro.choisirmonmetier-paysdelaloire.fr/territoire/professionnalisation" TargetMode="External"/><Relationship Id="rId13" Type="http://schemas.microsoft.com/office/2007/relationships/diagramDrawing" Target="../diagrams/drawing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openxmlformats.org/officeDocument/2006/relationships/diagramColors" Target="../diagrams/colors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11" Type="http://schemas.openxmlformats.org/officeDocument/2006/relationships/diagramQuickStyle" Target="../diagrams/quickStyle22.xml"/><Relationship Id="rId5" Type="http://schemas.openxmlformats.org/officeDocument/2006/relationships/diagramQuickStyle" Target="../diagrams/quickStyle21.xml"/><Relationship Id="rId10" Type="http://schemas.openxmlformats.org/officeDocument/2006/relationships/diagramLayout" Target="../diagrams/layout22.xml"/><Relationship Id="rId4" Type="http://schemas.openxmlformats.org/officeDocument/2006/relationships/diagramLayout" Target="../diagrams/layout21.xml"/><Relationship Id="rId9" Type="http://schemas.openxmlformats.org/officeDocument/2006/relationships/diagramData" Target="../diagrams/data22.xml"/><Relationship Id="rId14" Type="http://schemas.openxmlformats.org/officeDocument/2006/relationships/hyperlink" Target="public%20handicap_formation_QF%202sept2022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Vade-mecum%20SST.pdf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30" y="3120624"/>
            <a:ext cx="641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Groupe Académique Certification - Réglementation</a:t>
            </a:r>
            <a:endParaRPr lang="fr-FR" sz="4000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sz="2400" i="1" dirty="0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i="1" dirty="0" smtClean="0">
                <a:solidFill>
                  <a:srgbClr val="00365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Jeudi 22 septembre 2022</a:t>
            </a:r>
            <a:endParaRPr lang="en-US" sz="3200" i="1" dirty="0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927464" y="5734001"/>
            <a:ext cx="3240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365F"/>
                </a:solidFill>
                <a:latin typeface="Arial"/>
              </a:rPr>
              <a:t>Réseau GRETA-CFA de l’académie de Nantes</a:t>
            </a:r>
            <a:endParaRPr lang="fr-FR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2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55319" y="1209659"/>
            <a:ext cx="1126235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Informations réglementaires</a:t>
            </a:r>
          </a:p>
          <a:p>
            <a:r>
              <a:rPr lang="fr-FR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D63D2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Titre Professionnel et utilisation du logiciel CERES :</a:t>
            </a:r>
          </a:p>
          <a:p>
            <a:r>
              <a:rPr lang="fr-FR" sz="2400" b="1" dirty="0">
                <a:solidFill>
                  <a:srgbClr val="D63D2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400" b="1" dirty="0" smtClean="0">
                <a:solidFill>
                  <a:srgbClr val="D63D2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Alerte du ministère du Travail adressée au Ministère de l’Education nationale : </a:t>
            </a:r>
          </a:p>
          <a:p>
            <a:endParaRPr lang="fr-FR" sz="2400" b="1" dirty="0" smtClean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Erreurs récurrentes :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Doublon au niveau des fiches candidats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Confusion entre la création d’une session « Titre » et session « CCP »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0ubli de l’entretien final dans le cadre d’une obtention par capitalisation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Interdiction de présenter un candidat inscrit à un titre par capitalisation à plusieurs CCP le même jour ou même semaine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des dates de commande de sujets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des dates d’envoi de convocations</a:t>
            </a: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51497" y="432454"/>
            <a:ext cx="1108900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4.  Veille Formation Professionnelle 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C00000"/>
                </a:solidFill>
              </a:rPr>
              <a:t> </a:t>
            </a: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 juin 2022 :  Publication d’une note de Daniel BLOCH (Ancien Recteur et « Père du BAC PROF) pour le </a:t>
            </a:r>
            <a:r>
              <a:rPr lang="fr-FR" sz="2400" b="1" dirty="0" err="1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Think</a:t>
            </a: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Tank TERRA NOVA</a:t>
            </a:r>
            <a:endParaRPr lang="fr-FR" sz="2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</a:t>
            </a:r>
            <a:r>
              <a:rPr lang="fr-FR" sz="24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 constats :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L’enseignement professionnel est l’angle mort du système éducatif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Modeste insertion et taux d’emploi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Baisse du niveau des élèves dans l’enseignement professionnel</a:t>
            </a:r>
          </a:p>
          <a:p>
            <a:pPr marL="342900" indent="-342900">
              <a:buFontTx/>
              <a:buChar char="-"/>
            </a:pP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24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Préconisations 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sz="2400" i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pour élever la formation générale et mettre en cohérence les enseignements  professionnels avec la réalité du contexte économique des diplômés qui auront à exercer une activité «  :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en 3 ans dont 1 année de PFMP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PROF en 4 ans dont 2 semestres de PFMP rétribués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d’un </a:t>
            </a:r>
            <a:r>
              <a:rPr lang="fr-FR" sz="2400" dirty="0" err="1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professionnel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d’un Ministère dédié à l’enseignement professionnel</a:t>
            </a:r>
          </a:p>
          <a:p>
            <a:pPr marL="342900" indent="-342900">
              <a:buFontTx/>
              <a:buChar char="-"/>
            </a:pPr>
            <a:r>
              <a:rPr lang="fr-FR" sz="2400" dirty="0" err="1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/>
              </a:rPr>
              <a:t>Enseig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/>
              </a:rPr>
              <a:t> </a:t>
            </a:r>
            <a:r>
              <a:rPr lang="fr-FR" sz="2400" dirty="0" err="1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/>
              </a:rPr>
              <a:t>prof_D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/>
              </a:rPr>
              <a:t> </a:t>
            </a:r>
            <a:r>
              <a:rPr lang="fr-FR" sz="2400" dirty="0" err="1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/>
              </a:rPr>
              <a:t>Bloch_Propositions_aef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/>
              </a:rPr>
              <a:t> 21juin2022.pdf</a:t>
            </a: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79120" y="519482"/>
            <a:ext cx="1088136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4.  Veille Formation Professionnelle </a:t>
            </a:r>
          </a:p>
          <a:p>
            <a:endParaRPr lang="fr-FR" sz="36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Projet de réforme de la voie professionnelle : chantier prioritaire mené par le  Ministère de l’Education nationale et du Travail</a:t>
            </a:r>
          </a:p>
          <a:p>
            <a:r>
              <a:rPr lang="fr-FR" sz="24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Objectifs </a:t>
            </a:r>
            <a:r>
              <a:rPr lang="fr-FR" sz="24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Réduire le nombre de décrocheurs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Améliorer les taux d’insertion en emploi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Rapprocher les lycées professionnels du monde du travail</a:t>
            </a:r>
          </a:p>
          <a:p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Pistes </a:t>
            </a:r>
            <a:r>
              <a:rPr lang="fr-FR" sz="24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envisagées :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Augmentation d’au moins 50% des périodes de PFMP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Gratification financée par l’Etat pour la valorisation du temps passé en entreprise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Renforcer la présence du monde professionnel dans les C.A. des EPLE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Revoir la carte des formations avec les régions</a:t>
            </a:r>
          </a:p>
          <a:p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/>
              </a:rPr>
              <a:t>voie </a:t>
            </a:r>
            <a:r>
              <a:rPr lang="fr-FR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/>
              </a:rPr>
              <a:t>professionnelle_réforme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/>
              </a:rPr>
              <a:t> des </a:t>
            </a:r>
            <a:r>
              <a:rPr lang="fr-FR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/>
              </a:rPr>
              <a:t>lycées_QF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file"/>
              </a:rPr>
              <a:t> 29 aout 2022.pdf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2400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88894" y="438332"/>
            <a:ext cx="107477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4.  Veille Formation Professionnelle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 de l’Union Européenne du 26 juin 2022 : </a:t>
            </a:r>
          </a:p>
          <a:p>
            <a:r>
              <a:rPr lang="fr-FR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Approche européenne et une demande à un recours accru aux microcertifications   pour l’apprentissage et la formation tout au long de la vie</a:t>
            </a:r>
            <a:endParaRPr lang="fr-FR" sz="36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4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Constat 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Certifications longues éparses en Europe</a:t>
            </a:r>
          </a:p>
          <a:p>
            <a:pPr marL="342900" indent="-342900">
              <a:buFontTx/>
              <a:buChar char="-"/>
            </a:pPr>
            <a:endParaRPr lang="fr-FR" sz="2400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d’une </a:t>
            </a:r>
            <a:r>
              <a:rPr lang="fr-FR" sz="2400" b="1" dirty="0" err="1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microcertification</a:t>
            </a:r>
            <a:r>
              <a:rPr lang="fr-FR" sz="24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Relevé des acquis d’apprentissage obtenus par un apprenant à la suite d’un petit volume d’apprentissage 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Accomplissement d’une tâche = </a:t>
            </a:r>
            <a:r>
              <a:rPr lang="fr-FR" sz="2400" dirty="0" err="1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microcertification</a:t>
            </a: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Réglementation</a:t>
            </a:r>
            <a:r>
              <a:rPr lang="en-US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la base des modèles allemand et danois</a:t>
            </a:r>
          </a:p>
          <a:p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: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Décembre 2023 : Les états devront rendre compte des 1ères mesures</a:t>
            </a:r>
          </a:p>
          <a:p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Début 2027 : Evaluation des mesures prises</a:t>
            </a: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00891" y="321613"/>
            <a:ext cx="10881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4.  Veille Formation Professionnelle </a:t>
            </a:r>
          </a:p>
          <a:p>
            <a:endParaRPr lang="fr-FR" sz="36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dirty="0"/>
              <a:t> </a:t>
            </a: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CPF : Une réussite et des doutes à lever…….le CPF à la croisée des chemins</a:t>
            </a:r>
          </a:p>
          <a:p>
            <a:r>
              <a:rPr lang="fr-FR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Evaluation de la loi du 5 sept. 2018 (Février / avril 2022)</a:t>
            </a:r>
          </a:p>
          <a:p>
            <a:endParaRPr lang="fr-FR" sz="2400" b="1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                            Bilan du CPF </a:t>
            </a:r>
            <a:endParaRPr lang="fr-FR" sz="24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36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53825"/>
              </p:ext>
            </p:extLst>
          </p:nvPr>
        </p:nvGraphicFramePr>
        <p:xfrm>
          <a:off x="1439091" y="3180324"/>
          <a:ext cx="9313818" cy="35239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56909">
                  <a:extLst>
                    <a:ext uri="{9D8B030D-6E8A-4147-A177-3AD203B41FA5}">
                      <a16:colId xmlns:a16="http://schemas.microsoft.com/office/drawing/2014/main" val="3975602015"/>
                    </a:ext>
                  </a:extLst>
                </a:gridCol>
                <a:gridCol w="4656909">
                  <a:extLst>
                    <a:ext uri="{9D8B030D-6E8A-4147-A177-3AD203B41FA5}">
                      <a16:colId xmlns:a16="http://schemas.microsoft.com/office/drawing/2014/main" val="3236436498"/>
                    </a:ext>
                  </a:extLst>
                </a:gridCol>
              </a:tblGrid>
              <a:tr h="68928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UNE</a:t>
                      </a:r>
                      <a:r>
                        <a:rPr lang="fr-FR" baseline="0" dirty="0" smtClean="0"/>
                        <a:t> REUSSITE………..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………….UN BILAN AU MILIEU</a:t>
                      </a:r>
                      <a:r>
                        <a:rPr lang="fr-FR" baseline="0" dirty="0" smtClean="0"/>
                        <a:t> DU GUÉ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31010"/>
                  </a:ext>
                </a:extLst>
              </a:tr>
              <a:tr h="249805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baseline="0" dirty="0" smtClean="0"/>
                        <a:t>2018 : Prévisionnel annoncé 1 million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baseline="0" dirty="0" smtClean="0"/>
                        <a:t>2019 : 630 000 demandes de formation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baseline="0" dirty="0" smtClean="0"/>
                        <a:t>2021 : + de 2 millions de demandes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Une montée</a:t>
                      </a:r>
                      <a:r>
                        <a:rPr lang="fr-FR" baseline="0" dirty="0" smtClean="0"/>
                        <a:t> en charge du recours CPF en quantité ….mais peu en qualité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baseline="0" dirty="0" smtClean="0"/>
                        <a:t>Progression des demandes CPF auprès des femmes, des ouvriers, des employés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baseline="0" dirty="0" smtClean="0"/>
                        <a:t>La régulation par la qualité débute depuis 2022 (21000 OF à 13500 OF)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baseline="0" dirty="0" smtClean="0"/>
                        <a:t>Pas de régulation des prix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baseline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baseline="0" dirty="0" smtClean="0"/>
                        <a:t>Le panier moyen a baissé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24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00891" y="1125074"/>
            <a:ext cx="108813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 Veille Formation Professionnelle 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C00000"/>
                </a:solidFill>
              </a:rPr>
              <a:t> </a:t>
            </a:r>
            <a:r>
              <a:rPr lang="fr-FR" sz="2400" b="1" u="sng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TRANSITION PRO et VAE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400" b="1" u="sng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400" baseline="300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Juin 2022 : Relance de l’expérimentation de financement parcours VAE par Transition Pro</a:t>
            </a:r>
          </a:p>
          <a:p>
            <a:endParaRPr lang="fr-FR" sz="2400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 forfaitaire dans la limite de 3000€</a:t>
            </a:r>
          </a:p>
          <a:p>
            <a:endParaRPr lang="fr-FR" sz="2400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24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fonds sont tirés des enveloppes « projets de transition professionnelle »</a:t>
            </a:r>
            <a:endParaRPr lang="fr-FR" sz="24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>
            <a:hlinkClick r:id="rId8"/>
          </p:cNvPr>
          <p:cNvGraphicFramePr/>
          <p:nvPr>
            <p:extLst>
              <p:ext uri="{D42A27DB-BD31-4B8C-83A1-F6EECF244321}">
                <p14:modId xmlns:p14="http://schemas.microsoft.com/office/powerpoint/2010/main" val="3239222892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47674" y="1214090"/>
            <a:ext cx="117443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 Veille Formation Professionnelle </a:t>
            </a:r>
          </a:p>
          <a:p>
            <a:endParaRPr lang="fr-F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D127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Référent Handicap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 smtClean="0">
              <a:solidFill>
                <a:srgbClr val="D12720"/>
              </a:solidFill>
              <a:latin typeface="Calibri Light" panose="020F0302020204030204" pitchFamily="34" charset="0"/>
              <a:cs typeface="Calibri Light" panose="020F0302020204030204" pitchFamily="34" charset="0"/>
              <a:hlinkClick r:id="rId14" action="ppaction://hlinkfile"/>
            </a:endParaRPr>
          </a:p>
          <a:p>
            <a:r>
              <a:rPr lang="fr-FR" sz="2400" b="1" dirty="0" smtClean="0">
                <a:solidFill>
                  <a:srgbClr val="D1272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4" action="ppaction://hlinkfile"/>
              </a:rPr>
              <a:t>public </a:t>
            </a:r>
            <a:r>
              <a:rPr lang="fr-FR" sz="2400" b="1" dirty="0" err="1" smtClean="0">
                <a:solidFill>
                  <a:srgbClr val="D1272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4" action="ppaction://hlinkfile"/>
              </a:rPr>
              <a:t>handicap_formation_QF</a:t>
            </a:r>
            <a:r>
              <a:rPr lang="fr-FR" sz="2400" b="1" dirty="0" smtClean="0">
                <a:solidFill>
                  <a:srgbClr val="D1272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4" action="ppaction://hlinkfile"/>
              </a:rPr>
              <a:t> 2sept2022.pdf</a:t>
            </a:r>
            <a:endParaRPr lang="fr-FR" sz="2400" b="1" dirty="0" smtClean="0">
              <a:solidFill>
                <a:srgbClr val="D1272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2400" b="1" dirty="0">
              <a:solidFill>
                <a:srgbClr val="D1272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rgbClr val="D127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Formations du CARIF OREF 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 globale du handicap dans l’insertion professionnelle et la formation 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 4/10/22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Personnes porteuses de troubles psychiques  20/10/2022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Formation des nouveaux référents « Handicap »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Formation « Etude de financement pour les personnes RQTH »</a:t>
            </a: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55258" y="1148752"/>
            <a:ext cx="419466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4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MERCI</a:t>
            </a:r>
            <a:r>
              <a:rPr lang="fr-FR" altLang="fr-FR" sz="28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fr-FR" altLang="fr-FR" sz="2800" b="1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POUR </a:t>
            </a:r>
            <a:r>
              <a:rPr lang="fr-FR" altLang="fr-FR" sz="28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VOTRE </a:t>
            </a:r>
            <a:br>
              <a:rPr lang="fr-FR" altLang="fr-FR" sz="28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altLang="fr-FR" sz="28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ÉCOUTE</a:t>
            </a:r>
            <a:endParaRPr lang="fr-FR" altLang="fr-FR" sz="2800" b="1" i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7" y="1964360"/>
            <a:ext cx="3349289" cy="4110056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381702" y="6238875"/>
            <a:ext cx="1094400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702" y="6343206"/>
            <a:ext cx="44708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>
                <a:solidFill>
                  <a:srgbClr val="00365F"/>
                </a:solidFill>
                <a:latin typeface="Arial"/>
              </a:rPr>
              <a:t>GRETA-CFA ………….</a:t>
            </a:r>
            <a:endParaRPr lang="fr-FR" sz="1050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2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03" y="2413338"/>
            <a:ext cx="9784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endParaRPr lang="fr-FR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Loire Atlantique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Sophie LEFORT - Annie GUEGAN </a:t>
            </a:r>
            <a:endParaRPr lang="fr-FR" dirty="0" smtClean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</a:t>
            </a:r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Vendée : </a:t>
            </a:r>
            <a:r>
              <a:rPr lang="fr-FR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Marie-Line MAUDET-QUESNEE</a:t>
            </a:r>
            <a:endParaRPr lang="fr-FR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49 : </a:t>
            </a:r>
            <a:r>
              <a:rPr lang="fr-FR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Paul FIGUEIRA  –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Frédéric RAVARD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Maine : </a:t>
            </a:r>
            <a:r>
              <a:rPr lang="fr-FR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Muriel CESBRON – Danielle PESCHARD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92777" y="1593669"/>
            <a:ext cx="3239589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Bienvenue !</a:t>
            </a:r>
            <a:endParaRPr lang="fr-FR" dirty="0"/>
          </a:p>
        </p:txBody>
      </p:sp>
      <p:pic>
        <p:nvPicPr>
          <p:cNvPr id="4" name="Image 3" descr="Résultat de recherche d'images pour &quot;café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451" y="352883"/>
            <a:ext cx="2476286" cy="222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6ECD5C-6B2A-8F4B-932A-963BCFEE9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98" y="2642851"/>
            <a:ext cx="2689316" cy="13900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812433" y="2818846"/>
            <a:ext cx="424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café – Un thé - Quelques douceurs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liste d’émargement à signer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6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702" y="1417172"/>
            <a:ext cx="67657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 du </a:t>
            </a:r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4122" y="2340639"/>
            <a:ext cx="1172893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Echanges de pratiques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Plan Académique de formation : Calendrier transmis aux GRETA-CFA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Informations réglementaires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2400" dirty="0" smtClean="0">
                <a:solidFill>
                  <a:srgbClr val="00365F"/>
                </a:solidFill>
                <a:latin typeface="Arial" pitchFamily="34" charset="0"/>
              </a:rPr>
              <a:t>Veille Formation Professionnelle</a:t>
            </a:r>
          </a:p>
          <a:p>
            <a:pPr eaLnBrk="1" hangingPunct="1">
              <a:spcBef>
                <a:spcPct val="0"/>
              </a:spcBef>
              <a:buNone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fr-FR" altLang="fr-FR" sz="2400" dirty="0" smtClean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fr-FR" altLang="fr-FR" sz="24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81702" y="6238875"/>
            <a:ext cx="1094400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702" y="6343206"/>
            <a:ext cx="44708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rgbClr val="00365F"/>
                </a:solidFill>
                <a:latin typeface="Arial"/>
              </a:rPr>
              <a:t>Réseau GRETA-CFA de l’académique de Nantes</a:t>
            </a:r>
            <a:endParaRPr lang="fr-FR" sz="1050" b="1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4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9017" y="1036115"/>
            <a:ext cx="8660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Echanges de pratiques</a:t>
            </a:r>
            <a:endParaRPr lang="fr-FR" b="1" u="sng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29148" y="2465663"/>
            <a:ext cx="9881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de jury pour des titres professionnels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GRETA-CFA L.A. : Référentiel du CAP menuisier fabricant – Session 2023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GRETA-CFA 49 : Présentation de la plateforme de documents partagés en certification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GRETA-CFA du Maine :  CAP ELECTRICITE  proposition commerciale d’un bloc de compétences</a:t>
            </a:r>
          </a:p>
          <a:p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98987053"/>
              </p:ext>
            </p:extLst>
          </p:nvPr>
        </p:nvGraphicFramePr>
        <p:xfrm>
          <a:off x="447675" y="438332"/>
          <a:ext cx="1129665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4153734996"/>
              </p:ext>
            </p:extLst>
          </p:nvPr>
        </p:nvGraphicFramePr>
        <p:xfrm>
          <a:off x="600891" y="719666"/>
          <a:ext cx="11143434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49087" y="1097280"/>
            <a:ext cx="9196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Plan Académique de Formation 2022 - 2023</a:t>
            </a:r>
          </a:p>
          <a:p>
            <a:pPr algn="ctr"/>
            <a:r>
              <a:rPr lang="fr-FR" sz="20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Formation à destination des néo-contractuels </a:t>
            </a:r>
          </a:p>
          <a:p>
            <a:pPr algn="ctr"/>
            <a:r>
              <a:rPr lang="fr-FR" sz="20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(enseignants et formateurs GRETA-CFA)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40526" y="5081451"/>
            <a:ext cx="1034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13634"/>
              </p:ext>
            </p:extLst>
          </p:nvPr>
        </p:nvGraphicFramePr>
        <p:xfrm>
          <a:off x="331076" y="2359164"/>
          <a:ext cx="11114690" cy="41579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40469">
                  <a:extLst>
                    <a:ext uri="{9D8B030D-6E8A-4147-A177-3AD203B41FA5}">
                      <a16:colId xmlns:a16="http://schemas.microsoft.com/office/drawing/2014/main" val="3197000809"/>
                    </a:ext>
                  </a:extLst>
                </a:gridCol>
                <a:gridCol w="3754307">
                  <a:extLst>
                    <a:ext uri="{9D8B030D-6E8A-4147-A177-3AD203B41FA5}">
                      <a16:colId xmlns:a16="http://schemas.microsoft.com/office/drawing/2014/main" val="1440283603"/>
                    </a:ext>
                  </a:extLst>
                </a:gridCol>
                <a:gridCol w="2819914">
                  <a:extLst>
                    <a:ext uri="{9D8B030D-6E8A-4147-A177-3AD203B41FA5}">
                      <a16:colId xmlns:a16="http://schemas.microsoft.com/office/drawing/2014/main" val="1166152202"/>
                    </a:ext>
                  </a:extLst>
                </a:gridCol>
              </a:tblGrid>
              <a:tr h="395893">
                <a:tc>
                  <a:txBody>
                    <a:bodyPr/>
                    <a:lstStyle/>
                    <a:p>
                      <a:r>
                        <a:rPr lang="fr-FR" dirty="0" smtClean="0"/>
                        <a:t>Intitulé</a:t>
                      </a:r>
                      <a:r>
                        <a:rPr lang="fr-FR" baseline="0" dirty="0" smtClean="0"/>
                        <a:t> de la</a:t>
                      </a:r>
                      <a:r>
                        <a:rPr lang="fr-FR" dirty="0" smtClean="0"/>
                        <a:t> formation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Lieu de formation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76764"/>
                  </a:ext>
                </a:extLst>
              </a:tr>
              <a:tr h="1286652">
                <a:tc>
                  <a:txBody>
                    <a:bodyPr/>
                    <a:lstStyle/>
                    <a:p>
                      <a:r>
                        <a:rPr lang="fr-FR" dirty="0" smtClean="0"/>
                        <a:t>Entrer dans le métier de formateur - session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J1 : Jeudi 29 septembre 2022 </a:t>
                      </a:r>
                    </a:p>
                    <a:p>
                      <a:r>
                        <a:rPr lang="fr-FR" dirty="0" smtClean="0"/>
                        <a:t>J2 : Jeudi 6 octobre 2022 </a:t>
                      </a:r>
                    </a:p>
                    <a:p>
                      <a:r>
                        <a:rPr lang="fr-FR" dirty="0" smtClean="0"/>
                        <a:t>J3 : Jeudi 20 octobre 2022 </a:t>
                      </a:r>
                    </a:p>
                    <a:p>
                      <a:r>
                        <a:rPr lang="fr-FR" dirty="0" smtClean="0"/>
                        <a:t>J4 : Vendredi 18 novembre 2022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Lycée Raphael ELIZE </a:t>
                      </a:r>
                    </a:p>
                    <a:p>
                      <a:pPr algn="ctr"/>
                      <a:r>
                        <a:rPr lang="fr-FR" dirty="0" smtClean="0"/>
                        <a:t>SABLÉ SUR SARTHE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346767"/>
                  </a:ext>
                </a:extLst>
              </a:tr>
              <a:tr h="1286652">
                <a:tc>
                  <a:txBody>
                    <a:bodyPr/>
                    <a:lstStyle/>
                    <a:p>
                      <a:r>
                        <a:rPr lang="fr-FR" dirty="0" smtClean="0"/>
                        <a:t>Entrer dans le métier de formateur – session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J1 : Mardi 29 novembre 2022 </a:t>
                      </a:r>
                    </a:p>
                    <a:p>
                      <a:r>
                        <a:rPr lang="fr-FR" dirty="0" smtClean="0"/>
                        <a:t>J2 : Jeudi 8 décembre 2022 </a:t>
                      </a:r>
                    </a:p>
                    <a:p>
                      <a:r>
                        <a:rPr lang="fr-FR" dirty="0" smtClean="0"/>
                        <a:t>J3 : Mardi 3 janvier 2023 </a:t>
                      </a:r>
                    </a:p>
                    <a:p>
                      <a:r>
                        <a:rPr lang="fr-FR" dirty="0" smtClean="0"/>
                        <a:t>J4 : Jeudi 19 janvier 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Lycée de l’</a:t>
                      </a:r>
                      <a:r>
                        <a:rPr lang="fr-FR" dirty="0" err="1" smtClean="0"/>
                        <a:t>Hyrôme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CHEMILLÉ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639411"/>
                  </a:ext>
                </a:extLst>
              </a:tr>
              <a:tr h="989733">
                <a:tc>
                  <a:txBody>
                    <a:bodyPr/>
                    <a:lstStyle/>
                    <a:p>
                      <a:r>
                        <a:rPr lang="fr-FR" dirty="0" smtClean="0"/>
                        <a:t>Entrer dans le métier de formateur –</a:t>
                      </a:r>
                      <a:r>
                        <a:rPr lang="fr-FR" baseline="0" dirty="0" smtClean="0"/>
                        <a:t> session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J1 : Vendredi 27 janvier 2023</a:t>
                      </a:r>
                    </a:p>
                    <a:p>
                      <a:r>
                        <a:rPr lang="fr-FR" dirty="0" smtClean="0"/>
                        <a:t>J2 : Jeudi 2 février 2023 </a:t>
                      </a:r>
                    </a:p>
                    <a:p>
                      <a:r>
                        <a:rPr lang="fr-FR" dirty="0" smtClean="0"/>
                        <a:t>J3 : Mardi 7 février 2023 </a:t>
                      </a:r>
                    </a:p>
                    <a:p>
                      <a:r>
                        <a:rPr lang="fr-FR" dirty="0" smtClean="0"/>
                        <a:t>J4 : Jeudi 16 mars 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Lycée Aimé Césaire</a:t>
                      </a:r>
                    </a:p>
                    <a:p>
                      <a:pPr algn="ctr"/>
                      <a:r>
                        <a:rPr lang="fr-FR" dirty="0" smtClean="0"/>
                        <a:t>CLISSON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381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3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9395" y="412612"/>
            <a:ext cx="524486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37309" y="1692137"/>
            <a:ext cx="1065822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2400" b="1" dirty="0">
                <a:solidFill>
                  <a:srgbClr val="00365F"/>
                </a:solidFill>
                <a:latin typeface="Arial" pitchFamily="34" charset="0"/>
              </a:rPr>
              <a:t>Pour qui ? </a:t>
            </a:r>
          </a:p>
          <a:p>
            <a:pPr fontAlgn="base"/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établissements publics ou privés sous contrat pour les publics relevant de la formation initiale (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élèves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base"/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CFA 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(les apprentis)</a:t>
            </a:r>
          </a:p>
          <a:p>
            <a:pPr fontAlgn="base"/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établissements publics de formation professionnelle continue (GRETA) 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 formation d’adultes</a:t>
            </a:r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base"/>
            <a:endParaRPr lang="fr-FR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None/>
            </a:pP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n’est pas le formateur qui est habilité à pratiquer le CCF. </a:t>
            </a:r>
          </a:p>
          <a:p>
            <a:pPr algn="just" fontAlgn="base">
              <a:buNone/>
            </a:pPr>
            <a:endParaRPr lang="fr-FR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None/>
            </a:pP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structure est habilitée avec l’obligation de former l’enseignant/formateur à cette modalité d’évaluation</a:t>
            </a:r>
          </a:p>
          <a:p>
            <a:pPr eaLnBrk="1" hangingPunct="1">
              <a:spcBef>
                <a:spcPct val="0"/>
              </a:spcBef>
              <a:buNone/>
            </a:pPr>
            <a:endParaRPr lang="fr-FR" altLang="fr-FR" sz="2400" dirty="0">
              <a:solidFill>
                <a:srgbClr val="00365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fr-FR" altLang="fr-FR" sz="2400" dirty="0">
              <a:solidFill>
                <a:srgbClr val="12A537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fr-FR" altLang="fr-FR" sz="2400" dirty="0">
              <a:solidFill>
                <a:srgbClr val="12A53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309" y="974184"/>
            <a:ext cx="928254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Habilitation à pratiquer le CCF pour une formation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62965" y="1055771"/>
            <a:ext cx="108813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Informations réglementaires</a:t>
            </a:r>
          </a:p>
          <a:p>
            <a:endParaRPr lang="fr-FR" sz="36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Historique des arrêtés fixant les évolutions du CCF</a:t>
            </a:r>
            <a:r>
              <a:rPr lang="fr-FR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fr-FR" dirty="0"/>
              <a:t> </a:t>
            </a: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lvl="0"/>
            <a:r>
              <a:rPr lang="fr-FR" sz="2000" b="1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L’arrêté du 17 juin 2020</a:t>
            </a:r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fixe les conditions d’habilitation à mettre en œuvre le CCF en vue d’une diplomation CAP/BAC BRO/BP/MC/BMA/BTS</a:t>
            </a:r>
          </a:p>
          <a:p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fr-FR" sz="2000" b="1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décret du 15 juillet 2021</a:t>
            </a:r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fixe les évolutions de la pratique du CCF pour les CFA relevant du </a:t>
            </a:r>
            <a:r>
              <a:rPr lang="fr-FR" sz="2000" b="1" u="sng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ministère chargé de l’éducation</a:t>
            </a:r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du </a:t>
            </a:r>
            <a:r>
              <a:rPr lang="fr-FR" sz="2000" b="1" u="sng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ministère chargé de la mer</a:t>
            </a:r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CAP/BAC PRO/BP/BMA (</a:t>
            </a:r>
            <a:r>
              <a:rPr lang="fr-FR" sz="2000" b="1" u="sng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BTS exclu</a:t>
            </a:r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sz="2000" i="1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 </a:t>
            </a:r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fr-FR" sz="2000" b="1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décret du 3 juin 2022</a:t>
            </a:r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fixe les évolutions de la pratique du CCF pour les BTS</a:t>
            </a:r>
          </a:p>
          <a:p>
            <a:r>
              <a:rPr lang="fr-FR" sz="2000" i="1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2000" dirty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000" b="1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L’arrêté du 27 juillet 2022 </a:t>
            </a:r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 et modifie les conditions d’habilitation à la pratique du CCF</a:t>
            </a:r>
            <a:r>
              <a:rPr lang="fr-FR" sz="2000" b="1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FR" sz="2000" b="1" dirty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62965" y="1055771"/>
            <a:ext cx="108813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Informations réglementaires</a:t>
            </a:r>
          </a:p>
          <a:p>
            <a:r>
              <a:rPr lang="fr-FR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fr-F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SST : Vade-mecum formation-certification SST pour les diplômes professionnels de l’Education nationale - Juillet 2022</a:t>
            </a:r>
          </a:p>
          <a:p>
            <a:r>
              <a:rPr lang="fr-FR" sz="2400" b="1" dirty="0" smtClean="0">
                <a:solidFill>
                  <a:srgbClr val="00213B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3" action="ppaction://hlinkfile"/>
              </a:rPr>
              <a:t>Vade-mecum SST.pdf</a:t>
            </a:r>
            <a:endParaRPr lang="fr-FR" sz="2400" b="1" dirty="0">
              <a:solidFill>
                <a:srgbClr val="00213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pour 3 catégories d’apprenants : Elève/apprenti/adulte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 particulières d’organisation pour les scolaires et les apprentis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Réduction de temps de formation pour un titulaire de PSC1 de moins de 3 ans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de la durée de formation en fonction des effectifs (&lt; à 10 ET ≥ 15)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du matériel obligatoire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d’adaptation pour un formateur formé en dehors du réseau GRETA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:  SST prise en compte dans l’épreuve certificative de PSE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PRO : SST non prise en compte dans l’épreuve certificative PSE </a:t>
            </a: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 Non obligatoire</a:t>
            </a:r>
            <a:endParaRPr lang="fr-FR" sz="2000" dirty="0" smtClean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r>
              <a:rPr lang="fr-FR" sz="2000" b="1" u="sng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la note de service 2019-023 du 18 mars 2019 </a:t>
            </a:r>
            <a:r>
              <a:rPr lang="fr-FR" sz="20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mentionne « Il appartient de veiller à ce que la formation conduisant à l’obtention de la SST puisse se réaliser dans les meilleures conditions »</a:t>
            </a: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17027063"/>
              </p:ext>
            </p:extLst>
          </p:nvPr>
        </p:nvGraphicFramePr>
        <p:xfrm>
          <a:off x="447675" y="438332"/>
          <a:ext cx="11296650" cy="606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41417" y="75446"/>
            <a:ext cx="866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11897744"/>
              </p:ext>
            </p:extLst>
          </p:nvPr>
        </p:nvGraphicFramePr>
        <p:xfrm>
          <a:off x="600891" y="719666"/>
          <a:ext cx="11316788" cy="53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55320" y="1209659"/>
            <a:ext cx="10881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Informations réglementaires</a:t>
            </a:r>
          </a:p>
          <a:p>
            <a:endParaRPr lang="fr-FR" sz="36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RAPPEL : </a:t>
            </a:r>
          </a:p>
          <a:p>
            <a:endParaRPr lang="fr-FR" sz="2400" b="1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E-plome et positionnement réglementaire</a:t>
            </a:r>
          </a:p>
          <a:p>
            <a:endParaRPr lang="fr-FR" sz="2400" dirty="0" smtClean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Titres professionnels : reporting du planning prévisionnel des sessions de  	</a:t>
            </a:r>
            <a:r>
              <a:rPr lang="fr-FR" sz="24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formation auprès de la DDEETS de votre territoire en début  </a:t>
            </a:r>
          </a:p>
          <a:p>
            <a:r>
              <a:rPr lang="fr-FR" sz="24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d’année civile (au plus tard le 31 janvier)</a:t>
            </a:r>
          </a:p>
          <a:p>
            <a:r>
              <a:rPr lang="fr-FR" sz="2400" dirty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0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en copie la DAFPIC </a:t>
            </a:r>
            <a:endParaRPr lang="fr-FR" sz="2400" dirty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 smtClean="0">
              <a:solidFill>
                <a:srgbClr val="0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 smtClean="0">
              <a:solidFill>
                <a:srgbClr val="0036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1369</Words>
  <Application>Microsoft Office PowerPoint</Application>
  <PresentationFormat>Grand écran</PresentationFormat>
  <Paragraphs>226</Paragraphs>
  <Slides>17</Slides>
  <Notes>11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</dc:creator>
  <cp:lastModifiedBy>TROJAN Guylène</cp:lastModifiedBy>
  <cp:revision>298</cp:revision>
  <cp:lastPrinted>2020-01-03T10:36:43Z</cp:lastPrinted>
  <dcterms:created xsi:type="dcterms:W3CDTF">2013-05-14T14:58:12Z</dcterms:created>
  <dcterms:modified xsi:type="dcterms:W3CDTF">2022-09-28T08:28:16Z</dcterms:modified>
</cp:coreProperties>
</file>