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42"/>
  </p:notesMasterIdLst>
  <p:handoutMasterIdLst>
    <p:handoutMasterId r:id="rId43"/>
  </p:handoutMasterIdLst>
  <p:sldIdLst>
    <p:sldId id="280" r:id="rId2"/>
    <p:sldId id="273" r:id="rId3"/>
    <p:sldId id="281" r:id="rId4"/>
    <p:sldId id="282" r:id="rId5"/>
    <p:sldId id="298" r:id="rId6"/>
    <p:sldId id="336" r:id="rId7"/>
    <p:sldId id="337" r:id="rId8"/>
    <p:sldId id="338" r:id="rId9"/>
    <p:sldId id="339" r:id="rId10"/>
    <p:sldId id="310" r:id="rId11"/>
    <p:sldId id="341" r:id="rId12"/>
    <p:sldId id="283" r:id="rId13"/>
    <p:sldId id="340" r:id="rId14"/>
    <p:sldId id="285" r:id="rId15"/>
    <p:sldId id="286" r:id="rId16"/>
    <p:sldId id="308" r:id="rId17"/>
    <p:sldId id="284" r:id="rId18"/>
    <p:sldId id="307" r:id="rId19"/>
    <p:sldId id="287" r:id="rId20"/>
    <p:sldId id="309" r:id="rId21"/>
    <p:sldId id="301" r:id="rId22"/>
    <p:sldId id="299" r:id="rId23"/>
    <p:sldId id="300" r:id="rId24"/>
    <p:sldId id="294" r:id="rId25"/>
    <p:sldId id="342" r:id="rId26"/>
    <p:sldId id="288" r:id="rId27"/>
    <p:sldId id="302" r:id="rId28"/>
    <p:sldId id="291" r:id="rId29"/>
    <p:sldId id="343" r:id="rId30"/>
    <p:sldId id="344" r:id="rId31"/>
    <p:sldId id="349" r:id="rId32"/>
    <p:sldId id="293" r:id="rId33"/>
    <p:sldId id="345" r:id="rId34"/>
    <p:sldId id="346" r:id="rId35"/>
    <p:sldId id="347" r:id="rId36"/>
    <p:sldId id="292" r:id="rId37"/>
    <p:sldId id="348" r:id="rId38"/>
    <p:sldId id="303" r:id="rId39"/>
    <p:sldId id="305" r:id="rId40"/>
    <p:sldId id="278" r:id="rId41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C29062C-C870-48EB-8421-5F52BF81FB7A}">
          <p14:sldIdLst>
            <p14:sldId id="280"/>
            <p14:sldId id="273"/>
            <p14:sldId id="281"/>
            <p14:sldId id="282"/>
            <p14:sldId id="298"/>
            <p14:sldId id="336"/>
            <p14:sldId id="337"/>
            <p14:sldId id="338"/>
            <p14:sldId id="339"/>
            <p14:sldId id="310"/>
            <p14:sldId id="341"/>
            <p14:sldId id="283"/>
            <p14:sldId id="340"/>
            <p14:sldId id="285"/>
            <p14:sldId id="286"/>
            <p14:sldId id="308"/>
            <p14:sldId id="284"/>
            <p14:sldId id="307"/>
            <p14:sldId id="287"/>
            <p14:sldId id="309"/>
            <p14:sldId id="301"/>
            <p14:sldId id="299"/>
            <p14:sldId id="300"/>
            <p14:sldId id="294"/>
            <p14:sldId id="342"/>
            <p14:sldId id="288"/>
            <p14:sldId id="302"/>
            <p14:sldId id="291"/>
            <p14:sldId id="343"/>
            <p14:sldId id="344"/>
            <p14:sldId id="349"/>
            <p14:sldId id="293"/>
            <p14:sldId id="345"/>
            <p14:sldId id="346"/>
            <p14:sldId id="347"/>
            <p14:sldId id="292"/>
            <p14:sldId id="348"/>
            <p14:sldId id="303"/>
            <p14:sldId id="305"/>
            <p14:sldId id="278"/>
          </p14:sldIdLst>
        </p14:section>
        <p14:section name="Section sans titre" id="{8A2DE049-8A1D-4301-8F6C-20ED0833230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OJAN Guylène" initials="TG" lastIdx="5" clrIdx="0">
    <p:extLst>
      <p:ext uri="{19B8F6BF-5375-455C-9EA6-DF929625EA0E}">
        <p15:presenceInfo xmlns:p15="http://schemas.microsoft.com/office/powerpoint/2012/main" userId="S-1-5-21-828000932-2966465320-787594193-11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2720"/>
    <a:srgbClr val="00365F"/>
    <a:srgbClr val="E94E1B"/>
    <a:srgbClr val="12A537"/>
    <a:srgbClr val="D63D25"/>
    <a:srgbClr val="0092D2"/>
    <a:srgbClr val="0021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722" autoAdjust="0"/>
  </p:normalViewPr>
  <p:slideViewPr>
    <p:cSldViewPr snapToGrid="0" snapToObjects="1"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335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16T15:35:21.042" idx="3">
    <p:pos x="4532" y="2496"/>
    <p:text>Le programme de la classe terminale prévoit un seul objet d'étude « Vivre aujourd'hui : l'humanité, le
monde, les sciences et la technique ». Ce programme est valable pendant deux années scolaires.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16T15:44:25.896" idx="4">
    <p:pos x="5164" y="1193"/>
    <p:text>L'arrêté du 22 mai 2020 est complété.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03T08:49:29.009" idx="1">
    <p:pos x="5391" y="3635"/>
    <p:text>Faible expérience professionnelle et leur méconnaissance d’un nouvel environnement de travail les exposent davantage aux risques et aux accidents du travail.
Ce document synthétique et visuel vise à diffuser les messages clefs en matière de santé et sécurité au travail. Il identifie les bonnes pratiques et les bons réflexes à adopter, pour accompagner les jeunes dans leurs premiers pas en milieu professionnel.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03T08:53:08.797" idx="2">
    <p:pos x="10" y="10"/>
    <p:text>Auparavant, l’épreuve PSE constituait une sous-épreuve. Aujourd’hui, à la suite de la réforme des épreuves générales du CAP, c’est effectivement une épreuve à part entière. 
Cette dernière fait partie des épreuves générales et est commune à tous les CAP.
Cependant, l’arrêté du 11 juin 2021 permet depuis la session 2022 de dispenser de cette unité, les candidats qui justifient :
• Du certificat d’aptitude professionnelle agricole,
• D’un certificat d’aptitude professionnelle ou du certificat d’aptitude professionnelle relevant de la formation maritime,
• Du brevet d’études professionnelles agricoles,
• Du brevet d’études professionnelles ou du brevet d’études professionnelles relevant de la formation maritime,
• D’un baccalauréat professionnel.
La candidate ayant un BEP, elle est donc dispensée de la PSE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16T15:48:15.897" idx="5">
    <p:pos x="2873" y="2098"/>
    <p:text>Un langage commun</p:text>
    <p:extLst>
      <p:ext uri="{C676402C-5697-4E1C-873F-D02D1690AC5C}">
        <p15:threadingInfo xmlns:p15="http://schemas.microsoft.com/office/powerpoint/2012/main" timeZoneBias="-6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ED1B6-0E4B-49DB-9FC8-B2DE868FD33D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5A0C2-292C-4325-982E-2A05226D28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3876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09F56-818E-4E57-95F7-C5E2B29DB179}" type="datetimeFigureOut">
              <a:rPr lang="fr-FR" smtClean="0"/>
              <a:t>09/05/2023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1241425"/>
            <a:ext cx="446563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85900-4630-4298-8DFD-694F8A748D5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6805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Algérie/Tunisie/Maroc/Ukraine/Sénégal/</a:t>
            </a:r>
            <a:r>
              <a:rPr lang="fr-FR" dirty="0" err="1"/>
              <a:t>Congà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85900-4630-4298-8DFD-694F8A748D56}" type="slidenum">
              <a:rPr lang="fr-FR" smtClean="0"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54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Algérie/Tunisie/Maroc/Ukraine/Sénégal/</a:t>
            </a:r>
            <a:r>
              <a:rPr lang="fr-FR" dirty="0" err="1"/>
              <a:t>Congà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585900-4630-4298-8DFD-694F8A748D56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893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02" t="14817"/>
          <a:stretch/>
        </p:blipFill>
        <p:spPr>
          <a:xfrm flipH="1">
            <a:off x="4814047" y="-4060"/>
            <a:ext cx="4312998" cy="57743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25" y="285857"/>
            <a:ext cx="1702314" cy="1602763"/>
          </a:xfrm>
          <a:prstGeom prst="rect">
            <a:avLst/>
          </a:prstGeom>
        </p:spPr>
      </p:pic>
      <p:sp>
        <p:nvSpPr>
          <p:cNvPr id="5" name="Espace réservé du pied de page 7"/>
          <p:cNvSpPr txBox="1">
            <a:spLocks/>
          </p:cNvSpPr>
          <p:nvPr userDrawn="1"/>
        </p:nvSpPr>
        <p:spPr bwMode="gray">
          <a:xfrm>
            <a:off x="568575" y="6334335"/>
            <a:ext cx="5994595" cy="2801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1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63" dirty="0">
                <a:solidFill>
                  <a:srgbClr val="00365F"/>
                </a:solidFill>
                <a:latin typeface="Arial"/>
              </a:rPr>
              <a:t>DRAFPIC Formation Continue et Apprentissage – Réseau GRETA-CFA de l’académie de Nantes</a:t>
            </a:r>
          </a:p>
        </p:txBody>
      </p:sp>
    </p:spTree>
    <p:extLst>
      <p:ext uri="{BB962C8B-B14F-4D97-AF65-F5344CB8AC3E}">
        <p14:creationId xmlns:p14="http://schemas.microsoft.com/office/powerpoint/2010/main" val="421642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28" t="9789" r="-500" b="6186"/>
          <a:stretch/>
        </p:blipFill>
        <p:spPr>
          <a:xfrm>
            <a:off x="7948357" y="-37578"/>
            <a:ext cx="1315994" cy="689557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1" y="306117"/>
            <a:ext cx="864000" cy="81346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270" y="6164712"/>
            <a:ext cx="916965" cy="474449"/>
          </a:xfrm>
          <a:prstGeom prst="rect">
            <a:avLst/>
          </a:prstGeom>
        </p:spPr>
      </p:pic>
      <p:cxnSp>
        <p:nvCxnSpPr>
          <p:cNvPr id="5" name="Connecteur droit 4"/>
          <p:cNvCxnSpPr/>
          <p:nvPr userDrawn="1"/>
        </p:nvCxnSpPr>
        <p:spPr>
          <a:xfrm>
            <a:off x="286277" y="6240494"/>
            <a:ext cx="7659859" cy="0"/>
          </a:xfrm>
          <a:prstGeom prst="line">
            <a:avLst/>
          </a:prstGeom>
          <a:ln w="3175">
            <a:solidFill>
              <a:srgbClr val="E94E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286276" y="6318743"/>
            <a:ext cx="5657323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dirty="0">
                <a:solidFill>
                  <a:srgbClr val="00365F"/>
                </a:solidFill>
                <a:latin typeface="Arial"/>
              </a:rPr>
              <a:t>DRAFPIC Formation</a:t>
            </a:r>
            <a:r>
              <a:rPr lang="fr-FR" sz="788" baseline="0" dirty="0">
                <a:solidFill>
                  <a:srgbClr val="00365F"/>
                </a:solidFill>
                <a:latin typeface="Arial"/>
              </a:rPr>
              <a:t> Continue et Apprentissage – Réseau GRETA-CFA de l’académie de Nantes</a:t>
            </a:r>
            <a:endParaRPr lang="fr-FR" sz="788" dirty="0">
              <a:solidFill>
                <a:srgbClr val="00365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0734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4"/>
          <a:stretch/>
        </p:blipFill>
        <p:spPr>
          <a:xfrm flipH="1">
            <a:off x="6974541" y="95978"/>
            <a:ext cx="2169458" cy="661859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21" y="306117"/>
            <a:ext cx="864000" cy="81346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270" y="6164712"/>
            <a:ext cx="916965" cy="474449"/>
          </a:xfrm>
          <a:prstGeom prst="rect">
            <a:avLst/>
          </a:prstGeom>
        </p:spPr>
      </p:pic>
      <p:cxnSp>
        <p:nvCxnSpPr>
          <p:cNvPr id="5" name="Connecteur droit 4"/>
          <p:cNvCxnSpPr/>
          <p:nvPr userDrawn="1"/>
        </p:nvCxnSpPr>
        <p:spPr>
          <a:xfrm>
            <a:off x="286277" y="6240494"/>
            <a:ext cx="7659859" cy="0"/>
          </a:xfrm>
          <a:prstGeom prst="line">
            <a:avLst/>
          </a:prstGeom>
          <a:ln w="3175">
            <a:solidFill>
              <a:srgbClr val="E94E1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 userDrawn="1"/>
        </p:nvSpPr>
        <p:spPr>
          <a:xfrm>
            <a:off x="286276" y="6318743"/>
            <a:ext cx="5657323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dirty="0">
                <a:solidFill>
                  <a:srgbClr val="00365F"/>
                </a:solidFill>
                <a:latin typeface="Arial"/>
              </a:rPr>
              <a:t>DRAFPIC Formation</a:t>
            </a:r>
            <a:r>
              <a:rPr lang="fr-FR" sz="788" baseline="0" dirty="0">
                <a:solidFill>
                  <a:srgbClr val="00365F"/>
                </a:solidFill>
                <a:latin typeface="Arial"/>
              </a:rPr>
              <a:t> Continue et Apprentissage – Réseau GRETA-CFA de l’académie de Nantes</a:t>
            </a:r>
            <a:endParaRPr lang="fr-FR" sz="788" dirty="0">
              <a:solidFill>
                <a:srgbClr val="00365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5085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61442" y="1199289"/>
            <a:ext cx="5909498" cy="546297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82" y="1574438"/>
            <a:ext cx="2834665" cy="317522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89"/>
          <a:stretch/>
        </p:blipFill>
        <p:spPr>
          <a:xfrm>
            <a:off x="4401686" y="2110667"/>
            <a:ext cx="1564481" cy="94129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" b="46105"/>
          <a:stretch/>
        </p:blipFill>
        <p:spPr>
          <a:xfrm>
            <a:off x="4103245" y="687333"/>
            <a:ext cx="2161364" cy="1410408"/>
          </a:xfrm>
          <a:prstGeom prst="rect">
            <a:avLst/>
          </a:prstGeom>
        </p:spPr>
      </p:pic>
      <p:sp>
        <p:nvSpPr>
          <p:cNvPr id="13" name="ZoneTexte 12"/>
          <p:cNvSpPr txBox="1"/>
          <p:nvPr userDrawn="1"/>
        </p:nvSpPr>
        <p:spPr>
          <a:xfrm>
            <a:off x="4219206" y="4749663"/>
            <a:ext cx="199285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50" dirty="0">
                <a:solidFill>
                  <a:srgbClr val="00365F"/>
                </a:solidFill>
                <a:latin typeface="Arial Black" panose="020B0A04020102020204" pitchFamily="34" charset="0"/>
              </a:rPr>
              <a:t>Retrouvez-nous </a:t>
            </a:r>
            <a:br>
              <a:rPr lang="fr-FR" sz="1050" dirty="0">
                <a:solidFill>
                  <a:srgbClr val="00365F"/>
                </a:solidFill>
                <a:latin typeface="Arial Black" panose="020B0A04020102020204" pitchFamily="34" charset="0"/>
              </a:rPr>
            </a:br>
            <a:r>
              <a:rPr lang="fr-FR" sz="1050" baseline="0" dirty="0">
                <a:solidFill>
                  <a:srgbClr val="00365F"/>
                </a:solidFill>
                <a:latin typeface="Arial Black" panose="020B0A04020102020204" pitchFamily="34" charset="0"/>
              </a:rPr>
              <a:t>sur les Réseaux Sociaux</a:t>
            </a:r>
            <a:endParaRPr lang="fr-FR" sz="1050" dirty="0">
              <a:solidFill>
                <a:srgbClr val="00365F"/>
              </a:solidFill>
              <a:latin typeface="Arial Black" panose="020B0A04020102020204" pitchFamily="34" charset="0"/>
            </a:endParaRPr>
          </a:p>
        </p:txBody>
      </p: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945" y="5279100"/>
            <a:ext cx="1528952" cy="32845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48" y="212983"/>
            <a:ext cx="1266559" cy="119248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7082" y="6101959"/>
            <a:ext cx="916965" cy="47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1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AFEF14-CD2D-A74C-B7DC-A7DE75975BA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526E8-AA9E-B142-A6B3-1ED4A1FC76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1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2" r:id="rId2"/>
    <p:sldLayoutId id="2147483660" r:id="rId3"/>
    <p:sldLayoutId id="2147483687" r:id="rId4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cpa-demande-avis-formateur%20GRETA.doc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precis-apprentissage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loi%20march&#233;%20travail_VAE_QF%2022%20dec%202022.pdf" TargetMode="External"/><Relationship Id="rId2" Type="http://schemas.openxmlformats.org/officeDocument/2006/relationships/hyperlink" Target="Centre%20Inffo%20VAE_infographie_D&#233;c%202022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hyperlink" Target="https://www.education.gouv.fr/bo/23/Hebdo8/MENE2302851N.ht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seignementsup-recherche.gouv.fr/fr/bo/23/Hebdo11/ESRS2303798N.htm" TargetMode="External"/><Relationship Id="rId2" Type="http://schemas.openxmlformats.org/officeDocument/2006/relationships/hyperlink" Target="https://www.enseignementsup-recherche.gouv.fr/fr/bo/23/Hebdo1/ESRS2235754N.htm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seignementsup-recherche.gouv.fr/fr/bo/21/Hebdo46/ESRS2135113A.htm" TargetMode="External"/><Relationship Id="rId2" Type="http://schemas.openxmlformats.org/officeDocument/2006/relationships/hyperlink" Target="https://www.enseignementsup-recherche.gouv.fr/fr/bo/23/Hebdo8/ESRS2303410A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hyperlink" Target="memento_jeune_sante_au_travail_2022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Plaquette_passeport_de_prevention_2022%20(1).pdf" TargetMode="External"/><Relationship Id="rId2" Type="http://schemas.openxmlformats.org/officeDocument/2006/relationships/hyperlink" Target="https://passeport-prevention.travail-emploi.gouv.fr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rvice-public.fr/particuliers/vosdroits/F1460" TargetMode="External"/><Relationship Id="rId7" Type="http://schemas.openxmlformats.org/officeDocument/2006/relationships/hyperlink" Target="https://www.service-public.fr/particuliers/vosdroits/F36341" TargetMode="External"/><Relationship Id="rId2" Type="http://schemas.openxmlformats.org/officeDocument/2006/relationships/hyperlink" Target="https://www.service-public.fr/particuliers/vosdroits/F3481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ecurite-routiere.gouv.fr/les-differents-permis-de-conduire/permis-international-et-permis-etranger/recapitulatif-des" TargetMode="External"/><Relationship Id="rId5" Type="http://schemas.openxmlformats.org/officeDocument/2006/relationships/hyperlink" Target="https://permisdeconduire.ants.gouv.fr/" TargetMode="External"/><Relationship Id="rId4" Type="http://schemas.openxmlformats.org/officeDocument/2006/relationships/hyperlink" Target="https://www.service-public.fr/particuliers/vosdroits/R55669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Public%20NEETS/Personae-NEETS-Etude-Walt-par-Olecio%20(1).pptx" TargetMode="External"/><Relationship Id="rId2" Type="http://schemas.openxmlformats.org/officeDocument/2006/relationships/hyperlink" Target="Public%20NEETS/Qui-sont-les-NEETS-Etude-Walt-par-Olecio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Public%20NEETS/public%20%20jeunes%20Neet_dispositif_aef%2006oct2022.pdf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rome_4.0_-_presentation_rec.pdf" TargetMode="External"/><Relationship Id="rId2" Type="http://schemas.openxmlformats.org/officeDocument/2006/relationships/hyperlink" Target="https://www.strategie.gouv.fr/debats/revoir-video-rome-40-nouveau-referentiel-de-metiers-de-competences-de-pole-emploi" TargetMode="Externa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press.reseau-greta-cfa-pdl.fr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740" y="2523108"/>
            <a:ext cx="47743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Groupe académique</a:t>
            </a:r>
          </a:p>
          <a:p>
            <a:r>
              <a:rPr lang="fr-FR" sz="2800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Certification - Règlementation</a:t>
            </a:r>
          </a:p>
          <a:p>
            <a:endParaRPr lang="fr-FR" b="1" i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Jeudi 30 mars 2023</a:t>
            </a:r>
            <a:endParaRPr lang="en-US" sz="2400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296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6276" y="2170047"/>
            <a:ext cx="791206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Demande d’avis de l’inspecteur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fr-FR" altLang="fr-FR" i="1" dirty="0">
                <a:solidFill>
                  <a:srgbClr val="00365F"/>
                </a:solidFill>
                <a:latin typeface="Arial" pitchFamily="34" charset="0"/>
              </a:rPr>
              <a:t>Pièces justificatives à fournir – Présentation du document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i="1" dirty="0">
              <a:solidFill>
                <a:srgbClr val="00365F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fr-FR" altLang="fr-FR" i="1" dirty="0">
                <a:solidFill>
                  <a:srgbClr val="00365F"/>
                </a:solidFill>
                <a:latin typeface="Arial" pitchFamily="34" charset="0"/>
              </a:rPr>
              <a:t> </a:t>
            </a:r>
            <a:r>
              <a:rPr lang="fr-FR" altLang="fr-FR" i="1" dirty="0" err="1">
                <a:solidFill>
                  <a:srgbClr val="00365F"/>
                </a:solidFill>
                <a:latin typeface="Arial" pitchFamily="34" charset="0"/>
                <a:hlinkClick r:id="rId2" action="ppaction://hlinkfile"/>
              </a:rPr>
              <a:t>mcpa</a:t>
            </a:r>
            <a:r>
              <a:rPr lang="fr-FR" altLang="fr-FR" i="1" dirty="0">
                <a:solidFill>
                  <a:srgbClr val="00365F"/>
                </a:solidFill>
                <a:latin typeface="Arial" pitchFamily="34" charset="0"/>
                <a:hlinkClick r:id="rId2" action="ppaction://hlinkfile"/>
              </a:rPr>
              <a:t>-demande-avis-formateur GRETA.docx</a:t>
            </a:r>
            <a:endParaRPr lang="fr-FR" altLang="fr-FR" i="1" dirty="0">
              <a:solidFill>
                <a:srgbClr val="00365F"/>
              </a:solidFill>
              <a:latin typeface="Arial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197B29-F047-40F6-82C2-EC50AB652581}"/>
              </a:ext>
            </a:extLst>
          </p:cNvPr>
          <p:cNvSpPr txBox="1"/>
          <p:nvPr/>
        </p:nvSpPr>
        <p:spPr>
          <a:xfrm>
            <a:off x="631031" y="1273149"/>
            <a:ext cx="46339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 recrutement des formateurs :</a:t>
            </a:r>
          </a:p>
        </p:txBody>
      </p:sp>
    </p:spTree>
    <p:extLst>
      <p:ext uri="{BB962C8B-B14F-4D97-AF65-F5344CB8AC3E}">
        <p14:creationId xmlns:p14="http://schemas.microsoft.com/office/powerpoint/2010/main" val="1954508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BB197B29-F047-40F6-82C2-EC50AB652581}"/>
              </a:ext>
            </a:extLst>
          </p:cNvPr>
          <p:cNvSpPr txBox="1"/>
          <p:nvPr/>
        </p:nvSpPr>
        <p:spPr>
          <a:xfrm>
            <a:off x="1088230" y="463524"/>
            <a:ext cx="79120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Informations réglementaires : Octroi d’un congé de 5 jours dans le mois qui précède les épreuves si le CFA n’a pas organisé une semaine de révision en plus de la durée de formation initial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89AD9CB2-CA43-455B-A837-440B78E68D73}"/>
              </a:ext>
            </a:extLst>
          </p:cNvPr>
          <p:cNvSpPr txBox="1"/>
          <p:nvPr/>
        </p:nvSpPr>
        <p:spPr>
          <a:xfrm>
            <a:off x="371475" y="2165700"/>
            <a:ext cx="83439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Article L 6222-35 : Pour la préparation directe des épreuves, l’apprenti a droit à un       </a:t>
            </a:r>
          </a:p>
          <a:p>
            <a:r>
              <a:rPr lang="fr-FR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   congé supplémentaire de 5 jours ouvrables</a:t>
            </a:r>
          </a:p>
          <a:p>
            <a:r>
              <a:rPr lang="fr-FR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Article L 6232-1 : Le  CFA prévoit l’organisation de la semaine de révision en plus du </a:t>
            </a:r>
          </a:p>
          <a:p>
            <a:r>
              <a:rPr lang="fr-FR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 référentiel de formation initial</a:t>
            </a:r>
          </a:p>
          <a:p>
            <a:r>
              <a:rPr lang="fr-FR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 Le CFA </a:t>
            </a:r>
            <a:r>
              <a:rPr lang="fr-FR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le mentionne dans les conventions</a:t>
            </a:r>
          </a:p>
          <a:p>
            <a:r>
              <a:rPr lang="fr-FR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Article L 3141-1 : Congé dans le mois qui précède les épreuves</a:t>
            </a:r>
          </a:p>
          <a:p>
            <a:r>
              <a:rPr lang="fr-FR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 Maintien du salaire pour l’apprenti</a:t>
            </a:r>
          </a:p>
          <a:p>
            <a:r>
              <a:rPr lang="fr-FR" sz="1800" dirty="0"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 S’ajoute au</a:t>
            </a:r>
            <a:r>
              <a:rPr lang="fr-FR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x congés payés</a:t>
            </a:r>
          </a:p>
          <a:p>
            <a:r>
              <a:rPr lang="fr-FR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Article L 3164-9 : S’ajoute aux congés annuels pour les salariés de moins de 21 ans</a:t>
            </a:r>
          </a:p>
          <a:p>
            <a:endParaRPr lang="fr-F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r-FR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89E347-6F44-4C38-8E33-3245AF9ECF03}"/>
              </a:ext>
            </a:extLst>
          </p:cNvPr>
          <p:cNvSpPr/>
          <p:nvPr/>
        </p:nvSpPr>
        <p:spPr>
          <a:xfrm>
            <a:off x="2019826" y="5225700"/>
            <a:ext cx="7912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i="1" dirty="0">
                <a:solidFill>
                  <a:srgbClr val="00365F"/>
                </a:solidFill>
                <a:latin typeface="Arial" pitchFamily="34" charset="0"/>
                <a:hlinkClick r:id="rId2" action="ppaction://hlinkfile"/>
              </a:rPr>
              <a:t>precis-apprentissage.pdf</a:t>
            </a:r>
            <a:endParaRPr lang="fr-FR" altLang="fr-FR" i="1" dirty="0">
              <a:solidFill>
                <a:srgbClr val="00365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750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9725" y="353877"/>
            <a:ext cx="5074275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E-PLOME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31938" y="873369"/>
            <a:ext cx="7912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Saisie uniquement sous E-</a:t>
            </a:r>
            <a:r>
              <a:rPr lang="fr-FR" altLang="fr-FR" dirty="0" err="1">
                <a:solidFill>
                  <a:srgbClr val="00365F"/>
                </a:solidFill>
                <a:latin typeface="Arial" pitchFamily="34" charset="0"/>
              </a:rPr>
              <a:t>Plome</a:t>
            </a: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 : LA FORMATION CONTINUE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A0F1CD9-BA72-4BDD-A26D-F59AD56BB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27" y="1367243"/>
            <a:ext cx="7767263" cy="540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83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6525" y="457871"/>
            <a:ext cx="7007850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en-US" sz="2100" dirty="0" err="1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apprentis</a:t>
            </a:r>
            <a:r>
              <a:rPr lang="en-US" sz="21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algn="ctr"/>
            <a:r>
              <a:rPr lang="en-US" sz="21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Groupe </a:t>
            </a:r>
            <a:r>
              <a:rPr lang="en-US" sz="2100" dirty="0" err="1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dédié</a:t>
            </a:r>
            <a:r>
              <a:rPr lang="en-US" sz="21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2100" dirty="0" err="1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Intégration</a:t>
            </a:r>
            <a:r>
              <a:rPr lang="en-US" sz="21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d’apprentis</a:t>
            </a:r>
            <a:r>
              <a:rPr lang="en-US" sz="21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100" dirty="0" err="1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1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A27E36F-7BBB-49A2-8C88-95588941393C}"/>
              </a:ext>
            </a:extLst>
          </p:cNvPr>
          <p:cNvSpPr txBox="1"/>
          <p:nvPr/>
        </p:nvSpPr>
        <p:spPr>
          <a:xfrm>
            <a:off x="865771" y="5011024"/>
            <a:ext cx="7191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Le conseiller technique à l’apprentissage (CTA)</a:t>
            </a:r>
            <a:r>
              <a:rPr lang="fr-FR" dirty="0"/>
              <a:t> accompagne les acteurs dans la réalisation de la demande qu’il transmet à la DRAFPIC-Formation Initiale </a:t>
            </a:r>
            <a:r>
              <a:rPr lang="fr-FR" b="1" dirty="0"/>
              <a:t>par courriel.</a:t>
            </a:r>
            <a:r>
              <a:rPr lang="fr-FR" dirty="0"/>
              <a:t> </a:t>
            </a:r>
          </a:p>
        </p:txBody>
      </p:sp>
      <p:pic>
        <p:nvPicPr>
          <p:cNvPr id="6" name="Image 5"/>
          <p:cNvPicPr/>
          <p:nvPr/>
        </p:nvPicPr>
        <p:blipFill>
          <a:blip r:embed="rId2"/>
          <a:stretch>
            <a:fillRect/>
          </a:stretch>
        </p:blipFill>
        <p:spPr>
          <a:xfrm>
            <a:off x="809625" y="1504259"/>
            <a:ext cx="7303669" cy="294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03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276" y="1062659"/>
            <a:ext cx="7912062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sz="2400" dirty="0">
                <a:solidFill>
                  <a:srgbClr val="00365F"/>
                </a:solidFill>
                <a:latin typeface="Arial" pitchFamily="34" charset="0"/>
              </a:rPr>
              <a:t>Calendrier des sessions intermédiaires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66" y="1656324"/>
            <a:ext cx="8628475" cy="346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48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276" y="1062659"/>
            <a:ext cx="7912062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sz="2400" dirty="0">
                <a:solidFill>
                  <a:srgbClr val="00365F"/>
                </a:solidFill>
                <a:latin typeface="Arial" pitchFamily="34" charset="0"/>
              </a:rPr>
              <a:t>Calendrier des sessions intermédiaires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78" y="1524324"/>
            <a:ext cx="8648199" cy="356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836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1100" y="391977"/>
            <a:ext cx="6255901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académique de formation</a:t>
            </a:r>
          </a:p>
          <a:p>
            <a:r>
              <a:rPr lang="fr-FR" sz="21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« Entrer dans le métier de formateur » 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676088" y="1801098"/>
            <a:ext cx="379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Eléments quantitatifs de la formation 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B23D7B9E-F69D-4A98-B583-CADA1AEC5B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660935"/>
              </p:ext>
            </p:extLst>
          </p:nvPr>
        </p:nvGraphicFramePr>
        <p:xfrm>
          <a:off x="628650" y="2170430"/>
          <a:ext cx="7296148" cy="2085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4037">
                  <a:extLst>
                    <a:ext uri="{9D8B030D-6E8A-4147-A177-3AD203B41FA5}">
                      <a16:colId xmlns:a16="http://schemas.microsoft.com/office/drawing/2014/main" val="1283849532"/>
                    </a:ext>
                  </a:extLst>
                </a:gridCol>
                <a:gridCol w="1824037">
                  <a:extLst>
                    <a:ext uri="{9D8B030D-6E8A-4147-A177-3AD203B41FA5}">
                      <a16:colId xmlns:a16="http://schemas.microsoft.com/office/drawing/2014/main" val="3372749957"/>
                    </a:ext>
                  </a:extLst>
                </a:gridCol>
                <a:gridCol w="1824037">
                  <a:extLst>
                    <a:ext uri="{9D8B030D-6E8A-4147-A177-3AD203B41FA5}">
                      <a16:colId xmlns:a16="http://schemas.microsoft.com/office/drawing/2014/main" val="158206145"/>
                    </a:ext>
                  </a:extLst>
                </a:gridCol>
                <a:gridCol w="1824037">
                  <a:extLst>
                    <a:ext uri="{9D8B030D-6E8A-4147-A177-3AD203B41FA5}">
                      <a16:colId xmlns:a16="http://schemas.microsoft.com/office/drawing/2014/main" val="93581511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2020/2021</a:t>
                      </a:r>
                    </a:p>
                    <a:p>
                      <a:r>
                        <a:rPr lang="fr-FR" dirty="0"/>
                        <a:t>BILAN ANNUEL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2021/2022</a:t>
                      </a:r>
                    </a:p>
                    <a:p>
                      <a:r>
                        <a:rPr lang="fr-FR" dirty="0"/>
                        <a:t>BILAN ANNUEL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2022/2023</a:t>
                      </a:r>
                    </a:p>
                    <a:p>
                      <a:r>
                        <a:rPr lang="fr-FR" dirty="0"/>
                        <a:t>BILAN INTERMEDIAIRE</a:t>
                      </a:r>
                    </a:p>
                    <a:p>
                      <a:r>
                        <a:rPr lang="fr-FR" dirty="0"/>
                        <a:t>Sur 4 mois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5922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Nombre de néo-formateurs formés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073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Nombre de sessions proposées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842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Taux de présence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6583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714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1100" y="391977"/>
            <a:ext cx="6255901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académique de formation</a:t>
            </a:r>
          </a:p>
          <a:p>
            <a:r>
              <a:rPr lang="fr-FR" sz="21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« Entrer dans le métier de formateur » 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17226" y="1404107"/>
            <a:ext cx="3791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Eléments quantitatifs de la formation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A4D2547-AB2C-45A8-813C-971B5E261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038225"/>
            <a:ext cx="7458075" cy="527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851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1100" y="391977"/>
            <a:ext cx="6255901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académique de formation</a:t>
            </a:r>
          </a:p>
          <a:p>
            <a:r>
              <a:rPr lang="fr-FR" sz="21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Module « Entrer dans le métier de formateur » 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46356" y="1393451"/>
            <a:ext cx="6992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D12720"/>
                </a:solidFill>
              </a:rPr>
              <a:t>Modification de l’organisation de la formation à partir de mars 2023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DBD3C90-8996-494F-B74A-F9B8EAC87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27" y="2217587"/>
            <a:ext cx="7817342" cy="374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84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1301" y="517603"/>
            <a:ext cx="5074275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VAE : Informations réglementaires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hlinkClick r:id="rId2" action="ppaction://hlinkfile"/>
          </p:cNvPr>
          <p:cNvSpPr/>
          <p:nvPr/>
        </p:nvSpPr>
        <p:spPr>
          <a:xfrm>
            <a:off x="286276" y="1893210"/>
            <a:ext cx="79120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Loi marché du travail du 22 décembre 2022 (art. 10)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dirty="0">
              <a:solidFill>
                <a:srgbClr val="00365F"/>
              </a:solidFill>
              <a:latin typeface="Arial" pitchFamily="34" charset="0"/>
              <a:hlinkClick r:id="rId3" action="ppaction://hlinkfile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  <a:hlinkClick r:id="rId3" action="ppaction://hlinkfile"/>
              </a:rPr>
              <a:t>loi marché </a:t>
            </a:r>
            <a:r>
              <a:rPr lang="fr-FR" altLang="fr-FR" dirty="0" err="1">
                <a:solidFill>
                  <a:srgbClr val="00365F"/>
                </a:solidFill>
                <a:latin typeface="Arial" pitchFamily="34" charset="0"/>
                <a:hlinkClick r:id="rId3" action="ppaction://hlinkfile"/>
              </a:rPr>
              <a:t>travail_VAE_QF</a:t>
            </a:r>
            <a:r>
              <a:rPr lang="fr-FR" altLang="fr-FR" dirty="0">
                <a:solidFill>
                  <a:srgbClr val="00365F"/>
                </a:solidFill>
                <a:latin typeface="Arial" pitchFamily="34" charset="0"/>
                <a:hlinkClick r:id="rId3" action="ppaction://hlinkfile"/>
              </a:rPr>
              <a:t> 22 </a:t>
            </a:r>
            <a:r>
              <a:rPr lang="fr-FR" altLang="fr-FR" dirty="0" err="1">
                <a:solidFill>
                  <a:srgbClr val="00365F"/>
                </a:solidFill>
                <a:latin typeface="Arial" pitchFamily="34" charset="0"/>
                <a:hlinkClick r:id="rId3" action="ppaction://hlinkfile"/>
              </a:rPr>
              <a:t>dec</a:t>
            </a:r>
            <a:r>
              <a:rPr lang="fr-FR" altLang="fr-FR" dirty="0">
                <a:solidFill>
                  <a:srgbClr val="00365F"/>
                </a:solidFill>
                <a:latin typeface="Arial" pitchFamily="34" charset="0"/>
                <a:hlinkClick r:id="rId3" action="ppaction://hlinkfile"/>
              </a:rPr>
              <a:t> 2022.pdf</a:t>
            </a: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13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4708" y="1028745"/>
            <a:ext cx="5074275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Bienvenue !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303014" y="2524719"/>
            <a:ext cx="48484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365F"/>
                </a:solidFill>
                <a:latin typeface="Arial" pitchFamily="34" charset="0"/>
              </a:rPr>
              <a:t>Un café – un thé – quelques douceurs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solidFill>
                  <a:srgbClr val="00365F"/>
                </a:solidFill>
                <a:latin typeface="Arial" pitchFamily="34" charset="0"/>
              </a:rPr>
              <a:t>Une liste d’émargement à signer</a:t>
            </a:r>
            <a:endParaRPr lang="fr-FR" altLang="fr-FR" sz="1800" dirty="0">
              <a:solidFill>
                <a:srgbClr val="00365F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F6ECD5C-6B2A-8F4B-932A-963BCFEE9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4" y="2152836"/>
            <a:ext cx="2689316" cy="139009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Image 4" descr="Résultat de recherche d'images pour &quot;café&quot;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2451" y="352883"/>
            <a:ext cx="2476286" cy="222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3786" y="4058924"/>
            <a:ext cx="80576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Participants</a:t>
            </a:r>
          </a:p>
          <a:p>
            <a:pPr algn="ctr"/>
            <a:endParaRPr lang="fr-FR" b="1" dirty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GRETA-CFA Loire Atlantique : 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Sophie LEFORT - Annie GUEGAN</a:t>
            </a: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GRETA-CFA Vendée : 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Marie-Line MAUDET-QUESNÉE</a:t>
            </a: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GRETA-CFA 49 : 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Mickaël BODET – Frédéric RAVARD</a:t>
            </a:r>
          </a:p>
          <a:p>
            <a:r>
              <a:rPr lang="fr-FR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GRETA-CFA Maine : </a:t>
            </a:r>
            <a:r>
              <a:rPr lang="fr-FR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Muriel CESBRON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1476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1301" y="517603"/>
            <a:ext cx="5074275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VAE : Informations réglementaires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F529D4F-08FB-4838-8BD1-CD9539B72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25" y="933101"/>
            <a:ext cx="4819650" cy="529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79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276" y="1165303"/>
            <a:ext cx="5074275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 réglementaires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276" y="1893210"/>
            <a:ext cx="7912062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b="1" dirty="0">
                <a:solidFill>
                  <a:srgbClr val="00365F"/>
                </a:solidFill>
                <a:latin typeface="Arial" pitchFamily="34" charset="0"/>
              </a:rPr>
              <a:t>Baccalauréat professionnel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i="1" dirty="0">
                <a:solidFill>
                  <a:srgbClr val="00365F"/>
                </a:solidFill>
                <a:latin typeface="Arial" pitchFamily="34" charset="0"/>
              </a:rPr>
              <a:t>Au BOEN n°8 du 23 février 2023 - Note de service du 30 janvier 2023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Programme limitatif de français de la classe terminale - Année scolaire 2023 2024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  <a:hlinkClick r:id="rId2"/>
              </a:rPr>
              <a:t>https://www.education.gouv.fr/bo/23/Hebdo8/MENE2302851N.htm</a:t>
            </a: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 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3493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276" y="1165303"/>
            <a:ext cx="5074275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 réglementaires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276" y="1893210"/>
            <a:ext cx="791206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b="1" dirty="0">
                <a:solidFill>
                  <a:srgbClr val="00365F"/>
                </a:solidFill>
                <a:latin typeface="Arial" pitchFamily="34" charset="0"/>
              </a:rPr>
              <a:t>Brevet Technicien Supérieur</a:t>
            </a:r>
            <a:endParaRPr lang="fr-FR" altLang="fr-FR" i="1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i="1" dirty="0">
                <a:solidFill>
                  <a:srgbClr val="00365F"/>
                </a:solidFill>
                <a:latin typeface="Arial" pitchFamily="34" charset="0"/>
              </a:rPr>
              <a:t>Au BOEN n°1 du 05 janvier 2023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u="sng" dirty="0">
                <a:solidFill>
                  <a:srgbClr val="00365F"/>
                </a:solidFill>
                <a:latin typeface="Arial" pitchFamily="34" charset="0"/>
                <a:hlinkClick r:id="rId2"/>
              </a:rPr>
              <a:t>Note de service du 19 décembre 2022</a:t>
            </a:r>
            <a:endParaRPr lang="fr-FR" altLang="fr-FR" u="sng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Mise à jour des groupements de spécialités de BTS pour l'épreuve ponctuelle écrite en mathématiques à la session d'examen 2023 (lien)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u="sng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u="sng" dirty="0">
                <a:solidFill>
                  <a:srgbClr val="00365F"/>
                </a:solidFill>
                <a:latin typeface="Arial" pitchFamily="34" charset="0"/>
                <a:hlinkClick r:id="rId3"/>
              </a:rPr>
              <a:t>Note de service du 20 février 2023</a:t>
            </a:r>
            <a:endParaRPr lang="fr-FR" u="sng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dirty="0">
                <a:solidFill>
                  <a:srgbClr val="00365F"/>
                </a:solidFill>
                <a:latin typeface="Arial" pitchFamily="34" charset="0"/>
              </a:rPr>
              <a:t>Thèmes concernant l'enseignement de culture générale et expression en deuxième année - Session 2024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 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786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276" y="1165303"/>
            <a:ext cx="5074275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 réglementaires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276" y="1893210"/>
            <a:ext cx="7912062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b="1" dirty="0">
                <a:solidFill>
                  <a:srgbClr val="00365F"/>
                </a:solidFill>
                <a:latin typeface="Arial" pitchFamily="34" charset="0"/>
              </a:rPr>
              <a:t>Diplôme de comptabilité et de gestion (DCG) et Diplôme supérieur de comptabilité et de gestion (DSCG)</a:t>
            </a:r>
            <a:endParaRPr lang="fr-FR" altLang="fr-FR" b="1" i="1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i="1" dirty="0">
                <a:solidFill>
                  <a:srgbClr val="00365F"/>
                </a:solidFill>
                <a:latin typeface="Arial" pitchFamily="34" charset="0"/>
              </a:rPr>
              <a:t>Au BOEN n°8 du 23 février 2023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i="1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i="1" dirty="0">
                <a:solidFill>
                  <a:srgbClr val="00365F"/>
                </a:solidFill>
                <a:latin typeface="Arial" pitchFamily="34" charset="0"/>
              </a:rPr>
              <a:t>Deux arrêtés du 18 janvier 2023 modifient les listes des titres et diplômes français ouvrant droit à dispenses d'épreuves du </a:t>
            </a:r>
            <a:r>
              <a:rPr lang="fr-FR" altLang="fr-FR" i="1" dirty="0">
                <a:solidFill>
                  <a:srgbClr val="00365F"/>
                </a:solidFill>
                <a:latin typeface="Arial" pitchFamily="34" charset="0"/>
                <a:hlinkClick r:id="rId2"/>
              </a:rPr>
              <a:t>DCG</a:t>
            </a:r>
            <a:r>
              <a:rPr lang="fr-FR" altLang="fr-FR" i="1" dirty="0">
                <a:solidFill>
                  <a:srgbClr val="00365F"/>
                </a:solidFill>
                <a:latin typeface="Arial" pitchFamily="34" charset="0"/>
              </a:rPr>
              <a:t> et du </a:t>
            </a:r>
            <a:r>
              <a:rPr lang="fr-FR" altLang="fr-FR" i="1" dirty="0">
                <a:solidFill>
                  <a:srgbClr val="00365F"/>
                </a:solidFill>
                <a:latin typeface="Arial" pitchFamily="34" charset="0"/>
                <a:hlinkClick r:id="rId3"/>
              </a:rPr>
              <a:t>DSCG</a:t>
            </a:r>
            <a:endParaRPr lang="fr-FR" altLang="fr-FR" i="1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 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1111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276" y="1373052"/>
            <a:ext cx="5074275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 réglementaires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9190" y="2483679"/>
            <a:ext cx="7912062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b="1" dirty="0">
                <a:solidFill>
                  <a:srgbClr val="00365F"/>
                </a:solidFill>
                <a:latin typeface="Arial" pitchFamily="34" charset="0"/>
              </a:rPr>
              <a:t>Prévention « Plan Santé au Travail » : l’État publie un mémento à destination des jeunes en formation professionnelle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sz="1600" dirty="0">
                <a:solidFill>
                  <a:srgbClr val="00365F"/>
                </a:solidFill>
                <a:latin typeface="Arial" pitchFamily="34" charset="0"/>
              </a:rPr>
              <a:t>Le plan cible notamment les jeunes travailleurs (stagiaires, apprentis, élèves des lycées professionnels, nouveaux embauchés),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sz="1600" dirty="0">
                <a:solidFill>
                  <a:srgbClr val="00365F"/>
                </a:solidFill>
                <a:latin typeface="Arial" pitchFamily="34" charset="0"/>
              </a:rPr>
              <a:t>Le ministère du travail et le ministère de l’éducation nationale, avec l’appui de l’expertise de l’Institut national de recherche en santé au travail (INRS), ont conçu un mémento à destination de l’ensemble des jeunes en formation professionnelle.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sz="1600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sz="1600" dirty="0">
                <a:solidFill>
                  <a:srgbClr val="00365F"/>
                </a:solidFill>
                <a:latin typeface="Arial" pitchFamily="34" charset="0"/>
                <a:hlinkClick r:id="rId2" action="ppaction://hlinkfile"/>
              </a:rPr>
              <a:t>memento_jeune_sante_au_travail_2022.pdf</a:t>
            </a:r>
            <a:endParaRPr lang="fr-FR" altLang="fr-FR" sz="1600" dirty="0">
              <a:solidFill>
                <a:srgbClr val="00365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474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376" y="997106"/>
            <a:ext cx="5074275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 réglementaires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276" y="1551563"/>
            <a:ext cx="7912062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b="1" dirty="0">
                <a:solidFill>
                  <a:srgbClr val="00365F"/>
                </a:solidFill>
                <a:latin typeface="Arial" pitchFamily="34" charset="0"/>
              </a:rPr>
              <a:t>Création du passeport de prévention (décret 29/12/2022)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b="1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b="1" dirty="0">
                <a:solidFill>
                  <a:srgbClr val="00365F"/>
                </a:solidFill>
                <a:latin typeface="Arial" pitchFamily="34" charset="0"/>
              </a:rPr>
              <a:t>Portail d’information grand public (octobre 2022)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  <a:hlinkClick r:id="rId2"/>
              </a:rPr>
              <a:t>https://passeport-prevention.travail-emploi.gouv.fr/</a:t>
            </a: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b="1" dirty="0">
                <a:solidFill>
                  <a:srgbClr val="00365F"/>
                </a:solidFill>
                <a:latin typeface="Arial" pitchFamily="34" charset="0"/>
              </a:rPr>
              <a:t>Plaquette Mon Compte Formation/Passeport Prévention (avril 2023)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  <a:hlinkClick r:id="rId3" action="ppaction://hlinkfile"/>
              </a:rPr>
              <a:t>Plaquette_passeport_de_prevention_2022 (1).pdf</a:t>
            </a: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Le CNSPT (Comité National de Prévention et de Santé au Travail) retient la date d’ouverture d’avril 2023 pour saisir les formations dispensées par les organismes de formation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Selon la nature des informations, celles-ci sont saisies par l’employeur, le salarié ou l’organisme de formation.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224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276" y="1165303"/>
            <a:ext cx="5074275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Échanges de pratiques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276" y="1764423"/>
            <a:ext cx="7912062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1. Quelles sont les conditions de certification pour un candidat qui souhaite passer un Titre Pro en candidat libre.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Il passe la mise en situation, les entretiens avec les jurys, réalise le DP, mais quid des ECF ? sont-elles obligatoires ?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Nous souhaitons proposer une formation qui comporterait les contenus de 2 titres, mais avec la préparation d’une seule certification. Si les candidats souhaitent passer la 2</a:t>
            </a:r>
            <a:r>
              <a:rPr lang="fr-FR" altLang="fr-FR" baseline="30000" dirty="0">
                <a:solidFill>
                  <a:srgbClr val="00365F"/>
                </a:solidFill>
                <a:latin typeface="Arial" pitchFamily="34" charset="0"/>
              </a:rPr>
              <a:t>ème</a:t>
            </a: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 certification en candidat libre, quid des ECF ?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2. Un sapeur pompier professionnel qui va rentrer en CAP Sellerie générale peut-il être dispensé de la PSE ?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1485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276" y="1165303"/>
            <a:ext cx="5074275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Échanges de pratiques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276" y="1764423"/>
            <a:ext cx="791206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3. CAP AEPE : Une apprenante n’a pas trouvé la totalité de ses stages.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Sur les 14 semaines indiquées dans le référentiel elle en aura fait 11.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Sur les 11 elle aura fait 5 semaines en école maternelle (3-6 ans) et 6 semaines en crèche (0-3 ans). Les périodes où elle n’a pas trouvé de lieux de stage elle a toujours été présente au Greta pour réviser.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Est-ce que malgré le fait qu’il lui manque des semaines de stage elle va pouvoir valider son diplôme ?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4. CAP AEPE : 2.	Une apprenante n’aura fait aucun stage en EAJE. En revanche elle a fait, à la place, 7 semaines (non continues) en pré-petite section avec des enfants âgés de 2 ans. Cette personne a été assistante maternelle agrée pendant 20 ans (bulletins de salaire et justificatif à l’appui). Elle a bien ses 14 semaines de stages validées dans l’année.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Est-ce que cela est suffisant pour valider son diplôme ? 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9388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276" y="1165303"/>
            <a:ext cx="5074275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Échanges de pratiques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276" y="1764423"/>
            <a:ext cx="7912062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5. Une candidate a validé un BEP Vente Action Marchande en 2004.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Elle est dispensée des enseignements généraux.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Elle a validé l’EP3 du CAP AEPE en 2019.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Elle souhaite se présenter à l’EP1 et l’EP2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Jusqu’en 2021, la PSE appartenait au domaine professionnel.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Peut-elle être dispensée de la PSE ?</a:t>
            </a:r>
          </a:p>
        </p:txBody>
      </p:sp>
    </p:spTree>
    <p:extLst>
      <p:ext uri="{BB962C8B-B14F-4D97-AF65-F5344CB8AC3E}">
        <p14:creationId xmlns:p14="http://schemas.microsoft.com/office/powerpoint/2010/main" val="1629236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276" y="1165303"/>
            <a:ext cx="5074275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Échanges de pratiques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276" y="1764423"/>
            <a:ext cx="7912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6276" y="1720840"/>
            <a:ext cx="822854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dirty="0">
                <a:solidFill>
                  <a:srgbClr val="00365F"/>
                </a:solidFill>
                <a:latin typeface="Arial" pitchFamily="34" charset="0"/>
              </a:rPr>
              <a:t>6. Je viens de reprendre la coordination du dispositif BAC PRO MELEC.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dirty="0">
                <a:solidFill>
                  <a:srgbClr val="00365F"/>
                </a:solidFill>
                <a:latin typeface="Arial" pitchFamily="34" charset="0"/>
              </a:rPr>
              <a:t>Nous avons un candidat qui a obtenu un BAC PRO MSMA en 2005.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dirty="0">
                <a:solidFill>
                  <a:srgbClr val="00365F"/>
                </a:solidFill>
                <a:latin typeface="Arial" pitchFamily="34" charset="0"/>
              </a:rPr>
              <a:t>Ce stagiaire sera dispensé du « Français/Histoire/Géographie » mais je m’interroge d’autres dispenses possibles ?</a:t>
            </a:r>
          </a:p>
        </p:txBody>
      </p:sp>
    </p:spTree>
    <p:extLst>
      <p:ext uri="{BB962C8B-B14F-4D97-AF65-F5344CB8AC3E}">
        <p14:creationId xmlns:p14="http://schemas.microsoft.com/office/powerpoint/2010/main" val="82337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0976" y="611052"/>
            <a:ext cx="5074275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ORDRE DU JOUR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324351"/>
            <a:ext cx="8839200" cy="426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Le site WEB « Certification »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Apprentissage 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                 La MCPA : ses missions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                 Recrutement des formateurs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                 Informations réglementaires   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E-</a:t>
            </a:r>
            <a:r>
              <a:rPr lang="fr-FR" altLang="fr-FR" dirty="0" err="1">
                <a:solidFill>
                  <a:srgbClr val="00365F"/>
                </a:solidFill>
                <a:latin typeface="Arial" pitchFamily="34" charset="0"/>
              </a:rPr>
              <a:t>plome</a:t>
            </a: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 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Calendrier des sessions intermédiaires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Plan académique de formation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Informations réglementaires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La VAE : informations règlementaires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Echanges de pratiques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Veille Formation 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41281817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276" y="1165303"/>
            <a:ext cx="5074275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Échanges de pratiques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276" y="1764423"/>
            <a:ext cx="7912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6276" y="1720840"/>
            <a:ext cx="822854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dirty="0">
                <a:solidFill>
                  <a:srgbClr val="00365F"/>
                </a:solidFill>
                <a:latin typeface="Arial" pitchFamily="34" charset="0"/>
              </a:rPr>
              <a:t>7. Nous avons un candidat, d’origine turc, qui est en possession de 2 attestations ENIC-NARIC :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dirty="0">
                <a:solidFill>
                  <a:srgbClr val="00365F"/>
                </a:solidFill>
                <a:latin typeface="Arial" pitchFamily="34" charset="0"/>
              </a:rPr>
              <a:t> - Attestation pour 6 années d’études supérieures en Santé-Sécurité au Travail  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dirty="0">
                <a:solidFill>
                  <a:srgbClr val="00365F"/>
                </a:solidFill>
                <a:latin typeface="Arial" pitchFamily="34" charset="0"/>
              </a:rPr>
              <a:t>   permettant de réaliser un doctorat en université française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dirty="0">
                <a:solidFill>
                  <a:srgbClr val="00365F"/>
                </a:solidFill>
                <a:latin typeface="Arial" pitchFamily="34" charset="0"/>
              </a:rPr>
              <a:t>- Attestation pour 2 années d’études en tant qu’enseignant en électricité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Tx/>
              <a:buChar char="-"/>
            </a:pPr>
            <a:endParaRPr 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dirty="0">
                <a:solidFill>
                  <a:srgbClr val="00365F"/>
                </a:solidFill>
                <a:latin typeface="Arial" pitchFamily="34" charset="0"/>
              </a:rPr>
              <a:t>Ce monsieur souhaite se mettre à son compte. Son épouse réalise toutes les correspondances, mails puisqu’il ne maîtrise pas correctement le français.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dirty="0">
                <a:solidFill>
                  <a:srgbClr val="00365F"/>
                </a:solidFill>
                <a:latin typeface="Arial" pitchFamily="34" charset="0"/>
              </a:rPr>
              <a:t>La chambre des métiers lui oppose un refus. Ont-ils le droit ? Que pouvons-nous lui proposer au GRETA-CFA ? Le DAVA peut-il l’accompagner ?</a:t>
            </a:r>
          </a:p>
        </p:txBody>
      </p:sp>
    </p:spTree>
    <p:extLst>
      <p:ext uri="{BB962C8B-B14F-4D97-AF65-F5344CB8AC3E}">
        <p14:creationId xmlns:p14="http://schemas.microsoft.com/office/powerpoint/2010/main" val="28691890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276" y="1165303"/>
            <a:ext cx="5074275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Échanges de pratiques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276" y="1764423"/>
            <a:ext cx="79120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725" y="1720840"/>
            <a:ext cx="8228549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dirty="0">
                <a:solidFill>
                  <a:srgbClr val="00365F"/>
                </a:solidFill>
                <a:latin typeface="Arial" pitchFamily="34" charset="0"/>
              </a:rPr>
              <a:t>8. Les référentiels du Titres Professionnels « Comptable Assistant » et « Secrétaire Comptable » ont été modifiés le 13 octobre 2022 avec une date d’effet au 1</a:t>
            </a:r>
            <a:r>
              <a:rPr lang="fr-FR" baseline="30000" dirty="0">
                <a:solidFill>
                  <a:srgbClr val="00365F"/>
                </a:solidFill>
                <a:latin typeface="Arial" pitchFamily="34" charset="0"/>
              </a:rPr>
              <a:t>er</a:t>
            </a:r>
            <a:r>
              <a:rPr lang="fr-FR" dirty="0">
                <a:solidFill>
                  <a:srgbClr val="00365F"/>
                </a:solidFill>
                <a:latin typeface="Arial" pitchFamily="34" charset="0"/>
              </a:rPr>
              <a:t> mars 2023.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dirty="0">
                <a:solidFill>
                  <a:srgbClr val="00365F"/>
                </a:solidFill>
                <a:latin typeface="Arial" pitchFamily="34" charset="0"/>
              </a:rPr>
              <a:t>Nous avons bien suivi le webinaire de formation, en novembre 2022.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dirty="0">
                <a:solidFill>
                  <a:srgbClr val="00365F"/>
                </a:solidFill>
                <a:latin typeface="Arial" pitchFamily="34" charset="0"/>
              </a:rPr>
              <a:t>On nous a dit qu’un référentiel en fin de validité était toujours prorogé d’un an.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dirty="0">
                <a:solidFill>
                  <a:srgbClr val="00365F"/>
                </a:solidFill>
                <a:latin typeface="Arial" pitchFamily="34" charset="0"/>
              </a:rPr>
              <a:t>Le groupe de stagiaires actuellement en formation est sur l’ancien référentiel.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dirty="0">
                <a:solidFill>
                  <a:srgbClr val="00365F"/>
                </a:solidFill>
                <a:latin typeface="Arial" pitchFamily="34" charset="0"/>
              </a:rPr>
              <a:t>Lors de la session d’examen, certaines candidates sont en réussite partielle.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dirty="0">
                <a:solidFill>
                  <a:srgbClr val="00365F"/>
                </a:solidFill>
                <a:latin typeface="Arial" pitchFamily="34" charset="0"/>
              </a:rPr>
              <a:t>Nous souhaitons les réinscrire sur la prochaine session de juin 2023 mais CERES est bloqué.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dirty="0">
                <a:solidFill>
                  <a:srgbClr val="00365F"/>
                </a:solidFill>
                <a:latin typeface="Arial" pitchFamily="34" charset="0"/>
              </a:rPr>
              <a:t>Peux tu nous aider avec la DEETS qui ne peut débloquer CERES ?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dirty="0">
              <a:solidFill>
                <a:srgbClr val="00365F"/>
              </a:solidFill>
              <a:latin typeface="Arial" pitchFamily="34" charset="0"/>
            </a:endParaRP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Tx/>
              <a:buChar char="-"/>
            </a:pPr>
            <a:endParaRPr lang="fr-FR" dirty="0">
              <a:solidFill>
                <a:srgbClr val="00365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119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4026" y="734877"/>
            <a:ext cx="5074275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Veille formation professionnelle 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575" y="1380929"/>
            <a:ext cx="791206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b="1" dirty="0">
                <a:solidFill>
                  <a:srgbClr val="00365F"/>
                </a:solidFill>
                <a:latin typeface="Arial" pitchFamily="34" charset="0"/>
              </a:rPr>
              <a:t>Reconnaissance des compétences et des diplômes étrangers -  la mobilité des primo-arrivants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                    (Un webinaire disponible sur le site du </a:t>
            </a:r>
            <a:r>
              <a:rPr lang="fr-FR" altLang="fr-FR" dirty="0" err="1">
                <a:solidFill>
                  <a:srgbClr val="00365F"/>
                </a:solidFill>
                <a:latin typeface="Arial" pitchFamily="34" charset="0"/>
              </a:rPr>
              <a:t>carif-oref</a:t>
            </a: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)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FFE72BC1-93EC-40F4-8579-EA9694AC7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611134"/>
              </p:ext>
            </p:extLst>
          </p:nvPr>
        </p:nvGraphicFramePr>
        <p:xfrm>
          <a:off x="523875" y="2908480"/>
          <a:ext cx="7515226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14900">
                  <a:extLst>
                    <a:ext uri="{9D8B030D-6E8A-4147-A177-3AD203B41FA5}">
                      <a16:colId xmlns:a16="http://schemas.microsoft.com/office/drawing/2014/main" val="689812872"/>
                    </a:ext>
                  </a:extLst>
                </a:gridCol>
                <a:gridCol w="2600326">
                  <a:extLst>
                    <a:ext uri="{9D8B030D-6E8A-4147-A177-3AD203B41FA5}">
                      <a16:colId xmlns:a16="http://schemas.microsoft.com/office/drawing/2014/main" val="17813104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dirty="0"/>
                        <a:t>Compétences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Activités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155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/>
                        <a:t>Attestation de comparabilité </a:t>
                      </a:r>
                    </a:p>
                    <a:p>
                      <a:r>
                        <a:rPr lang="fr-FR" sz="1800" dirty="0">
                          <a:solidFill>
                            <a:srgbClr val="FF0000"/>
                          </a:solidFill>
                        </a:rPr>
                        <a:t>Délai d’obtention : 4 mois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/>
                        <a:t>2018 : 28 000</a:t>
                      </a:r>
                    </a:p>
                    <a:p>
                      <a:pPr algn="r"/>
                      <a:r>
                        <a:rPr lang="fr-FR" sz="1800" dirty="0"/>
                        <a:t>2022 : 50 000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490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/>
                        <a:t>Information et orientation des particuliers sur les professions réglementées (150 professions)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fr-FR" dirty="0"/>
                    </a:p>
                    <a:p>
                      <a:pPr algn="r"/>
                      <a:r>
                        <a:rPr lang="fr-FR" sz="1800" dirty="0"/>
                        <a:t>2022 : 280 000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114448"/>
                  </a:ext>
                </a:extLst>
              </a:tr>
              <a:tr h="232013">
                <a:tc>
                  <a:txBody>
                    <a:bodyPr/>
                    <a:lstStyle/>
                    <a:p>
                      <a:r>
                        <a:rPr lang="fr-FR" sz="1800" dirty="0"/>
                        <a:t>Politiques publiques dans l’enseignement, l’emploi et l’intégration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869295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05BA6490-8C21-4761-A744-3413F910D32E}"/>
              </a:ext>
            </a:extLst>
          </p:cNvPr>
          <p:cNvSpPr txBox="1"/>
          <p:nvPr/>
        </p:nvSpPr>
        <p:spPr>
          <a:xfrm>
            <a:off x="1480039" y="2452481"/>
            <a:ext cx="5200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Le Centre ENIC - NARIC</a:t>
            </a:r>
          </a:p>
        </p:txBody>
      </p:sp>
    </p:spTree>
    <p:extLst>
      <p:ext uri="{BB962C8B-B14F-4D97-AF65-F5344CB8AC3E}">
        <p14:creationId xmlns:p14="http://schemas.microsoft.com/office/powerpoint/2010/main" val="3107493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276" y="1373052"/>
            <a:ext cx="9086324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Veille formation professionnelle : ENIC - NARIC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au 3">
            <a:extLst>
              <a:ext uri="{FF2B5EF4-FFF2-40B4-BE49-F238E27FC236}">
                <a16:creationId xmlns:a16="http://schemas.microsoft.com/office/drawing/2014/main" id="{FFE72BC1-93EC-40F4-8579-EA9694AC72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274911"/>
              </p:ext>
            </p:extLst>
          </p:nvPr>
        </p:nvGraphicFramePr>
        <p:xfrm>
          <a:off x="384213" y="1960271"/>
          <a:ext cx="7912062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2062">
                  <a:extLst>
                    <a:ext uri="{9D8B030D-6E8A-4147-A177-3AD203B41FA5}">
                      <a16:colId xmlns:a16="http://schemas.microsoft.com/office/drawing/2014/main" val="6898128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dirty="0"/>
                        <a:t>Objectifs de l’Attestation de comparabilité ENIC-NARIC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155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/>
                        <a:t>Reconnaissance pour une poursuite d’études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4906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/>
                        <a:t>Reconnaissance à des fins professionnelles pour des professions non réglementées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3114448"/>
                  </a:ext>
                </a:extLst>
              </a:tr>
              <a:tr h="232013">
                <a:tc>
                  <a:txBody>
                    <a:bodyPr/>
                    <a:lstStyle/>
                    <a:p>
                      <a:r>
                        <a:rPr lang="fr-FR" sz="1800" dirty="0"/>
                        <a:t>Attestation dans le cadre d’une procédure de naturalisation (31 pays)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869295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4F660243-EDA1-4351-A04E-F054441808E5}"/>
              </a:ext>
            </a:extLst>
          </p:cNvPr>
          <p:cNvSpPr txBox="1"/>
          <p:nvPr/>
        </p:nvSpPr>
        <p:spPr>
          <a:xfrm>
            <a:off x="384214" y="3933825"/>
            <a:ext cx="7378662" cy="1885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73D52FC6-95F8-4836-B460-75C3AC628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771402"/>
              </p:ext>
            </p:extLst>
          </p:nvPr>
        </p:nvGraphicFramePr>
        <p:xfrm>
          <a:off x="384214" y="4098290"/>
          <a:ext cx="7912061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3951">
                  <a:extLst>
                    <a:ext uri="{9D8B030D-6E8A-4147-A177-3AD203B41FA5}">
                      <a16:colId xmlns:a16="http://schemas.microsoft.com/office/drawing/2014/main" val="3738859731"/>
                    </a:ext>
                  </a:extLst>
                </a:gridCol>
                <a:gridCol w="3388110">
                  <a:extLst>
                    <a:ext uri="{9D8B030D-6E8A-4147-A177-3AD203B41FA5}">
                      <a16:colId xmlns:a16="http://schemas.microsoft.com/office/drawing/2014/main" val="7137687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800" dirty="0"/>
                        <a:t>Statut du demandeur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Coût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3691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/>
                        <a:t>Démarche individuelle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70€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4195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/>
                        <a:t>Demandeur d’asile/réfugié/bénéficiaire de la protection subsidiaire et temporaire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gratuit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32226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2145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276" y="1373052"/>
            <a:ext cx="9086324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Veille formation professionnelle : ENIC - NARIC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F660243-EDA1-4351-A04E-F054441808E5}"/>
              </a:ext>
            </a:extLst>
          </p:cNvPr>
          <p:cNvSpPr txBox="1"/>
          <p:nvPr/>
        </p:nvSpPr>
        <p:spPr>
          <a:xfrm>
            <a:off x="384214" y="3933825"/>
            <a:ext cx="7378662" cy="1885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EFD3281-5A2D-410A-AD52-FDC233729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50" y="1901746"/>
            <a:ext cx="7829550" cy="427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27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9305" y="922999"/>
            <a:ext cx="9086324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Veille formation professionnelle : ENIC - NARIC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F660243-EDA1-4351-A04E-F054441808E5}"/>
              </a:ext>
            </a:extLst>
          </p:cNvPr>
          <p:cNvSpPr txBox="1"/>
          <p:nvPr/>
        </p:nvSpPr>
        <p:spPr>
          <a:xfrm>
            <a:off x="384214" y="3933825"/>
            <a:ext cx="7378662" cy="1885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5A6EB8F-FFF0-4EF1-A4B8-F9FFFB03652C}"/>
              </a:ext>
            </a:extLst>
          </p:cNvPr>
          <p:cNvSpPr txBox="1"/>
          <p:nvPr/>
        </p:nvSpPr>
        <p:spPr>
          <a:xfrm>
            <a:off x="384213" y="1438384"/>
            <a:ext cx="7794015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Projet EQPR «</a:t>
            </a:r>
            <a:r>
              <a:rPr lang="fr-FR" sz="18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</a:rPr>
              <a:t>European</a:t>
            </a:r>
            <a:r>
              <a:rPr lang="fr-FR" sz="18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 Qualifications </a:t>
            </a:r>
            <a:r>
              <a:rPr lang="fr-FR" sz="18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</a:rPr>
              <a:t>Passport</a:t>
            </a:r>
            <a:r>
              <a:rPr lang="fr-FR" sz="18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 for </a:t>
            </a:r>
            <a:r>
              <a:rPr lang="fr-FR" sz="1800" b="1" i="0" u="none" strike="noStrike" baseline="0" dirty="0" err="1">
                <a:solidFill>
                  <a:srgbClr val="002060"/>
                </a:solidFill>
                <a:latin typeface="Arial" panose="020B0604020202020204" pitchFamily="34" charset="0"/>
              </a:rPr>
              <a:t>Refugees</a:t>
            </a:r>
            <a:r>
              <a:rPr lang="fr-FR" sz="1800" b="1" i="0" u="none" strike="noStrike" baseline="0" dirty="0">
                <a:solidFill>
                  <a:srgbClr val="002060"/>
                </a:solidFill>
                <a:latin typeface="Arial" panose="020B0604020202020204" pitchFamily="34" charset="0"/>
              </a:rPr>
              <a:t>»</a:t>
            </a:r>
          </a:p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</a:rPr>
              <a:t>Mis en place par le Conseil de l’Europe</a:t>
            </a:r>
          </a:p>
          <a:p>
            <a:endParaRPr lang="fr-FR" sz="1800" i="0" u="none" strike="noStrike" baseline="0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r>
              <a:rPr lang="fr-FR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Objectif : </a:t>
            </a:r>
          </a:p>
          <a:p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Aider les réfugiés qui ont dû quitter leur pays sans documents prouvant leurs parcours académiques, à poursuivre leur études ou travailler dans le pays d’accueil</a:t>
            </a:r>
            <a:endParaRPr lang="fr-FR" sz="18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r-FR" sz="180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b="1" u="sng" dirty="0">
                <a:solidFill>
                  <a:srgbClr val="000000"/>
                </a:solidFill>
                <a:latin typeface="Arial" panose="020B0604020202020204" pitchFamily="34" charset="0"/>
              </a:rPr>
              <a:t>Format :</a:t>
            </a:r>
          </a:p>
          <a:p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Document d’évaluation des compétences, expérience professionnelle du candidat  et maîtrise de la langue</a:t>
            </a:r>
            <a:endParaRPr lang="fr-FR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sz="1800" b="1" i="0" u="sng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Nombre de sessions d’évaluation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: 16 sessions depuis 2022 en Italie</a:t>
            </a:r>
            <a:r>
              <a:rPr lang="fr-FR" sz="1800" b="0" i="0" u="none" strike="noStrike" baseline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fr-FR" sz="1800" b="0" i="0" u="none" strike="noStrike" baseline="0" smtClean="0">
                <a:solidFill>
                  <a:srgbClr val="000000"/>
                </a:solidFill>
                <a:latin typeface="Arial" panose="020B0604020202020204" pitchFamily="34" charset="0"/>
              </a:rPr>
              <a:t>Grèce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et France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138 passeports EQPR délivrés en France.</a:t>
            </a:r>
          </a:p>
        </p:txBody>
      </p:sp>
    </p:spTree>
    <p:extLst>
      <p:ext uri="{BB962C8B-B14F-4D97-AF65-F5344CB8AC3E}">
        <p14:creationId xmlns:p14="http://schemas.microsoft.com/office/powerpoint/2010/main" val="14753874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8208" y="410414"/>
            <a:ext cx="7583729" cy="106182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Veille formation professionnelle : les équivalences de permis de conduire</a:t>
            </a:r>
          </a:p>
          <a:p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276" y="1764423"/>
            <a:ext cx="791206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DCA4A6A-F1EA-4F78-B4C0-CF1368980292}"/>
              </a:ext>
            </a:extLst>
          </p:cNvPr>
          <p:cNvSpPr txBox="1"/>
          <p:nvPr/>
        </p:nvSpPr>
        <p:spPr>
          <a:xfrm>
            <a:off x="286275" y="1149078"/>
            <a:ext cx="8405661" cy="5060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1/ Peut-on conduire en France avec un permis étranger ?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https://www.service-public.fr/particuliers/vosdroits/F34816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2/ Modalités d’échange de permis B : (installation en France)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https://www.service-public.fr/particuliers/vosdroits/F1460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3/ Demande en ligne d’échange de permis d conduire : 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https://www.service-public.fr/particuliers/vosdroits/R55669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https://permisdeconduire.ants.gouv.fr/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4/ Récapitulatif des démarches par pays : 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https://www.securite-routiere.gouv.fr/les-differents-permis-de-conduire/permis-international-et-permis-etranger/recapitulatif-des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18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5/ Permis ukrainien :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https://www.service-public.fr/particuliers/vosdroits/F36341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3838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276" y="1165303"/>
            <a:ext cx="5074275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Veille formation professionnelle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276" y="1764423"/>
            <a:ext cx="7912062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b="1" dirty="0">
                <a:solidFill>
                  <a:srgbClr val="00365F"/>
                </a:solidFill>
                <a:latin typeface="Arial" pitchFamily="34" charset="0"/>
              </a:rPr>
              <a:t>Les « NEETS » : ni en emploi, ni en étude, ni en formation 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fr-FR" altLang="fr-FR" b="1" dirty="0">
                <a:solidFill>
                  <a:srgbClr val="00365F"/>
                </a:solidFill>
                <a:latin typeface="Arial" pitchFamily="34" charset="0"/>
              </a:rPr>
              <a:t>5 catégories de NEET</a:t>
            </a:r>
          </a:p>
          <a:p>
            <a:r>
              <a:rPr lang="fr-FR" sz="1600" b="1" dirty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</a:t>
            </a:r>
          </a:p>
          <a:p>
            <a:r>
              <a:rPr lang="fr-FR" sz="1600" b="1" dirty="0">
                <a:solidFill>
                  <a:srgbClr val="00365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 </a:t>
            </a:r>
            <a:r>
              <a:rPr lang="fr-FR" sz="18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étude réalisée par WALT et la plateforme d’orientation OLECIO :</a:t>
            </a:r>
          </a:p>
          <a:p>
            <a:endParaRPr lang="fr-FR" sz="18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 sociologique des NEET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5 catégories de NEET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Comment entrer en contact avec les NEET 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1800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L’environnement, leurs centres d’intérêt ?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  <a:hlinkClick r:id="rId2" action="ppaction://hlinkfile"/>
              </a:rPr>
              <a:t>Public NEETS\Qui-sont-les-NEETS-Etude-Walt-par-Olecio.pdf</a:t>
            </a: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altLang="fr-FR" dirty="0">
                <a:solidFill>
                  <a:srgbClr val="00365F"/>
                </a:solidFill>
                <a:latin typeface="Arial" pitchFamily="34" charset="0"/>
                <a:hlinkClick r:id="rId3" action="ppaction://hlinkpres?slideindex=1&amp;slidetitle="/>
              </a:rPr>
              <a:t>Public NEETS\Personae-NEETS-Etude-Walt-par-</a:t>
            </a:r>
            <a:r>
              <a:rPr lang="en-US" altLang="fr-FR" dirty="0" err="1">
                <a:solidFill>
                  <a:srgbClr val="00365F"/>
                </a:solidFill>
                <a:latin typeface="Arial" pitchFamily="34" charset="0"/>
                <a:hlinkClick r:id="rId3" action="ppaction://hlinkpres?slideindex=1&amp;slidetitle="/>
              </a:rPr>
              <a:t>Olecio</a:t>
            </a:r>
            <a:r>
              <a:rPr lang="en-US" altLang="fr-FR" dirty="0">
                <a:solidFill>
                  <a:srgbClr val="00365F"/>
                </a:solidFill>
                <a:latin typeface="Arial" pitchFamily="34" charset="0"/>
                <a:hlinkClick r:id="rId3" action="ppaction://hlinkpres?slideindex=1&amp;slidetitle="/>
              </a:rPr>
              <a:t> (1).pptx</a:t>
            </a:r>
            <a:endParaRPr lang="en-US" altLang="fr-FR" dirty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  <a:hlinkClick r:id="rId4" action="ppaction://hlinkfile"/>
              </a:rPr>
              <a:t>Public NEETS\public  jeunes </a:t>
            </a:r>
            <a:r>
              <a:rPr lang="fr-FR" altLang="fr-FR" dirty="0" err="1">
                <a:solidFill>
                  <a:srgbClr val="00365F"/>
                </a:solidFill>
                <a:latin typeface="Arial" pitchFamily="34" charset="0"/>
                <a:hlinkClick r:id="rId4" action="ppaction://hlinkfile"/>
              </a:rPr>
              <a:t>Neet_dispositif_aef</a:t>
            </a:r>
            <a:r>
              <a:rPr lang="fr-FR" altLang="fr-FR" dirty="0">
                <a:solidFill>
                  <a:srgbClr val="00365F"/>
                </a:solidFill>
                <a:latin typeface="Arial" pitchFamily="34" charset="0"/>
                <a:hlinkClick r:id="rId4" action="ppaction://hlinkfile"/>
              </a:rPr>
              <a:t> 06oct2022.pdf</a:t>
            </a: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484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276" y="1165303"/>
            <a:ext cx="5074275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Veille formation professionnelle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276" y="1764423"/>
            <a:ext cx="7912062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fr-FR" altLang="fr-FR" b="1" dirty="0">
                <a:solidFill>
                  <a:srgbClr val="00365F"/>
                </a:solidFill>
                <a:latin typeface="Arial" pitchFamily="34" charset="0"/>
              </a:rPr>
              <a:t>ROME 4.0 / Nouveau référentiel de métiers et de compétences de Pôle Emploi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b="1" dirty="0">
              <a:solidFill>
                <a:srgbClr val="00365F"/>
              </a:solidFill>
              <a:latin typeface="Arial" pitchFamily="34" charset="0"/>
            </a:endParaRPr>
          </a:p>
          <a:p>
            <a:r>
              <a:rPr lang="fr-FR" dirty="0"/>
              <a:t>Voir le </a:t>
            </a:r>
            <a:r>
              <a:rPr lang="fr-FR" dirty="0" err="1"/>
              <a:t>replay</a:t>
            </a:r>
            <a:r>
              <a:rPr lang="fr-FR" dirty="0"/>
              <a:t> du webinaire de présentation : </a:t>
            </a:r>
          </a:p>
          <a:p>
            <a:endParaRPr lang="fr-FR" dirty="0"/>
          </a:p>
          <a:p>
            <a:r>
              <a:rPr lang="fr-FR" u="sng" dirty="0">
                <a:hlinkClick r:id="rId2"/>
              </a:rPr>
              <a:t>https://www.strategie.gouv.fr/debats/revoir-video-rome-40-nouveau-referentiel-de-metiers-de-competences-de-pole-emploi</a:t>
            </a:r>
            <a:endParaRPr lang="fr-FR" u="sng" dirty="0"/>
          </a:p>
          <a:p>
            <a:endParaRPr lang="fr-FR" altLang="fr-FR" b="1" u="sng" dirty="0">
              <a:solidFill>
                <a:srgbClr val="00365F"/>
              </a:solidFill>
              <a:latin typeface="Arial" pitchFamily="34" charset="0"/>
            </a:endParaRPr>
          </a:p>
          <a:p>
            <a:r>
              <a:rPr lang="fr-FR" altLang="fr-FR" b="1" dirty="0">
                <a:solidFill>
                  <a:srgbClr val="00365F"/>
                </a:solidFill>
                <a:latin typeface="Arial" pitchFamily="34" charset="0"/>
                <a:hlinkClick r:id="rId3" action="ppaction://hlinkfile"/>
              </a:rPr>
              <a:t>Document de présentation</a:t>
            </a:r>
            <a:endParaRPr lang="fr-FR" altLang="fr-FR" b="1" dirty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b="1" dirty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b="1" dirty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1590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6276" y="1165303"/>
            <a:ext cx="8253717" cy="39703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Prochaine rencontre</a:t>
            </a:r>
          </a:p>
          <a:p>
            <a:endParaRPr lang="fr-FR" sz="2100" b="1" u="sng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1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Jeudi 29 juin de 9 h à 10h30 (</a:t>
            </a:r>
            <a:r>
              <a:rPr lang="fr-FR" sz="2100" b="1" dirty="0" err="1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</a:t>
            </a:r>
            <a:r>
              <a:rPr lang="fr-FR" sz="21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fr-FR" sz="2100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100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100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100" b="1" u="sng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Rencontre / Accompagnement des </a:t>
            </a:r>
            <a:r>
              <a:rPr lang="fr-FR" sz="2100" b="1" u="sng" dirty="0" err="1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coordos</a:t>
            </a:r>
            <a:endParaRPr lang="fr-FR" sz="2100" b="1" u="sng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100" b="1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100" b="1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Maine (Laval) : 03 </a:t>
            </a:r>
            <a:r>
              <a:rPr lang="fr-FR" sz="21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juillet 2023 – 14 h 00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100" b="1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Loire-Atlantique (St Herblain) : 04 </a:t>
            </a:r>
            <a:r>
              <a:rPr lang="fr-FR" sz="21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juillet 2023 – 14 h 00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100" b="1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Vendée (La Roche/</a:t>
            </a:r>
            <a:r>
              <a:rPr lang="fr-FR" sz="2100" b="1" dirty="0" err="1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</a:t>
            </a:r>
            <a:r>
              <a:rPr lang="fr-FR" sz="2100" b="1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21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100" b="1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juin 2023 </a:t>
            </a:r>
            <a:r>
              <a:rPr lang="fr-FR" sz="21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14 h 00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fr-FR" sz="2100" b="1" dirty="0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(Cholet) </a:t>
            </a:r>
            <a:r>
              <a:rPr lang="fr-FR" sz="2100" b="1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2100" b="1" smtClean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 juillet </a:t>
            </a:r>
            <a:r>
              <a:rPr lang="fr-FR" sz="21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– 14 h 00</a:t>
            </a:r>
            <a:endParaRPr lang="en-US" sz="2100" dirty="0">
              <a:solidFill>
                <a:srgbClr val="0036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276" y="1764423"/>
            <a:ext cx="791206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9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107" y="929259"/>
            <a:ext cx="911778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dirty="0">
                <a:solidFill>
                  <a:srgbClr val="0036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site « Certification » : </a:t>
            </a:r>
            <a:r>
              <a:rPr lang="fr-FR" sz="2400" dirty="0">
                <a:solidFill>
                  <a:srgbClr val="00365F"/>
                </a:solidFill>
                <a:latin typeface="Arial" pitchFamily="34" charset="0"/>
                <a:hlinkClick r:id="rId2"/>
              </a:rPr>
              <a:t>https://wordpress.reseau-greta-cfa-pdl.fr/</a:t>
            </a:r>
            <a:endParaRPr lang="fr-FR" sz="2400" dirty="0">
              <a:solidFill>
                <a:srgbClr val="00365F"/>
              </a:solidFill>
              <a:latin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6276" y="1714089"/>
            <a:ext cx="791206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u="sng" dirty="0">
                <a:solidFill>
                  <a:srgbClr val="00365F"/>
                </a:solidFill>
                <a:latin typeface="Arial" pitchFamily="34" charset="0"/>
              </a:rPr>
              <a:t>Rappel du contexte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L’intranet actuel ne répond plus aux attentes de ses utilisateurs.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u="sng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fr-FR" altLang="fr-FR" u="sng" dirty="0">
                <a:solidFill>
                  <a:srgbClr val="00365F"/>
                </a:solidFill>
                <a:latin typeface="Arial" pitchFamily="34" charset="0"/>
              </a:rPr>
              <a:t>Ont participé au projet du nouveau site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altLang="fr-FR" dirty="0">
                <a:solidFill>
                  <a:srgbClr val="00365F"/>
                </a:solidFill>
                <a:latin typeface="Arial" pitchFamily="34" charset="0"/>
              </a:rPr>
              <a:t>Sophie BURGAIN et Guylène TROJAN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365F"/>
                </a:solidFill>
                <a:latin typeface="Arial" pitchFamily="34" charset="0"/>
              </a:rPr>
              <a:t>Julie ROYER : Conceptrice pédagogique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365F"/>
                </a:solidFill>
                <a:latin typeface="Arial" pitchFamily="34" charset="0"/>
              </a:rPr>
              <a:t>Annie GUEGAN : Responsable de production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365F"/>
                </a:solidFill>
                <a:latin typeface="Arial" pitchFamily="34" charset="0"/>
              </a:rPr>
              <a:t>Frédéric PELLETEY - Florence MARTEAU – Marine LEGENTIL – Anaïs DAHERON : Coordonnateur(</a:t>
            </a:r>
            <a:r>
              <a:rPr lang="fr-FR" dirty="0" err="1">
                <a:solidFill>
                  <a:srgbClr val="00365F"/>
                </a:solidFill>
                <a:latin typeface="Arial" pitchFamily="34" charset="0"/>
              </a:rPr>
              <a:t>trices</a:t>
            </a:r>
            <a:r>
              <a:rPr lang="fr-FR" dirty="0">
                <a:solidFill>
                  <a:srgbClr val="00365F"/>
                </a:solidFill>
                <a:latin typeface="Arial" pitchFamily="34" charset="0"/>
              </a:rPr>
              <a:t>) 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365F"/>
                </a:solidFill>
                <a:latin typeface="Arial" pitchFamily="34" charset="0"/>
              </a:rPr>
              <a:t>Renaud SCHWEITZER : Formateur</a:t>
            </a:r>
          </a:p>
          <a:p>
            <a:pPr marL="285750" indent="-285750"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365F"/>
                </a:solidFill>
                <a:latin typeface="Arial" pitchFamily="34" charset="0"/>
              </a:rPr>
              <a:t>Danielle PESCHARD – Benoît OLIVO : CFP</a:t>
            </a: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996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36907" y="3082026"/>
            <a:ext cx="3145998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300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  <a:r>
              <a:rPr lang="fr-FR" altLang="fr-FR" sz="2100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100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POUR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fr-FR" altLang="fr-FR" sz="2100" b="1" dirty="0">
                <a:solidFill>
                  <a:srgbClr val="0036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VOTRE ÉCOUTE</a:t>
            </a:r>
            <a:endParaRPr lang="fr-FR" altLang="fr-FR" sz="2100" b="1" i="1" dirty="0">
              <a:solidFill>
                <a:srgbClr val="0036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96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3626" y="865122"/>
            <a:ext cx="7609949" cy="4154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100" b="1" u="sng" dirty="0">
                <a:solidFill>
                  <a:srgbClr val="00365F"/>
                </a:solidFill>
                <a:latin typeface="+mj-lt"/>
                <a:cs typeface="Arial" panose="020B0604020202020204" pitchFamily="34" charset="0"/>
              </a:rPr>
              <a:t>La MCPA : Mission, membres, périmètre d’actions</a:t>
            </a:r>
            <a:endParaRPr lang="en-US" sz="2100" dirty="0">
              <a:solidFill>
                <a:srgbClr val="00365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9151" y="1288021"/>
            <a:ext cx="7912062" cy="52884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fr-FR" altLang="fr-FR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Mission académique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fr-FR" altLang="fr-FR" sz="18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Sous l'autorité de la rectrice pour les formations par apprentissage conduisant aux diplômes de l’EN et de l’enseignement supérieur.</a:t>
            </a:r>
          </a:p>
          <a:p>
            <a:pPr>
              <a:spcBef>
                <a:spcPct val="0"/>
              </a:spcBef>
              <a:buNone/>
              <a:defRPr/>
            </a:pPr>
            <a:endParaRPr lang="fr-FR" altLang="fr-FR" sz="200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429360" lvl="1" indent="-342900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fr-FR" sz="2000" b="1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Les membres de la mission dans l’académie de Nantes</a:t>
            </a:r>
          </a:p>
          <a:p>
            <a:pPr marL="508502" lvl="1" indent="-42204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endParaRPr lang="fr-FR" sz="1846" dirty="0">
              <a:solidFill>
                <a:srgbClr val="00B050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08502" lvl="1" indent="-422041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fr-FR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Les inspecteurs, des enseignants-chercheurs et enseignants de l’enseignement supérieur</a:t>
            </a:r>
          </a:p>
          <a:p>
            <a:pPr marL="508502" lvl="1" indent="-422041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fr-FR" b="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08502" lvl="1" indent="-422041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fr-FR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Des experts désignés par les commissions paritaires régionales de l’emploi (CPRE) ou, à défaut, par les commissions paritaires nationales de l’emploi (CPNE)</a:t>
            </a:r>
          </a:p>
          <a:p>
            <a:pPr marL="508502" lvl="1" indent="-422041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endParaRPr lang="fr-FR" b="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508502" lvl="1" indent="-422041">
              <a:lnSpc>
                <a:spcPct val="80000"/>
              </a:lnSpc>
              <a:spcBef>
                <a:spcPct val="20000"/>
              </a:spcBef>
              <a:buFontTx/>
              <a:buAutoNum type="arabicPeriod"/>
              <a:defRPr/>
            </a:pPr>
            <a:r>
              <a:rPr lang="fr-FR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Des experts désignés par les chambres consulaires </a:t>
            </a:r>
          </a:p>
          <a:p>
            <a:pPr lvl="1" indent="0">
              <a:lnSpc>
                <a:spcPct val="80000"/>
              </a:lnSpc>
              <a:spcBef>
                <a:spcPct val="20000"/>
              </a:spcBef>
              <a:defRPr/>
            </a:pPr>
            <a:endParaRPr lang="fr-FR" b="0" dirty="0">
              <a:solidFill>
                <a:srgbClr val="4F81BD">
                  <a:lumMod val="50000"/>
                </a:srgbClr>
              </a:solidFill>
              <a:latin typeface="Calibri"/>
            </a:endParaRPr>
          </a:p>
          <a:p>
            <a:pPr marL="1002348" lvl="1" indent="-31653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Expert supérieur : 1 enseignant chercheur</a:t>
            </a:r>
          </a:p>
          <a:p>
            <a:pPr marL="1002348" lvl="1" indent="-31653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Experts chambres : 1 expert  (CCI) 1 expert (CM)</a:t>
            </a:r>
          </a:p>
          <a:p>
            <a:pPr marL="1002348" lvl="1" indent="-31653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Experts branches : 26 CPNE ont désigné 35  experts / 272 branches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endParaRPr lang="fr-FR" altLang="fr-FR" dirty="0">
              <a:solidFill>
                <a:srgbClr val="00365F"/>
              </a:solidFill>
              <a:latin typeface="Arial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9CA5A2B-6B7C-4E3E-8C55-2E1FF4CC7789}"/>
              </a:ext>
            </a:extLst>
          </p:cNvPr>
          <p:cNvSpPr txBox="1"/>
          <p:nvPr/>
        </p:nvSpPr>
        <p:spPr>
          <a:xfrm>
            <a:off x="2343150" y="314325"/>
            <a:ext cx="4657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APPRENTISSAGE</a:t>
            </a:r>
          </a:p>
        </p:txBody>
      </p:sp>
    </p:spTree>
    <p:extLst>
      <p:ext uri="{BB962C8B-B14F-4D97-AF65-F5344CB8AC3E}">
        <p14:creationId xmlns:p14="http://schemas.microsoft.com/office/powerpoint/2010/main" val="3592175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DC6BC4F-9E9A-4B8D-AA67-1516F643CFA2}"/>
              </a:ext>
            </a:extLst>
          </p:cNvPr>
          <p:cNvSpPr txBox="1"/>
          <p:nvPr/>
        </p:nvSpPr>
        <p:spPr>
          <a:xfrm>
            <a:off x="400049" y="1188707"/>
            <a:ext cx="8181976" cy="4535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16531" indent="-31653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fr-FR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 l’initiative de</a:t>
            </a:r>
            <a:endParaRPr lang="fr-FR" sz="1800" b="1" dirty="0">
              <a:solidFill>
                <a:srgbClr val="FF0000"/>
              </a:solidFill>
              <a:latin typeface="+mn-lt"/>
              <a:ea typeface="+mj-ea"/>
              <a:cs typeface="+mj-cs"/>
            </a:endParaRPr>
          </a:p>
          <a:p>
            <a:pPr marL="316531" indent="-316531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fr-FR" sz="18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la mission, qui en informe la DREETS</a:t>
            </a:r>
          </a:p>
          <a:p>
            <a:pPr marL="316531" indent="-316531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fr-FR" sz="18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un CFA, </a:t>
            </a:r>
          </a:p>
          <a:p>
            <a:pPr marL="316531" indent="-316531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fr-FR" sz="18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un employeur d’apprenti, </a:t>
            </a:r>
          </a:p>
          <a:p>
            <a:pPr marL="316531" indent="-316531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fr-FR" sz="18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un apprenti ou son représentant légal s’il est mineur (parents)</a:t>
            </a:r>
          </a:p>
          <a:p>
            <a:pPr marL="316531" indent="-316531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endParaRPr lang="fr-FR" sz="1800" b="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18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La demande est formée auprès de la DREETS, qui la transmet à la MCPA</a:t>
            </a:r>
          </a:p>
          <a:p>
            <a:pPr marL="316531" indent="-31653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fr-FR" sz="1800" b="0" dirty="0">
              <a:solidFill>
                <a:schemeClr val="accent1">
                  <a:lumMod val="50000"/>
                </a:schemeClr>
              </a:solidFill>
              <a:latin typeface="+mn-lt"/>
              <a:ea typeface="+mj-ea"/>
              <a:cs typeface="+mj-cs"/>
            </a:endParaRPr>
          </a:p>
          <a:p>
            <a:pPr indent="0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14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Les contrôles sont menés conjointement par au moins une personne de chaque catégorie.  Toutefois, en cas de non désignation des experts des CPRE et/ou des chambres consulaires, après mise en demeure, les contrôles peuvent s’effectuer en leur absence.</a:t>
            </a:r>
          </a:p>
          <a:p>
            <a:pPr indent="0">
              <a:lnSpc>
                <a:spcPct val="80000"/>
              </a:lnSpc>
              <a:spcBef>
                <a:spcPct val="20000"/>
              </a:spcBef>
              <a:defRPr/>
            </a:pPr>
            <a:endParaRPr lang="fr-FR" sz="1800" b="0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316531" indent="-316531">
              <a:lnSpc>
                <a:spcPct val="80000"/>
              </a:lnSpc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fr-FR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Modalités</a:t>
            </a:r>
          </a:p>
          <a:p>
            <a:pPr marL="316531" indent="-316531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fr-FR" sz="18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Sur pièces et sur les lieux de formation (CFA et entreprise)</a:t>
            </a:r>
          </a:p>
          <a:p>
            <a:pPr marL="316531" indent="-316531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fr-FR" sz="18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Devoir de se faire communiquer tous les documents et pièces utiles au contrôle</a:t>
            </a:r>
          </a:p>
          <a:p>
            <a:pPr marL="316531" indent="-316531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Devoir de permettre la disponibilité des personnes auditionnées</a:t>
            </a:r>
            <a:endParaRPr lang="fr-FR" sz="1800" b="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316531" indent="-316531">
              <a:lnSpc>
                <a:spcPct val="80000"/>
              </a:lnSpc>
              <a:spcBef>
                <a:spcPct val="20000"/>
              </a:spcBef>
              <a:buFontTx/>
              <a:buChar char="-"/>
              <a:defRPr/>
            </a:pPr>
            <a:r>
              <a:rPr lang="fr-FR" sz="18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Un rapport adressé au CFA, aux employeurs, OPCO, certificateurs …</a:t>
            </a:r>
          </a:p>
        </p:txBody>
      </p:sp>
    </p:spTree>
    <p:extLst>
      <p:ext uri="{BB962C8B-B14F-4D97-AF65-F5344CB8AC3E}">
        <p14:creationId xmlns:p14="http://schemas.microsoft.com/office/powerpoint/2010/main" val="311378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DC6BC4F-9E9A-4B8D-AA67-1516F643CFA2}"/>
              </a:ext>
            </a:extLst>
          </p:cNvPr>
          <p:cNvSpPr txBox="1"/>
          <p:nvPr/>
        </p:nvSpPr>
        <p:spPr>
          <a:xfrm>
            <a:off x="400049" y="1188707"/>
            <a:ext cx="7781925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fr-FR" sz="20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Objet des contrôles </a:t>
            </a:r>
          </a:p>
          <a:p>
            <a:pPr>
              <a:defRPr/>
            </a:pPr>
            <a:endParaRPr lang="fr-FR" sz="2800" b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indent="0">
              <a:defRPr/>
            </a:pPr>
            <a:r>
              <a:rPr lang="fr-FR" sz="18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Le contrôle porte sur la mise en œuvre de la formation au regard du  référentiel du diplôme concerné, tels que :</a:t>
            </a:r>
          </a:p>
          <a:p>
            <a:pPr>
              <a:defRPr/>
            </a:pPr>
            <a:endParaRPr lang="fr-FR" sz="1800" b="0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indent="-342900">
              <a:buFontTx/>
              <a:buChar char="-"/>
              <a:defRPr/>
            </a:pPr>
            <a:r>
              <a:rPr lang="fr-FR" sz="18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la conformité de la durée de formation en CFA avec celle fixée par le règlement du diplôme </a:t>
            </a:r>
          </a:p>
          <a:p>
            <a:pPr marL="342900" indent="-342900">
              <a:buFontTx/>
              <a:buChar char="-"/>
              <a:defRPr/>
            </a:pPr>
            <a:r>
              <a:rPr lang="fr-FR" sz="18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la vérification du plan de formation, des contenus / programmes, des équipements,  au regard des compétences à acquérir prévues par le référentiel ; </a:t>
            </a:r>
          </a:p>
          <a:p>
            <a:pPr marL="342900" indent="-342900">
              <a:buFontTx/>
              <a:buChar char="-"/>
              <a:defRPr/>
            </a:pPr>
            <a:r>
              <a:rPr lang="fr-FR" sz="18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Les plateaux techniques ;</a:t>
            </a:r>
          </a:p>
          <a:p>
            <a:pPr marL="342900" indent="-342900">
              <a:buFontTx/>
              <a:buChar char="-"/>
              <a:defRPr/>
            </a:pPr>
            <a:r>
              <a:rPr lang="fr-FR" sz="18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Le suivi et l’évaluation des acquis ;</a:t>
            </a:r>
          </a:p>
          <a:p>
            <a:pPr marL="342900" indent="-342900">
              <a:buFontTx/>
              <a:buChar char="-"/>
              <a:defRPr/>
            </a:pPr>
            <a:r>
              <a:rPr lang="fr-FR" sz="18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le rythme de l’alternance, l’articulation CFA-entreprise, les outils de l’alternance ;</a:t>
            </a:r>
          </a:p>
          <a:p>
            <a:pPr marL="342900" indent="-342900">
              <a:buFontTx/>
              <a:buChar char="-"/>
              <a:defRPr/>
            </a:pPr>
            <a:r>
              <a:rPr lang="fr-FR" sz="1800" b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le parcours de formation après positionnement.</a:t>
            </a:r>
          </a:p>
        </p:txBody>
      </p:sp>
    </p:spTree>
    <p:extLst>
      <p:ext uri="{BB962C8B-B14F-4D97-AF65-F5344CB8AC3E}">
        <p14:creationId xmlns:p14="http://schemas.microsoft.com/office/powerpoint/2010/main" val="1908171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EDC6BC4F-9E9A-4B8D-AA67-1516F643CFA2}"/>
              </a:ext>
            </a:extLst>
          </p:cNvPr>
          <p:cNvSpPr txBox="1"/>
          <p:nvPr/>
        </p:nvSpPr>
        <p:spPr>
          <a:xfrm>
            <a:off x="400049" y="1188707"/>
            <a:ext cx="7781925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  <a:defRPr/>
            </a:pPr>
            <a:r>
              <a:rPr lang="fr-FR" sz="2000" b="1" dirty="0">
                <a:solidFill>
                  <a:srgbClr val="FF0000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Planning de contrôles pour 2022-2023 :</a:t>
            </a:r>
          </a:p>
          <a:p>
            <a:pPr>
              <a:defRPr/>
            </a:pPr>
            <a:endParaRPr lang="fr-FR" sz="2400" b="1" dirty="0">
              <a:solidFill>
                <a:srgbClr val="FF0000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1" eaLnBrk="0" hangingPunct="0"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Environ 20 contrôles / 17 CFA :  </a:t>
            </a:r>
          </a:p>
          <a:p>
            <a:pPr marL="0" lvl="1" eaLnBrk="0" hangingPunct="0">
              <a:defRPr/>
            </a:pPr>
            <a:endParaRPr lang="fr-FR" dirty="0">
              <a:solidFill>
                <a:schemeClr val="accent1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 marL="342900" lvl="2" indent="-342900" eaLnBrk="0" hangingPunct="0">
              <a:buFontTx/>
              <a:buChar char="-"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Nouveaux CFA (contrôle systématique)</a:t>
            </a:r>
          </a:p>
          <a:p>
            <a:pPr marL="342900" lvl="2" indent="-342900" eaLnBrk="0" hangingPunct="0">
              <a:buFontTx/>
              <a:buChar char="-"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Signalement des services du rectorat</a:t>
            </a:r>
          </a:p>
          <a:p>
            <a:pPr marL="342900" lvl="2" indent="-342900" eaLnBrk="0" hangingPunct="0">
              <a:buFontTx/>
              <a:buChar char="-"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Signalement par les familles/entreprises/CFA</a:t>
            </a:r>
          </a:p>
          <a:p>
            <a:pPr marL="342900" lvl="2" indent="-342900" eaLnBrk="0" hangingPunct="0">
              <a:buFontTx/>
              <a:buChar char="-"/>
              <a:defRPr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Demandes d’habilitation CCF </a:t>
            </a:r>
          </a:p>
        </p:txBody>
      </p:sp>
    </p:spTree>
    <p:extLst>
      <p:ext uri="{BB962C8B-B14F-4D97-AF65-F5344CB8AC3E}">
        <p14:creationId xmlns:p14="http://schemas.microsoft.com/office/powerpoint/2010/main" val="3214612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CEB42DB-2296-4B66-B7F4-80B3CFBB6A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894598"/>
              </p:ext>
            </p:extLst>
          </p:nvPr>
        </p:nvGraphicFramePr>
        <p:xfrm>
          <a:off x="1466393" y="209550"/>
          <a:ext cx="6376470" cy="5981700"/>
        </p:xfrm>
        <a:graphic>
          <a:graphicData uri="http://schemas.openxmlformats.org/drawingml/2006/table">
            <a:tbl>
              <a:tblPr firstRow="1" firstCol="1" bandRow="1"/>
              <a:tblGrid>
                <a:gridCol w="2828255">
                  <a:extLst>
                    <a:ext uri="{9D8B030D-6E8A-4147-A177-3AD203B41FA5}">
                      <a16:colId xmlns:a16="http://schemas.microsoft.com/office/drawing/2014/main" val="1125662263"/>
                    </a:ext>
                  </a:extLst>
                </a:gridCol>
                <a:gridCol w="3548215">
                  <a:extLst>
                    <a:ext uri="{9D8B030D-6E8A-4147-A177-3AD203B41FA5}">
                      <a16:colId xmlns:a16="http://schemas.microsoft.com/office/drawing/2014/main" val="1070941916"/>
                    </a:ext>
                  </a:extLst>
                </a:gridCol>
              </a:tblGrid>
              <a:tr h="9743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rgbClr val="25406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rgbClr val="25406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Thèmes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kern="1200" dirty="0">
                          <a:solidFill>
                            <a:srgbClr val="25406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48699" marR="48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rgbClr val="25406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Exemples de pièces probantes</a:t>
                      </a:r>
                    </a:p>
                  </a:txBody>
                  <a:tcPr marL="48699" marR="48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889141"/>
                  </a:ext>
                </a:extLst>
              </a:tr>
              <a:tr h="376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kern="1200" dirty="0">
                          <a:solidFill>
                            <a:srgbClr val="25406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Jeunes sans employeur futurs apprentis</a:t>
                      </a:r>
                    </a:p>
                  </a:txBody>
                  <a:tcPr marL="48699" marR="48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kern="1200" dirty="0">
                          <a:solidFill>
                            <a:srgbClr val="25406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Modalités d’accompagnement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kern="1200" dirty="0">
                          <a:solidFill>
                            <a:srgbClr val="25406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Organisation de la formation</a:t>
                      </a:r>
                    </a:p>
                  </a:txBody>
                  <a:tcPr marL="48699" marR="48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2202037"/>
                  </a:ext>
                </a:extLst>
              </a:tr>
              <a:tr h="5682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kern="1200" dirty="0">
                          <a:solidFill>
                            <a:srgbClr val="25406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Positionnement pédagogique</a:t>
                      </a:r>
                    </a:p>
                  </a:txBody>
                  <a:tcPr marL="48699" marR="48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kern="1200" dirty="0">
                          <a:solidFill>
                            <a:srgbClr val="25406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Modalités du positionnement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kern="1200" dirty="0">
                          <a:solidFill>
                            <a:srgbClr val="25406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Exemples de tests de positionnement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kern="1200" dirty="0">
                          <a:solidFill>
                            <a:srgbClr val="25406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Exemples d’adaptations pédagogiques</a:t>
                      </a:r>
                    </a:p>
                  </a:txBody>
                  <a:tcPr marL="48699" marR="48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1192174"/>
                  </a:ext>
                </a:extLst>
              </a:tr>
              <a:tr h="9528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kern="1200" dirty="0">
                          <a:solidFill>
                            <a:srgbClr val="25406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Organisation de la formation</a:t>
                      </a:r>
                    </a:p>
                  </a:txBody>
                  <a:tcPr marL="48699" marR="48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kern="1200" dirty="0">
                          <a:solidFill>
                            <a:srgbClr val="25406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Calendrier de l’alternance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kern="1200" dirty="0">
                          <a:solidFill>
                            <a:srgbClr val="25406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Plan de formation avec la répartition des durées par discipline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kern="1200" dirty="0">
                          <a:solidFill>
                            <a:srgbClr val="25406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Progressions disciplinaires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kern="1200" dirty="0">
                          <a:solidFill>
                            <a:srgbClr val="25406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Mise en place du chef d’œuvre (CAP, Bac pro)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kern="1200" dirty="0">
                          <a:solidFill>
                            <a:srgbClr val="25406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Projets pédagogiques</a:t>
                      </a:r>
                    </a:p>
                  </a:txBody>
                  <a:tcPr marL="48699" marR="48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5675627"/>
                  </a:ext>
                </a:extLst>
              </a:tr>
              <a:tr h="467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kern="1200" dirty="0">
                          <a:solidFill>
                            <a:srgbClr val="25406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Adéquation des équipements et des tâches portées dans les référentiels</a:t>
                      </a:r>
                    </a:p>
                  </a:txBody>
                  <a:tcPr marL="48699" marR="48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kern="1200" dirty="0">
                          <a:solidFill>
                            <a:srgbClr val="25406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Moyens techniques adaptés et environ­nement approprié (conditions, locaux, équipements, plateaux techniques…).</a:t>
                      </a:r>
                    </a:p>
                  </a:txBody>
                  <a:tcPr marL="48699" marR="48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2977037"/>
                  </a:ext>
                </a:extLst>
              </a:tr>
              <a:tr h="56254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kern="1200" dirty="0">
                          <a:solidFill>
                            <a:srgbClr val="25406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Acteurs de la formation</a:t>
                      </a:r>
                    </a:p>
                  </a:txBody>
                  <a:tcPr marL="48699" marR="48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kern="1200" dirty="0">
                          <a:solidFill>
                            <a:srgbClr val="25406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Liste des entreprises d’accueil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kern="1200" dirty="0">
                          <a:solidFill>
                            <a:srgbClr val="25406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Liste des intervenants, leur qualification, les disciplines enseignées</a:t>
                      </a:r>
                    </a:p>
                  </a:txBody>
                  <a:tcPr marL="48699" marR="48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337077"/>
                  </a:ext>
                </a:extLst>
              </a:tr>
              <a:tr h="376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kern="1200" dirty="0">
                          <a:solidFill>
                            <a:srgbClr val="25406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Formation à distance</a:t>
                      </a:r>
                    </a:p>
                  </a:txBody>
                  <a:tcPr marL="48699" marR="48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kern="1200" dirty="0">
                          <a:solidFill>
                            <a:srgbClr val="25406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Activités proposées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kern="1200" dirty="0">
                          <a:solidFill>
                            <a:srgbClr val="25406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Modalités d’accompagnement des apprentis</a:t>
                      </a:r>
                    </a:p>
                  </a:txBody>
                  <a:tcPr marL="48699" marR="48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4852569"/>
                  </a:ext>
                </a:extLst>
              </a:tr>
              <a:tr h="760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kern="1200" dirty="0">
                          <a:solidFill>
                            <a:srgbClr val="25406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Suivi de l’apprenti</a:t>
                      </a:r>
                    </a:p>
                  </a:txBody>
                  <a:tcPr marL="48699" marR="48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kern="1200" dirty="0">
                          <a:solidFill>
                            <a:srgbClr val="25406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Livret d’apprentissage d’un apprenti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kern="1200" dirty="0">
                          <a:solidFill>
                            <a:srgbClr val="25406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Relevé de notes de la classe pour l’année en cours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kern="1200" dirty="0">
                          <a:solidFill>
                            <a:srgbClr val="25406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Exemples d’évaluation disciplinaire avec le barème de notation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kern="1200" dirty="0">
                          <a:solidFill>
                            <a:srgbClr val="25406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Résultats aux examens</a:t>
                      </a:r>
                    </a:p>
                  </a:txBody>
                  <a:tcPr marL="48699" marR="48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017800"/>
                  </a:ext>
                </a:extLst>
              </a:tr>
              <a:tr h="5682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kern="1200" dirty="0">
                          <a:solidFill>
                            <a:srgbClr val="25406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Rupture de contrat</a:t>
                      </a:r>
                    </a:p>
                  </a:txBody>
                  <a:tcPr marL="48699" marR="48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kern="1200" dirty="0">
                          <a:solidFill>
                            <a:srgbClr val="25406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Modalités d’accompagnement des jeunes pour la recherche d’un nouvel employeur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kern="1200" dirty="0">
                          <a:solidFill>
                            <a:srgbClr val="25406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Organisation de la formation</a:t>
                      </a:r>
                    </a:p>
                  </a:txBody>
                  <a:tcPr marL="48699" marR="48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292203"/>
                  </a:ext>
                </a:extLst>
              </a:tr>
              <a:tr h="187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kern="1200" dirty="0">
                          <a:solidFill>
                            <a:srgbClr val="25406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Conseil de perfectionnement</a:t>
                      </a:r>
                    </a:p>
                  </a:txBody>
                  <a:tcPr marL="48699" marR="48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kern="1200" dirty="0">
                          <a:solidFill>
                            <a:srgbClr val="25406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Compte rendu du dernier conseil</a:t>
                      </a:r>
                    </a:p>
                  </a:txBody>
                  <a:tcPr marL="48699" marR="48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616681"/>
                  </a:ext>
                </a:extLst>
              </a:tr>
              <a:tr h="1875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kern="1200" dirty="0">
                          <a:solidFill>
                            <a:srgbClr val="25406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Certification Qualiopi</a:t>
                      </a:r>
                    </a:p>
                  </a:txBody>
                  <a:tcPr marL="48699" marR="4869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000" b="0" kern="1200" dirty="0">
                          <a:solidFill>
                            <a:srgbClr val="254061"/>
                          </a:solidFill>
                          <a:latin typeface="Calibri" panose="020F050202020403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Rapport des auditeurs</a:t>
                      </a:r>
                    </a:p>
                  </a:txBody>
                  <a:tcPr marL="48699" marR="486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691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56884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in lumineux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CA type 2023_DIAPORAMA DRAFPIC standard" id="{1F55044C-C004-4A40-83CE-11EA42639CB8}" vid="{BF0AAF4D-BFA1-4AF5-AB3C-AFF104D3A80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FCA type 2023_DIAPORAMA DRAFPIC standard</Template>
  <TotalTime>2294</TotalTime>
  <Words>2501</Words>
  <Application>Microsoft Office PowerPoint</Application>
  <PresentationFormat>Affichage à l'écran (4:3)</PresentationFormat>
  <Paragraphs>367</Paragraphs>
  <Slides>40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9" baseType="lpstr">
      <vt:lpstr>Arial</vt:lpstr>
      <vt:lpstr>Arial Black</vt:lpstr>
      <vt:lpstr>Arial Narrow</vt:lpstr>
      <vt:lpstr>Calibri</vt:lpstr>
      <vt:lpstr>Calibri Light</vt:lpstr>
      <vt:lpstr>Tahoma</vt:lpstr>
      <vt:lpstr>Times New Roman</vt:lpstr>
      <vt:lpstr>Wingdings</vt:lpstr>
      <vt:lpstr>1_Office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TROJAN Guylène</dc:creator>
  <cp:lastModifiedBy>TROJAN Guylène</cp:lastModifiedBy>
  <cp:revision>101</cp:revision>
  <cp:lastPrinted>2020-01-03T10:36:43Z</cp:lastPrinted>
  <dcterms:created xsi:type="dcterms:W3CDTF">2023-02-28T11:15:15Z</dcterms:created>
  <dcterms:modified xsi:type="dcterms:W3CDTF">2023-05-09T14:54:50Z</dcterms:modified>
</cp:coreProperties>
</file>