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4"/>
  </p:sldMasterIdLst>
  <p:notesMasterIdLst>
    <p:notesMasterId r:id="rId20"/>
  </p:notesMasterIdLst>
  <p:handoutMasterIdLst>
    <p:handoutMasterId r:id="rId21"/>
  </p:handoutMasterIdLst>
  <p:sldIdLst>
    <p:sldId id="331" r:id="rId5"/>
    <p:sldId id="418" r:id="rId6"/>
    <p:sldId id="428" r:id="rId7"/>
    <p:sldId id="426" r:id="rId8"/>
    <p:sldId id="400" r:id="rId9"/>
    <p:sldId id="429" r:id="rId10"/>
    <p:sldId id="430" r:id="rId11"/>
    <p:sldId id="431" r:id="rId12"/>
    <p:sldId id="432" r:id="rId13"/>
    <p:sldId id="433" r:id="rId14"/>
    <p:sldId id="434" r:id="rId15"/>
    <p:sldId id="435" r:id="rId16"/>
    <p:sldId id="436" r:id="rId17"/>
    <p:sldId id="437" r:id="rId18"/>
    <p:sldId id="438" r:id="rId19"/>
  </p:sldIdLst>
  <p:sldSz cx="9906000" cy="6858000" type="A4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INISTÈRIEL" id="{0B896E98-F45E-4768-8620-EDDF394BE181}">
          <p14:sldIdLst>
            <p14:sldId id="331"/>
            <p14:sldId id="418"/>
            <p14:sldId id="428"/>
            <p14:sldId id="426"/>
            <p14:sldId id="400"/>
            <p14:sldId id="429"/>
            <p14:sldId id="430"/>
            <p14:sldId id="431"/>
            <p14:sldId id="432"/>
            <p14:sldId id="433"/>
            <p14:sldId id="434"/>
            <p14:sldId id="435"/>
            <p14:sldId id="436"/>
            <p14:sldId id="437"/>
            <p14:sldId id="438"/>
          </p14:sldIdLst>
        </p14:section>
        <p14:section name="MÉTHODOLOGIE" id="{EB03BDE6-D677-4574-A7BF-9721F91BDEB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255" userDrawn="1">
          <p15:clr>
            <a:srgbClr val="A4A3A4"/>
          </p15:clr>
        </p15:guide>
        <p15:guide id="3" orient="horz" pos="1139" userDrawn="1">
          <p15:clr>
            <a:srgbClr val="A4A3A4"/>
          </p15:clr>
        </p15:guide>
        <p15:guide id="4" orient="horz" pos="1095" userDrawn="1">
          <p15:clr>
            <a:srgbClr val="A4A3A4"/>
          </p15:clr>
        </p15:guide>
        <p15:guide id="5" orient="horz" pos="4065" userDrawn="1">
          <p15:clr>
            <a:srgbClr val="A4A3A4"/>
          </p15:clr>
        </p15:guide>
        <p15:guide id="6" orient="horz" pos="4201" userDrawn="1">
          <p15:clr>
            <a:srgbClr val="A4A3A4"/>
          </p15:clr>
        </p15:guide>
        <p15:guide id="7" pos="3120" userDrawn="1">
          <p15:clr>
            <a:srgbClr val="A4A3A4"/>
          </p15:clr>
        </p15:guide>
        <p15:guide id="8" pos="516" userDrawn="1">
          <p15:clr>
            <a:srgbClr val="A4A3A4"/>
          </p15:clr>
        </p15:guide>
        <p15:guide id="9" pos="5626" userDrawn="1">
          <p15:clr>
            <a:srgbClr val="A4A3A4"/>
          </p15:clr>
        </p15:guide>
        <p15:guide id="10" pos="59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41" autoAdjust="0"/>
    <p:restoredTop sz="85923" autoAdjust="0"/>
  </p:normalViewPr>
  <p:slideViewPr>
    <p:cSldViewPr showGuides="1">
      <p:cViewPr varScale="1">
        <p:scale>
          <a:sx n="57" d="100"/>
          <a:sy n="57" d="100"/>
        </p:scale>
        <p:origin x="1504" y="44"/>
      </p:cViewPr>
      <p:guideLst>
        <p:guide orient="horz" pos="2160"/>
        <p:guide orient="horz" pos="255"/>
        <p:guide orient="horz" pos="1139"/>
        <p:guide orient="horz" pos="1095"/>
        <p:guide orient="horz" pos="4065"/>
        <p:guide orient="horz" pos="4201"/>
        <p:guide pos="3120"/>
        <p:guide pos="516"/>
        <p:guide pos="5626"/>
        <p:guide pos="592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-66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/>
            </a:lvl1pPr>
          </a:lstStyle>
          <a:p>
            <a:fld id="{B54EE0B5-2EF5-4C94-A69D-10011D558B0B}" type="datetimeFigureOut">
              <a:rPr lang="fr-FR" smtClean="0"/>
              <a:t>17/09/2024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/>
            </a:lvl1pPr>
          </a:lstStyle>
          <a:p>
            <a:fld id="{88CFCEF3-267C-4548-AC99-027CBB770F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793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17/09/2024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001" tIns="45501" rIns="91001" bIns="45501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99644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384" indent="-28437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751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519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52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2530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35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2541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546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851996-8E6F-496D-A6AA-D65807B2E343}" type="slidenum">
              <a:rPr lang="fr-FR" altLang="fr-FR" smtClean="0"/>
              <a:pPr/>
              <a:t>10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157034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384" indent="-28437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751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519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52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2530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35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2541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546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851996-8E6F-496D-A6AA-D65807B2E343}" type="slidenum">
              <a:rPr lang="fr-FR" altLang="fr-FR" smtClean="0"/>
              <a:pPr/>
              <a:t>11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847336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384" indent="-28437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751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519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52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2530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35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2541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546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851996-8E6F-496D-A6AA-D65807B2E343}" type="slidenum">
              <a:rPr lang="fr-FR" altLang="fr-FR" smtClean="0"/>
              <a:pPr/>
              <a:t>12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0535225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384" indent="-28437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751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519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52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2530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35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2541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546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851996-8E6F-496D-A6AA-D65807B2E343}" type="slidenum">
              <a:rPr lang="fr-FR" altLang="fr-FR" smtClean="0"/>
              <a:pPr/>
              <a:t>13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3883157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384" indent="-28437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751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519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52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2530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35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2541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546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851996-8E6F-496D-A6AA-D65807B2E343}" type="slidenum">
              <a:rPr lang="fr-FR" altLang="fr-FR" smtClean="0"/>
              <a:pPr/>
              <a:t>14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645807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384" indent="-28437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751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519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52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2530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35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2541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546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851996-8E6F-496D-A6AA-D65807B2E343}" type="slidenum">
              <a:rPr lang="fr-FR" altLang="fr-FR" smtClean="0"/>
              <a:pPr/>
              <a:t>15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54034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dirty="0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384" indent="-28437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751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519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52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2530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35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2541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546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851996-8E6F-496D-A6AA-D65807B2E343}" type="slidenum">
              <a:rPr lang="fr-FR" altLang="fr-FR" smtClean="0"/>
              <a:pPr/>
              <a:t>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08293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dirty="0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384" indent="-28437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751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519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52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2530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35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2541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546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851996-8E6F-496D-A6AA-D65807B2E343}" type="slidenum">
              <a:rPr lang="fr-FR" altLang="fr-FR" smtClean="0"/>
              <a:pPr/>
              <a:t>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792088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dirty="0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384" indent="-28437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751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519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52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2530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35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2541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546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851996-8E6F-496D-A6AA-D65807B2E343}" type="slidenum">
              <a:rPr lang="fr-FR" altLang="fr-FR" smtClean="0"/>
              <a:pPr/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108832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384" indent="-28437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751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519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52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2530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35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2541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546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851996-8E6F-496D-A6AA-D65807B2E343}" type="slidenum">
              <a:rPr lang="fr-FR" altLang="fr-FR" smtClean="0"/>
              <a:pPr/>
              <a:t>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911165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384" indent="-28437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751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519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52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2530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35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2541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546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851996-8E6F-496D-A6AA-D65807B2E343}" type="slidenum">
              <a:rPr lang="fr-FR" altLang="fr-FR" smtClean="0"/>
              <a:pPr/>
              <a:t>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27977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384" indent="-28437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751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519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52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2530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35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2541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546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851996-8E6F-496D-A6AA-D65807B2E343}" type="slidenum">
              <a:rPr lang="fr-FR" altLang="fr-FR" smtClean="0"/>
              <a:pPr/>
              <a:t>7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78111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384" indent="-28437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751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519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52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2530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35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2541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546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851996-8E6F-496D-A6AA-D65807B2E343}" type="slidenum">
              <a:rPr lang="fr-FR" altLang="fr-FR" smtClean="0"/>
              <a:pPr/>
              <a:t>8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358407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ce réservé des not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2765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39384" indent="-28437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3751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2519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47524" indent="-22750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02530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57535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12541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67546" indent="-227503" defTabSz="45500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851996-8E6F-496D-A6AA-D65807B2E343}" type="slidenum">
              <a:rPr lang="fr-FR" altLang="fr-FR" smtClean="0"/>
              <a:pPr/>
              <a:t>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45630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661800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/>
              <a:t>XX/XX/XXXX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80000" y="5226529"/>
            <a:ext cx="3510000" cy="1200000"/>
          </a:xfrm>
        </p:spPr>
        <p:txBody>
          <a:bodyPr anchor="b" anchorCtr="0"/>
          <a:lstStyle>
            <a:lvl1pPr>
              <a:defRPr sz="1150"/>
            </a:lvl1pPr>
          </a:lstStyle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661800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540000" y="360000"/>
            <a:ext cx="2696882" cy="27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90000" y="3128061"/>
            <a:ext cx="9126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90000" y="6379200"/>
            <a:ext cx="9126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80000" y="180000"/>
            <a:ext cx="1440000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89999" y="1200000"/>
            <a:ext cx="9126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89998" y="2522624"/>
            <a:ext cx="273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88000" y="2524800"/>
            <a:ext cx="273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785999" y="2524800"/>
            <a:ext cx="273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984000"/>
            <a:ext cx="9906000" cy="5875200"/>
          </a:xfrm>
          <a:solidFill>
            <a:schemeClr val="bg1">
              <a:lumMod val="85000"/>
            </a:schemeClr>
          </a:solidFill>
        </p:spPr>
        <p:txBody>
          <a:bodyPr tIns="1080000" anchor="ctr" anchorCtr="0"/>
          <a:lstStyle>
            <a:lvl1pPr algn="ctr">
              <a:defRPr cap="all" baseline="0"/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89999" y="984000"/>
            <a:ext cx="9126000" cy="53952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5990" indent="-39599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89999" y="1200000"/>
            <a:ext cx="9126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 bwMode="gray"/>
        <p:txBody>
          <a:bodyPr/>
          <a:lstStyle/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/>
          <a:p>
            <a:r>
              <a:rPr lang="fr-FR"/>
              <a:t>Intitulé de la direction/service interministérielle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8000" y="240000"/>
            <a:ext cx="5928000" cy="48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89999" y="2448000"/>
            <a:ext cx="273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8000" y="2448000"/>
            <a:ext cx="273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786000" y="2448000"/>
            <a:ext cx="273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89999" y="1200000"/>
            <a:ext cx="9126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89999" y="2448000"/>
            <a:ext cx="9126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8248500" y="6378000"/>
            <a:ext cx="12675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</a:defRPr>
            </a:lvl1pPr>
          </a:lstStyle>
          <a:p>
            <a:pPr algn="r"/>
            <a:r>
              <a:rPr lang="fr-FR" cap="all"/>
              <a:t>XX/XX/XXXX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90000" y="6378000"/>
            <a:ext cx="6396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 interministérielle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786000" y="6378000"/>
            <a:ext cx="14625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90000" y="6379200"/>
            <a:ext cx="9126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Image 12" descr="logoAC_NANTES_diaporama.wmf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24000" y="144000"/>
            <a:ext cx="449481" cy="45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0" r:id="rId3"/>
    <p:sldLayoutId id="2147483811" r:id="rId4"/>
    <p:sldLayoutId id="2147483809" r:id="rId5"/>
  </p:sldLayoutIdLst>
  <p:hf hdr="0"/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8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251994" indent="-71999" algn="l" defTabSz="914378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+mn-lt"/>
          <a:ea typeface="+mn-ea"/>
          <a:cs typeface="+mn-cs"/>
        </a:defRPr>
      </a:lvl2pPr>
      <a:lvl3pPr marL="431990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+mn-lt"/>
          <a:ea typeface="+mn-ea"/>
          <a:cs typeface="+mn-cs"/>
        </a:defRPr>
      </a:lvl3pPr>
      <a:lvl4pPr marL="611985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27979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776536" y="1772816"/>
            <a:ext cx="8368709" cy="1800200"/>
          </a:xfrm>
        </p:spPr>
        <p:txBody>
          <a:bodyPr/>
          <a:lstStyle/>
          <a:p>
            <a:pPr algn="ctr"/>
            <a:r>
              <a:rPr lang="fr-FR" sz="3600" dirty="0">
                <a:solidFill>
                  <a:srgbClr val="254061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MISSION DE CONTRÔLE pédagogique</a:t>
            </a:r>
          </a:p>
          <a:p>
            <a:pPr algn="ctr"/>
            <a:r>
              <a:rPr lang="fr-FR" sz="3600" dirty="0">
                <a:solidFill>
                  <a:srgbClr val="254061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DES FORMATIONS PAR APPRENTISSAGE </a:t>
            </a:r>
          </a:p>
          <a:p>
            <a:pPr algn="ctr"/>
            <a:endParaRPr lang="fr-FR" sz="3600" dirty="0">
              <a:solidFill>
                <a:srgbClr val="254061"/>
              </a:solidFill>
              <a:latin typeface="Calibri" panose="020F0502020204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r-FR" sz="3600" dirty="0">
              <a:solidFill>
                <a:srgbClr val="254061"/>
              </a:solidFill>
              <a:latin typeface="Calibri" panose="020F0502020204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146300" lvl="6" indent="0">
              <a:buNone/>
            </a:pPr>
            <a:r>
              <a:rPr lang="fr-FR" sz="2350" dirty="0">
                <a:solidFill>
                  <a:srgbClr val="254061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POINT DE RENTREE</a:t>
            </a:r>
          </a:p>
          <a:p>
            <a:pPr marL="5581386" lvl="6" indent="-2609850"/>
            <a:endParaRPr lang="fr-FR" sz="2350" dirty="0"/>
          </a:p>
          <a:p>
            <a:pPr lvl="4" algn="ctr"/>
            <a:endParaRPr lang="fr-FR" sz="1050" dirty="0"/>
          </a:p>
        </p:txBody>
      </p:sp>
      <p:sp>
        <p:nvSpPr>
          <p:cNvPr id="3" name="ZoneTexte 2"/>
          <p:cNvSpPr txBox="1"/>
          <p:nvPr/>
        </p:nvSpPr>
        <p:spPr>
          <a:xfrm>
            <a:off x="6825208" y="5517232"/>
            <a:ext cx="3528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254061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Régine </a:t>
            </a:r>
            <a:r>
              <a:rPr lang="fr-FR" dirty="0" err="1">
                <a:solidFill>
                  <a:srgbClr val="254061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Lengronne</a:t>
            </a:r>
            <a:r>
              <a:rPr lang="fr-FR" dirty="0">
                <a:solidFill>
                  <a:srgbClr val="254061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r>
              <a:rPr lang="fr-FR" dirty="0">
                <a:solidFill>
                  <a:srgbClr val="254061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Coordinatrice de la Mission</a:t>
            </a:r>
          </a:p>
          <a:p>
            <a:r>
              <a:rPr lang="fr-FR" dirty="0">
                <a:solidFill>
                  <a:srgbClr val="254061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Septembre 2024</a:t>
            </a:r>
          </a:p>
        </p:txBody>
      </p:sp>
    </p:spTree>
    <p:extLst>
      <p:ext uri="{BB962C8B-B14F-4D97-AF65-F5344CB8AC3E}">
        <p14:creationId xmlns:p14="http://schemas.microsoft.com/office/powerpoint/2010/main" val="4181515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>
          <a:xfrm>
            <a:off x="416496" y="148681"/>
            <a:ext cx="9829800" cy="1077913"/>
          </a:xfrm>
        </p:spPr>
        <p:txBody>
          <a:bodyPr/>
          <a:lstStyle/>
          <a:p>
            <a:pPr algn="ctr">
              <a:defRPr/>
            </a:pPr>
            <a:r>
              <a:rPr lang="fr-FR" altLang="fr-FR" sz="3600" dirty="0">
                <a:solidFill>
                  <a:srgbClr val="191966"/>
                </a:solidFill>
                <a:ea typeface="+mn-ea"/>
                <a:cs typeface="Calibri" panose="020F0502020204030204" pitchFamily="34" charset="0"/>
              </a:rPr>
              <a:t>Activité MCPA 2023-2024</a:t>
            </a:r>
            <a:endParaRPr lang="fr-FR" altLang="fr-FR" sz="3600" b="1" dirty="0">
              <a:solidFill>
                <a:srgbClr val="191966"/>
              </a:solidFill>
              <a:ea typeface="+mn-ea"/>
              <a:cs typeface="Calibri" panose="020F0502020204030204" pitchFamily="34" charset="0"/>
            </a:endParaRPr>
          </a:p>
        </p:txBody>
      </p:sp>
      <p:sp>
        <p:nvSpPr>
          <p:cNvPr id="26651" name="ZoneTexte 7"/>
          <p:cNvSpPr txBox="1">
            <a:spLocks noChangeArrowheads="1"/>
          </p:cNvSpPr>
          <p:nvPr/>
        </p:nvSpPr>
        <p:spPr bwMode="auto">
          <a:xfrm>
            <a:off x="2160589" y="6400800"/>
            <a:ext cx="52419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r-FR" alt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4C7DA08-49CD-4AD1-933B-47320606C9EB}"/>
              </a:ext>
            </a:extLst>
          </p:cNvPr>
          <p:cNvSpPr txBox="1"/>
          <p:nvPr/>
        </p:nvSpPr>
        <p:spPr>
          <a:xfrm>
            <a:off x="776536" y="1933806"/>
            <a:ext cx="9129464" cy="206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b="1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Suite des contrôles</a:t>
            </a:r>
            <a:r>
              <a:rPr lang="fr-FR" sz="18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fr-FR" sz="1800" b="1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Dans les mois qui suivent le contrôle les CFA contrôlés doivent transmettre à la MCPA les documents pédagogiques retravaillés qui attestent de la prise en compte des conseils et recommandations. Un suivi est effectué avec relance si nécessaire. De nouveaux contrôles peuvent être réalisés à terme.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b="1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614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>
          <a:xfrm>
            <a:off x="416496" y="148681"/>
            <a:ext cx="9829800" cy="1077913"/>
          </a:xfrm>
        </p:spPr>
        <p:txBody>
          <a:bodyPr/>
          <a:lstStyle/>
          <a:p>
            <a:pPr algn="ctr">
              <a:defRPr/>
            </a:pPr>
            <a:r>
              <a:rPr lang="fr-FR" altLang="fr-FR" sz="3600" dirty="0">
                <a:solidFill>
                  <a:srgbClr val="191966"/>
                </a:solidFill>
                <a:ea typeface="+mn-ea"/>
                <a:cs typeface="Calibri" panose="020F0502020204030204" pitchFamily="34" charset="0"/>
              </a:rPr>
              <a:t>Activité MCPA 2023-2024</a:t>
            </a:r>
            <a:endParaRPr lang="fr-FR" altLang="fr-FR" sz="3600" b="1" dirty="0">
              <a:solidFill>
                <a:srgbClr val="191966"/>
              </a:solidFill>
              <a:ea typeface="+mn-ea"/>
              <a:cs typeface="Calibri" panose="020F0502020204030204" pitchFamily="34" charset="0"/>
            </a:endParaRPr>
          </a:p>
        </p:txBody>
      </p:sp>
      <p:sp>
        <p:nvSpPr>
          <p:cNvPr id="26651" name="ZoneTexte 7"/>
          <p:cNvSpPr txBox="1">
            <a:spLocks noChangeArrowheads="1"/>
          </p:cNvSpPr>
          <p:nvPr/>
        </p:nvSpPr>
        <p:spPr bwMode="auto">
          <a:xfrm>
            <a:off x="2160589" y="6400800"/>
            <a:ext cx="52419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r-FR" alt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374647B-4ABC-4CED-82E4-B2EE7E3E3421}"/>
              </a:ext>
            </a:extLst>
          </p:cNvPr>
          <p:cNvSpPr txBox="1"/>
          <p:nvPr/>
        </p:nvSpPr>
        <p:spPr>
          <a:xfrm>
            <a:off x="776536" y="1140594"/>
            <a:ext cx="8580718" cy="5346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400" b="1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Signalement des défaillances :</a:t>
            </a:r>
            <a:endParaRPr lang="fr-FR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400" i="1" u="sng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Circulaire du 19 juin 2023 : </a:t>
            </a:r>
            <a:r>
              <a:rPr lang="fr-FR" sz="1400" i="1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« L’OPCO et le certificateur </a:t>
            </a:r>
            <a:r>
              <a:rPr lang="fr-FR" sz="1400" i="1" dirty="0" err="1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Qualiopi</a:t>
            </a:r>
            <a:r>
              <a:rPr lang="fr-FR" sz="1400" i="1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peuvent être destinataires du rapport de contrôle. En cas de dysfonctionnements pédagogiques constatés, il est conseillé d’en informer systématiquement le certificateur qualité délivrant la certification </a:t>
            </a:r>
            <a:r>
              <a:rPr lang="fr-FR" sz="1400" i="1" dirty="0" err="1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Qualiopi</a:t>
            </a:r>
            <a:r>
              <a:rPr lang="fr-FR" sz="1400" i="1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, la direction des examens et concours (DEC) au sein du rectorat et les opérateurs de compétences (OPCO) qui financent les formations par apprentissage.</a:t>
            </a:r>
            <a:endParaRPr lang="fr-FR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000" i="1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fr-FR" sz="1200" i="1" u="sng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Arrêté du 31 mai 2023 : </a:t>
            </a:r>
            <a:endParaRPr lang="fr-FR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i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Art 1 : « L'organisme certifié affiche son certificat dans ses locaux et sur son site internet. En l'absence de site internet, il en communique une copie à tout candidat, stagiaire, apprenti ou financeur mentionné à l'article L. 6316-1 du code du travail qui en fait la demande </a:t>
            </a:r>
            <a:r>
              <a:rPr lang="fr-FR" sz="1200" i="1" dirty="0">
                <a:effectLst/>
                <a:ea typeface="Times New Roman" panose="02020603050405020304" pitchFamily="18" charset="0"/>
                <a:cs typeface="Marianne" panose="02000000000000000000" pitchFamily="50" charset="0"/>
              </a:rPr>
              <a:t>»</a:t>
            </a:r>
            <a:endParaRPr lang="fr-FR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i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Art 5 bis : « En cas de signalement auprès de l'organisme certificateur portant sur le non-respect du référentiel national figurant à l'annexe mentionnée à l'article D. 6316-1-1 du code du travail par un organisme qu'il a certifié, l'organisme certificateur procède à l'enregistrement et au traitement du signalement conformément aux exigences de la norme internationale d'accréditation correspondant à l'exercice de l'activité de certification des produits, des procédés et des services en matière de traitement des plaintes. En tant que de besoin, il réalise un audit complémentaire, à distance ou sur site, pour vérifier la conformité de l'organisme au référentiel. L'audit complémentaire peut donner lieu au constat de non-conformités avec le référentiel. </a:t>
            </a:r>
            <a:r>
              <a:rPr lang="fr-FR" sz="1200" i="1" dirty="0">
                <a:effectLst/>
                <a:ea typeface="Times New Roman" panose="02020603050405020304" pitchFamily="18" charset="0"/>
                <a:cs typeface="Marianne" panose="02000000000000000000" pitchFamily="50" charset="0"/>
              </a:rPr>
              <a:t>»</a:t>
            </a:r>
            <a:endParaRPr lang="fr-FR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i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« En fonction de la gravité du signalement, l'organisme certificateur peut décider de suspendre, à titre conservatoire, la certification de l'organisme dans l'attente de la réalisation d'un audit complémentaire. </a:t>
            </a:r>
            <a:endParaRPr lang="fr-FR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i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« L'organisme certificateur prend les mesures nécessaires pour préserver la confidentialité de l'identité de la personne à l'origine du signalement. </a:t>
            </a:r>
            <a:r>
              <a:rPr lang="fr-FR" sz="1200" i="1" dirty="0">
                <a:effectLst/>
                <a:ea typeface="Times New Roman" panose="02020603050405020304" pitchFamily="18" charset="0"/>
                <a:cs typeface="Marianne" panose="02000000000000000000" pitchFamily="50" charset="0"/>
              </a:rPr>
              <a:t>»</a:t>
            </a:r>
            <a:endParaRPr lang="fr-FR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b="1" spc="20" dirty="0">
                <a:solidFill>
                  <a:srgbClr val="1F4E79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fr-FR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329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>
          <a:xfrm>
            <a:off x="416496" y="148681"/>
            <a:ext cx="9829800" cy="1077913"/>
          </a:xfrm>
        </p:spPr>
        <p:txBody>
          <a:bodyPr/>
          <a:lstStyle/>
          <a:p>
            <a:pPr algn="ctr">
              <a:defRPr/>
            </a:pPr>
            <a:r>
              <a:rPr lang="fr-FR" altLang="fr-FR" sz="3600" dirty="0">
                <a:solidFill>
                  <a:srgbClr val="191966"/>
                </a:solidFill>
                <a:ea typeface="+mn-ea"/>
                <a:cs typeface="Calibri" panose="020F0502020204030204" pitchFamily="34" charset="0"/>
              </a:rPr>
              <a:t>Activité MCPA 2023-2024</a:t>
            </a:r>
            <a:endParaRPr lang="fr-FR" altLang="fr-FR" sz="3600" b="1" dirty="0">
              <a:solidFill>
                <a:srgbClr val="191966"/>
              </a:solidFill>
              <a:ea typeface="+mn-ea"/>
              <a:cs typeface="Calibri" panose="020F0502020204030204" pitchFamily="34" charset="0"/>
            </a:endParaRPr>
          </a:p>
        </p:txBody>
      </p:sp>
      <p:sp>
        <p:nvSpPr>
          <p:cNvPr id="26651" name="ZoneTexte 7"/>
          <p:cNvSpPr txBox="1">
            <a:spLocks noChangeArrowheads="1"/>
          </p:cNvSpPr>
          <p:nvPr/>
        </p:nvSpPr>
        <p:spPr bwMode="auto">
          <a:xfrm>
            <a:off x="2160589" y="6400800"/>
            <a:ext cx="52419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r-FR" alt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374647B-4ABC-4CED-82E4-B2EE7E3E3421}"/>
              </a:ext>
            </a:extLst>
          </p:cNvPr>
          <p:cNvSpPr txBox="1"/>
          <p:nvPr/>
        </p:nvSpPr>
        <p:spPr>
          <a:xfrm>
            <a:off x="776536" y="1140594"/>
            <a:ext cx="8580718" cy="5346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400" b="1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Signalement des défaillances :</a:t>
            </a:r>
            <a:endParaRPr lang="fr-FR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400" i="1" u="sng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Circulaire du 19 juin 2023 : </a:t>
            </a:r>
            <a:r>
              <a:rPr lang="fr-FR" sz="1400" i="1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« L’OPCO et le certificateur </a:t>
            </a:r>
            <a:r>
              <a:rPr lang="fr-FR" sz="1400" i="1" dirty="0" err="1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Qualiopi</a:t>
            </a:r>
            <a:r>
              <a:rPr lang="fr-FR" sz="1400" i="1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peuvent être destinataires du rapport de contrôle. En cas de dysfonctionnements pédagogiques constatés, il est conseillé d’en informer systématiquement le certificateur qualité délivrant la certification </a:t>
            </a:r>
            <a:r>
              <a:rPr lang="fr-FR" sz="1400" i="1" dirty="0" err="1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Qualiopi</a:t>
            </a:r>
            <a:r>
              <a:rPr lang="fr-FR" sz="1400" i="1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, la direction des examens et concours (DEC) au sein du rectorat et les opérateurs de compétences (OPCO) qui financent les formations par apprentissage.</a:t>
            </a:r>
            <a:endParaRPr lang="fr-FR" sz="1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000" i="1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fr-FR" sz="1200" i="1" u="sng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Arrêté du 31 mai 2023 : </a:t>
            </a:r>
            <a:endParaRPr lang="fr-FR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i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Art 1 : « L'organisme certifié affiche son certificat dans ses locaux et sur son site internet. En l'absence de site internet, il en communique une copie à tout candidat, stagiaire, apprenti ou financeur mentionné à l'article L. 6316-1 du code du travail qui en fait la demande </a:t>
            </a:r>
            <a:r>
              <a:rPr lang="fr-FR" sz="1200" i="1" dirty="0">
                <a:effectLst/>
                <a:ea typeface="Times New Roman" panose="02020603050405020304" pitchFamily="18" charset="0"/>
                <a:cs typeface="Marianne" panose="02000000000000000000" pitchFamily="50" charset="0"/>
              </a:rPr>
              <a:t>»</a:t>
            </a:r>
            <a:endParaRPr lang="fr-FR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i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Art 5 bis : « En cas de signalement auprès de l'organisme certificateur portant sur le non-respect du référentiel national figurant à l'annexe mentionnée à l'article D. 6316-1-1 du code du travail par un organisme qu'il a certifié, l'organisme certificateur procède à l'enregistrement et au traitement du signalement conformément aux exigences de la norme internationale d'accréditation correspondant à l'exercice de l'activité de certification des produits, des procédés et des services en matière de traitement des plaintes. En tant que de besoin, il réalise un audit complémentaire, à distance ou sur site, pour vérifier la conformité de l'organisme au référentiel. L'audit complémentaire peut donner lieu au constat de non-conformités avec le référentiel. </a:t>
            </a:r>
            <a:r>
              <a:rPr lang="fr-FR" sz="1200" i="1" dirty="0">
                <a:effectLst/>
                <a:ea typeface="Times New Roman" panose="02020603050405020304" pitchFamily="18" charset="0"/>
                <a:cs typeface="Marianne" panose="02000000000000000000" pitchFamily="50" charset="0"/>
              </a:rPr>
              <a:t>»</a:t>
            </a:r>
            <a:endParaRPr lang="fr-FR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i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« En fonction de la gravité du signalement, l'organisme certificateur peut décider de suspendre, à titre conservatoire, la certification de l'organisme dans l'attente de la réalisation d'un audit complémentaire. </a:t>
            </a:r>
            <a:endParaRPr lang="fr-FR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i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« L'organisme certificateur prend les mesures nécessaires pour préserver la confidentialité de l'identité de la personne à l'origine du signalement. </a:t>
            </a:r>
            <a:r>
              <a:rPr lang="fr-FR" sz="1200" i="1" dirty="0">
                <a:effectLst/>
                <a:ea typeface="Times New Roman" panose="02020603050405020304" pitchFamily="18" charset="0"/>
                <a:cs typeface="Marianne" panose="02000000000000000000" pitchFamily="50" charset="0"/>
              </a:rPr>
              <a:t>»</a:t>
            </a:r>
            <a:endParaRPr lang="fr-FR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200" b="1" spc="20" dirty="0">
                <a:solidFill>
                  <a:srgbClr val="1F4E79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fr-FR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2159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>
          <a:xfrm>
            <a:off x="416496" y="148681"/>
            <a:ext cx="9829800" cy="1077913"/>
          </a:xfrm>
        </p:spPr>
        <p:txBody>
          <a:bodyPr/>
          <a:lstStyle/>
          <a:p>
            <a:pPr algn="ctr">
              <a:defRPr/>
            </a:pPr>
            <a:r>
              <a:rPr lang="fr-FR" altLang="fr-FR" sz="3600" dirty="0">
                <a:solidFill>
                  <a:srgbClr val="191966"/>
                </a:solidFill>
                <a:ea typeface="+mn-ea"/>
                <a:cs typeface="Calibri" panose="020F0502020204030204" pitchFamily="34" charset="0"/>
              </a:rPr>
              <a:t>Activité MCPA 2023-2024</a:t>
            </a:r>
            <a:endParaRPr lang="fr-FR" altLang="fr-FR" sz="3600" b="1" dirty="0">
              <a:solidFill>
                <a:srgbClr val="191966"/>
              </a:solidFill>
              <a:ea typeface="+mn-ea"/>
              <a:cs typeface="Calibri" panose="020F0502020204030204" pitchFamily="34" charset="0"/>
            </a:endParaRPr>
          </a:p>
        </p:txBody>
      </p:sp>
      <p:sp>
        <p:nvSpPr>
          <p:cNvPr id="26651" name="ZoneTexte 7"/>
          <p:cNvSpPr txBox="1">
            <a:spLocks noChangeArrowheads="1"/>
          </p:cNvSpPr>
          <p:nvPr/>
        </p:nvSpPr>
        <p:spPr bwMode="auto">
          <a:xfrm>
            <a:off x="2160589" y="6400800"/>
            <a:ext cx="52419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r-FR" alt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4FAB7C0-099B-4108-9F9A-1AF5DE9A6207}"/>
              </a:ext>
            </a:extLst>
          </p:cNvPr>
          <p:cNvSpPr txBox="1"/>
          <p:nvPr/>
        </p:nvSpPr>
        <p:spPr>
          <a:xfrm>
            <a:off x="628321" y="2060848"/>
            <a:ext cx="8306460" cy="3247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u="sng" dirty="0">
                <a:solidFill>
                  <a:srgbClr val="000000"/>
                </a:solidFill>
                <a:effectLst/>
                <a:latin typeface="Marianne" panose="020000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L’organisation des examens</a:t>
            </a:r>
            <a:r>
              <a:rPr lang="fr-FR" sz="18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Univers 57 Condensed"/>
              </a:rPr>
              <a:t> </a:t>
            </a:r>
            <a:r>
              <a:rPr lang="fr-FR" sz="1800" u="sng" dirty="0">
                <a:solidFill>
                  <a:srgbClr val="000000"/>
                </a:solidFill>
                <a:effectLst/>
                <a:latin typeface="Marianne" panose="020000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solidFill>
                  <a:srgbClr val="000000"/>
                </a:solidFill>
                <a:effectLst/>
                <a:latin typeface="Marianne" panose="020000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Le nombre croissant de candidats issus de l’apprentissage nécessite une mobilisation plus importante, des enseignants titulaires et des plateaux techniques des lycées pour les épreuves ponctuelles (exemple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Univers 57 Condensed"/>
              </a:rPr>
              <a:t> </a:t>
            </a:r>
            <a:r>
              <a:rPr lang="fr-FR" sz="1800" dirty="0">
                <a:solidFill>
                  <a:srgbClr val="000000"/>
                </a:solidFill>
                <a:effectLst/>
                <a:latin typeface="Marianne" panose="020000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: BTS Tertiaires).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solidFill>
                  <a:srgbClr val="000000"/>
                </a:solidFill>
                <a:effectLst/>
                <a:latin typeface="Marianne" panose="020000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Les formateurs des CFA habilités au CCF peuvent être sollicités pour participer aux épreuves d’examen (surveillance, jury, corrections, …). La direction des examens constate des difficultés à les mobiliser pour les épreuves ponctuelles avec des refus ou des désistements de dernière minute difficiles à gérer dans l’urgence.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5236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>
          <a:xfrm>
            <a:off x="416496" y="148681"/>
            <a:ext cx="9829800" cy="1077913"/>
          </a:xfrm>
        </p:spPr>
        <p:txBody>
          <a:bodyPr/>
          <a:lstStyle/>
          <a:p>
            <a:pPr algn="ctr">
              <a:defRPr/>
            </a:pPr>
            <a:r>
              <a:rPr lang="fr-FR" altLang="fr-FR" sz="3600" dirty="0">
                <a:solidFill>
                  <a:srgbClr val="191966"/>
                </a:solidFill>
                <a:ea typeface="+mn-ea"/>
                <a:cs typeface="Calibri" panose="020F0502020204030204" pitchFamily="34" charset="0"/>
              </a:rPr>
              <a:t>Activité MCPA 2023-2024</a:t>
            </a:r>
            <a:endParaRPr lang="fr-FR" altLang="fr-FR" sz="3600" b="1" dirty="0">
              <a:solidFill>
                <a:srgbClr val="191966"/>
              </a:solidFill>
              <a:ea typeface="+mn-ea"/>
              <a:cs typeface="Calibri" panose="020F0502020204030204" pitchFamily="34" charset="0"/>
            </a:endParaRPr>
          </a:p>
        </p:txBody>
      </p:sp>
      <p:sp>
        <p:nvSpPr>
          <p:cNvPr id="26651" name="ZoneTexte 7"/>
          <p:cNvSpPr txBox="1">
            <a:spLocks noChangeArrowheads="1"/>
          </p:cNvSpPr>
          <p:nvPr/>
        </p:nvSpPr>
        <p:spPr bwMode="auto">
          <a:xfrm>
            <a:off x="2160589" y="6400800"/>
            <a:ext cx="52419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r-FR" alt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BBBB535-1B4B-4970-971E-1995E3BF8139}"/>
              </a:ext>
            </a:extLst>
          </p:cNvPr>
          <p:cNvSpPr txBox="1"/>
          <p:nvPr/>
        </p:nvSpPr>
        <p:spPr>
          <a:xfrm>
            <a:off x="799770" y="1772816"/>
            <a:ext cx="8306460" cy="30534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u="sng" dirty="0">
                <a:solidFill>
                  <a:srgbClr val="000000"/>
                </a:solidFill>
                <a:effectLst/>
                <a:latin typeface="Marianne" panose="020000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L’enseignement à distance</a:t>
            </a:r>
            <a:r>
              <a:rPr lang="fr-FR" sz="1800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Univers 57 Condensed"/>
              </a:rPr>
              <a:t> </a:t>
            </a:r>
            <a:r>
              <a:rPr lang="fr-FR" sz="1800" u="sng" dirty="0">
                <a:solidFill>
                  <a:srgbClr val="000000"/>
                </a:solidFill>
                <a:effectLst/>
                <a:latin typeface="Marianne" panose="020000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solidFill>
                  <a:srgbClr val="000000"/>
                </a:solidFill>
                <a:effectLst/>
                <a:latin typeface="Marianne" panose="020000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Les apprentis formés en tout à distance s’inscrivent avec le statut de candidat libre ou d’apprenti à distance avec 2 conséquences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Univers 57 Condensed"/>
              </a:rPr>
              <a:t> </a:t>
            </a:r>
            <a:r>
              <a:rPr lang="fr-FR" sz="1800" dirty="0">
                <a:solidFill>
                  <a:srgbClr val="000000"/>
                </a:solidFill>
                <a:effectLst/>
                <a:latin typeface="Marianne" panose="020000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0000"/>
                </a:solidFill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Ils ne peuvent pas être repérés dans les suivis statistiques</a:t>
            </a:r>
            <a:endParaRPr lang="fr-F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0000"/>
                </a:solidFill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Ils n’ont pas les mêmes modalités d’évaluation que candidats inscrits en tant qu’apprenti (cf. règlement d’examen)</a:t>
            </a:r>
            <a:endParaRPr lang="fr-F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solidFill>
                  <a:srgbClr val="000000"/>
                </a:solidFill>
                <a:effectLst/>
                <a:latin typeface="Marianne" panose="020000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Plusieurs signalements auprès de la MCPA font état d’un manque de préparation des candidats repéré par les jurys d’examen lors des épreuves en enseignement professionnel. 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906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>
          <a:xfrm>
            <a:off x="416496" y="148681"/>
            <a:ext cx="9829800" cy="1077913"/>
          </a:xfrm>
        </p:spPr>
        <p:txBody>
          <a:bodyPr/>
          <a:lstStyle/>
          <a:p>
            <a:pPr algn="ctr">
              <a:defRPr/>
            </a:pPr>
            <a:r>
              <a:rPr lang="fr-FR" altLang="fr-FR" sz="3600" b="1" dirty="0">
                <a:solidFill>
                  <a:srgbClr val="191966"/>
                </a:solidFill>
                <a:ea typeface="+mn-ea"/>
                <a:cs typeface="Calibri" panose="020F0502020204030204" pitchFamily="34" charset="0"/>
              </a:rPr>
              <a:t>2024-2025</a:t>
            </a:r>
          </a:p>
        </p:txBody>
      </p:sp>
      <p:sp>
        <p:nvSpPr>
          <p:cNvPr id="26651" name="ZoneTexte 7"/>
          <p:cNvSpPr txBox="1">
            <a:spLocks noChangeArrowheads="1"/>
          </p:cNvSpPr>
          <p:nvPr/>
        </p:nvSpPr>
        <p:spPr bwMode="auto">
          <a:xfrm>
            <a:off x="2160589" y="6400800"/>
            <a:ext cx="52419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r-FR" alt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CBBBB535-1B4B-4970-971E-1995E3BF8139}"/>
              </a:ext>
            </a:extLst>
          </p:cNvPr>
          <p:cNvSpPr txBox="1"/>
          <p:nvPr/>
        </p:nvSpPr>
        <p:spPr>
          <a:xfrm>
            <a:off x="799770" y="1772816"/>
            <a:ext cx="8306460" cy="2699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u="sng" dirty="0">
                <a:solidFill>
                  <a:srgbClr val="000000"/>
                </a:solidFill>
                <a:effectLst/>
                <a:latin typeface="Marianne" panose="02000000000000000000" pitchFamily="50" charset="0"/>
                <a:ea typeface="Calibri" panose="020F0502020204030204" pitchFamily="34" charset="0"/>
                <a:cs typeface="Calibri" panose="020F0502020204030204" pitchFamily="34" charset="0"/>
              </a:rPr>
              <a:t>Programme de contrôle 2024 2025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FR" sz="1400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Plus de 30 contrôles prévus (signalements, nouveaux CFA, …)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FR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CFA ayant des résultats insuffisants aux examens (5 repérés)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FR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CFA ne respectant pas la charte </a:t>
            </a:r>
            <a:r>
              <a:rPr lang="fr-FR" dirty="0" err="1">
                <a:solidFill>
                  <a:srgbClr val="000000"/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Parcoursup</a:t>
            </a:r>
            <a:endParaRPr lang="fr-FR" dirty="0">
              <a:solidFill>
                <a:srgbClr val="000000"/>
              </a:solidFill>
              <a:latin typeface="+mj-lt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130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>
          <a:xfrm>
            <a:off x="416496" y="260648"/>
            <a:ext cx="9829800" cy="1077913"/>
          </a:xfrm>
        </p:spPr>
        <p:txBody>
          <a:bodyPr/>
          <a:lstStyle/>
          <a:p>
            <a:pPr algn="ctr">
              <a:defRPr/>
            </a:pPr>
            <a:r>
              <a:rPr lang="fr-FR" altLang="fr-FR" sz="3600" dirty="0">
                <a:solidFill>
                  <a:srgbClr val="191966"/>
                </a:solidFill>
                <a:ea typeface="+mn-ea"/>
                <a:cs typeface="Calibri" panose="020F0502020204030204" pitchFamily="34" charset="0"/>
              </a:rPr>
              <a:t>Quelques chiffres</a:t>
            </a:r>
            <a:endParaRPr lang="fr-FR" altLang="fr-FR" sz="3600" b="1" dirty="0">
              <a:solidFill>
                <a:srgbClr val="191966"/>
              </a:solidFill>
              <a:ea typeface="+mn-ea"/>
              <a:cs typeface="Calibri" panose="020F0502020204030204" pitchFamily="34" charset="0"/>
            </a:endParaRPr>
          </a:p>
        </p:txBody>
      </p:sp>
      <p:sp>
        <p:nvSpPr>
          <p:cNvPr id="26651" name="ZoneTexte 7"/>
          <p:cNvSpPr txBox="1">
            <a:spLocks noChangeArrowheads="1"/>
          </p:cNvSpPr>
          <p:nvPr/>
        </p:nvSpPr>
        <p:spPr bwMode="auto">
          <a:xfrm>
            <a:off x="2160589" y="6400800"/>
            <a:ext cx="52419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r-FR" alt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0CFCE0D-63BC-4AA9-B05B-6311DA22D8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6363" y="951740"/>
            <a:ext cx="6973273" cy="5449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441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>
          <a:xfrm>
            <a:off x="416496" y="260648"/>
            <a:ext cx="9829800" cy="1077913"/>
          </a:xfrm>
        </p:spPr>
        <p:txBody>
          <a:bodyPr/>
          <a:lstStyle/>
          <a:p>
            <a:pPr algn="ctr">
              <a:defRPr/>
            </a:pPr>
            <a:r>
              <a:rPr lang="fr-FR" altLang="fr-FR" sz="3600" dirty="0">
                <a:solidFill>
                  <a:srgbClr val="191966"/>
                </a:solidFill>
                <a:ea typeface="+mn-ea"/>
                <a:cs typeface="Calibri" panose="020F0502020204030204" pitchFamily="34" charset="0"/>
              </a:rPr>
              <a:t>Quelques chiffres</a:t>
            </a:r>
            <a:endParaRPr lang="fr-FR" altLang="fr-FR" sz="3600" b="1" dirty="0">
              <a:solidFill>
                <a:srgbClr val="191966"/>
              </a:solidFill>
              <a:ea typeface="+mn-ea"/>
              <a:cs typeface="Calibri" panose="020F0502020204030204" pitchFamily="34" charset="0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6934AD5E-2250-4723-8406-0C1E46DCD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2021" y="842601"/>
            <a:ext cx="7401958" cy="5172797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3FBB04DD-87E2-4A5B-BEEC-816B869C4E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62737" y="6329104"/>
            <a:ext cx="6980525" cy="536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969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>
          <a:xfrm>
            <a:off x="416496" y="260648"/>
            <a:ext cx="9829800" cy="1077913"/>
          </a:xfrm>
        </p:spPr>
        <p:txBody>
          <a:bodyPr/>
          <a:lstStyle/>
          <a:p>
            <a:pPr algn="ctr">
              <a:defRPr/>
            </a:pPr>
            <a:r>
              <a:rPr lang="fr-FR" altLang="fr-FR" sz="3600" dirty="0">
                <a:solidFill>
                  <a:srgbClr val="191966"/>
                </a:solidFill>
                <a:ea typeface="+mn-ea"/>
                <a:cs typeface="Calibri" panose="020F0502020204030204" pitchFamily="34" charset="0"/>
              </a:rPr>
              <a:t>Quelques chiffres</a:t>
            </a:r>
            <a:endParaRPr lang="fr-FR" altLang="fr-FR" sz="3600" b="1" dirty="0">
              <a:solidFill>
                <a:srgbClr val="191966"/>
              </a:solidFill>
              <a:ea typeface="+mn-ea"/>
              <a:cs typeface="Calibri" panose="020F0502020204030204" pitchFamily="34" charset="0"/>
            </a:endParaRPr>
          </a:p>
        </p:txBody>
      </p:sp>
      <p:sp>
        <p:nvSpPr>
          <p:cNvPr id="26651" name="ZoneTexte 7"/>
          <p:cNvSpPr txBox="1">
            <a:spLocks noChangeArrowheads="1"/>
          </p:cNvSpPr>
          <p:nvPr/>
        </p:nvSpPr>
        <p:spPr bwMode="auto">
          <a:xfrm>
            <a:off x="2160589" y="6400800"/>
            <a:ext cx="52419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r-FR" altLang="fr-FR"/>
          </a:p>
        </p:txBody>
      </p:sp>
      <p:sp>
        <p:nvSpPr>
          <p:cNvPr id="7" name="Espace réservé du contenu 11"/>
          <p:cNvSpPr txBox="1">
            <a:spLocks/>
          </p:cNvSpPr>
          <p:nvPr/>
        </p:nvSpPr>
        <p:spPr>
          <a:xfrm>
            <a:off x="734210" y="1098930"/>
            <a:ext cx="8784976" cy="479262"/>
          </a:xfrm>
          <a:prstGeom prst="rect">
            <a:avLst/>
          </a:prstGeom>
        </p:spPr>
        <p:txBody>
          <a:bodyPr/>
          <a:lstStyle>
            <a:lvl1pPr marL="0" indent="0" algn="l" defTabSz="914378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itchFamily="34" charset="0"/>
              <a:buNone/>
              <a:defRPr sz="105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1994" indent="-71999" algn="l" defTabSz="914378" rtl="0" eaLnBrk="1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 sz="9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31990" indent="-71999" algn="l" defTabSz="914378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8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1985" indent="-71999" algn="l" defTabSz="914378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7979" indent="-71999" algn="l" defTabSz="914378" rtl="0" eaLnBrk="1" latinLnBrk="0" hangingPunct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SzPct val="100000"/>
              <a:buFont typeface="Arial" pitchFamily="34" charset="0"/>
              <a:buChar char="•"/>
              <a:defRPr sz="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5" indent="-228594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defTabSz="457200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sz="1800" b="1" dirty="0">
                <a:solidFill>
                  <a:srgbClr val="FF0000"/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Enquête SIFA au 31 12 2023 </a:t>
            </a:r>
          </a:p>
          <a:p>
            <a:pPr marL="457200" lvl="1" indent="0" defTabSz="457200" eaLnBrk="0" fontAlgn="base" hangingPunct="0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sz="1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fr-FR" sz="18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2B1073FF-599B-41EC-95DA-01C3C32093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8671" y="2107183"/>
            <a:ext cx="5088308" cy="1642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028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>
          <a:xfrm>
            <a:off x="416496" y="148681"/>
            <a:ext cx="9829800" cy="1077913"/>
          </a:xfrm>
        </p:spPr>
        <p:txBody>
          <a:bodyPr/>
          <a:lstStyle/>
          <a:p>
            <a:pPr algn="ctr">
              <a:defRPr/>
            </a:pPr>
            <a:r>
              <a:rPr lang="fr-FR" altLang="fr-FR" sz="3600" dirty="0">
                <a:solidFill>
                  <a:srgbClr val="191966"/>
                </a:solidFill>
                <a:ea typeface="+mn-ea"/>
                <a:cs typeface="Calibri" panose="020F0502020204030204" pitchFamily="34" charset="0"/>
              </a:rPr>
              <a:t>Activité MCPA 2023-2024</a:t>
            </a:r>
            <a:endParaRPr lang="fr-FR" altLang="fr-FR" sz="3600" b="1" dirty="0">
              <a:solidFill>
                <a:srgbClr val="191966"/>
              </a:solidFill>
              <a:ea typeface="+mn-ea"/>
              <a:cs typeface="Calibri" panose="020F0502020204030204" pitchFamily="34" charset="0"/>
            </a:endParaRPr>
          </a:p>
        </p:txBody>
      </p:sp>
      <p:sp>
        <p:nvSpPr>
          <p:cNvPr id="26651" name="ZoneTexte 7"/>
          <p:cNvSpPr txBox="1">
            <a:spLocks noChangeArrowheads="1"/>
          </p:cNvSpPr>
          <p:nvPr/>
        </p:nvSpPr>
        <p:spPr bwMode="auto">
          <a:xfrm>
            <a:off x="2160589" y="6400800"/>
            <a:ext cx="52419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r-FR" alt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5E5220D5-C8AF-4669-A02C-8ECED3075F29}"/>
              </a:ext>
            </a:extLst>
          </p:cNvPr>
          <p:cNvSpPr txBox="1"/>
          <p:nvPr/>
        </p:nvSpPr>
        <p:spPr>
          <a:xfrm>
            <a:off x="940888" y="1628800"/>
            <a:ext cx="8260584" cy="42389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35 contrôles sur pièces et/ou sur place réalisés, s’ajoutant aux nombreuses saisines traitées en direct par la MCPA.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spc="2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Ces contrôles ont ciblé</a:t>
            </a: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: 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Les formations où des problématiques ont été rencontrées par le corps d’inspection ou les services du rectorat ;</a:t>
            </a:r>
            <a:endParaRPr lang="fr-F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Les formations où les dossiers de demande d’habilitation au contrôle en cours de formation (CCF) ont montré des faiblesses</a:t>
            </a: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;</a:t>
            </a:r>
            <a:endParaRPr lang="fr-F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Les formations dispensées dans de nouveaux CFA ;</a:t>
            </a:r>
            <a:endParaRPr lang="fr-F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Les formations pour lesquelles des difficultés ont été signalées lors des examens</a:t>
            </a:r>
            <a:endParaRPr lang="fr-F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Des situations pour lesquelles une expertise pédagogique était nécessaire</a:t>
            </a:r>
            <a:endParaRPr lang="fr-F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212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>
          <a:xfrm>
            <a:off x="416496" y="148681"/>
            <a:ext cx="9829800" cy="1077913"/>
          </a:xfrm>
        </p:spPr>
        <p:txBody>
          <a:bodyPr/>
          <a:lstStyle/>
          <a:p>
            <a:pPr algn="ctr">
              <a:defRPr/>
            </a:pPr>
            <a:r>
              <a:rPr lang="fr-FR" altLang="fr-FR" sz="3600" dirty="0">
                <a:solidFill>
                  <a:srgbClr val="191966"/>
                </a:solidFill>
                <a:ea typeface="+mn-ea"/>
                <a:cs typeface="Calibri" panose="020F0502020204030204" pitchFamily="34" charset="0"/>
              </a:rPr>
              <a:t>Activité MCPA 2023-2024</a:t>
            </a:r>
            <a:endParaRPr lang="fr-FR" altLang="fr-FR" sz="3600" b="1" dirty="0">
              <a:solidFill>
                <a:srgbClr val="191966"/>
              </a:solidFill>
              <a:ea typeface="+mn-ea"/>
              <a:cs typeface="Calibri" panose="020F0502020204030204" pitchFamily="34" charset="0"/>
            </a:endParaRPr>
          </a:p>
        </p:txBody>
      </p:sp>
      <p:sp>
        <p:nvSpPr>
          <p:cNvPr id="26651" name="ZoneTexte 7"/>
          <p:cNvSpPr txBox="1">
            <a:spLocks noChangeArrowheads="1"/>
          </p:cNvSpPr>
          <p:nvPr/>
        </p:nvSpPr>
        <p:spPr bwMode="auto">
          <a:xfrm>
            <a:off x="2160589" y="6400800"/>
            <a:ext cx="52419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r-FR" alt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FD09AF8-C616-416A-86BA-DEEBE0E8718D}"/>
              </a:ext>
            </a:extLst>
          </p:cNvPr>
          <p:cNvSpPr txBox="1"/>
          <p:nvPr/>
        </p:nvSpPr>
        <p:spPr>
          <a:xfrm>
            <a:off x="1136576" y="2004860"/>
            <a:ext cx="8064896" cy="34448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La mission a pu apprécier la qualité des outils développés dans certains CFA, par exemple</a:t>
            </a: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fr-FR" sz="1800" b="1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la formalisation des procédures</a:t>
            </a: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 qui s’est améliorée au fil des années, certainement grâce à la certification </a:t>
            </a:r>
            <a:r>
              <a:rPr lang="fr-FR" sz="1800" dirty="0" err="1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Qualiopi</a:t>
            </a: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 qui s’appuie sur des éléments de preuve. </a:t>
            </a:r>
          </a:p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-"/>
            </a:pPr>
            <a:endParaRPr lang="fr-F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r-FR" sz="1800" b="1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des pratiques d’accompagnement des apprentis</a:t>
            </a: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 intéressantes notamment en d</a:t>
            </a: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é</a:t>
            </a: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but de formation (semaine d’intégration, accompagnement à la recherche d’une entreprise, …)</a:t>
            </a:r>
            <a:endParaRPr lang="fr-F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600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>
          <a:xfrm>
            <a:off x="416496" y="148681"/>
            <a:ext cx="9829800" cy="1077913"/>
          </a:xfrm>
        </p:spPr>
        <p:txBody>
          <a:bodyPr/>
          <a:lstStyle/>
          <a:p>
            <a:pPr algn="ctr">
              <a:defRPr/>
            </a:pPr>
            <a:r>
              <a:rPr lang="fr-FR" altLang="fr-FR" sz="3600" dirty="0">
                <a:solidFill>
                  <a:srgbClr val="191966"/>
                </a:solidFill>
                <a:ea typeface="+mn-ea"/>
                <a:cs typeface="Calibri" panose="020F0502020204030204" pitchFamily="34" charset="0"/>
              </a:rPr>
              <a:t>Activité MCPA 2023-2024</a:t>
            </a:r>
            <a:endParaRPr lang="fr-FR" altLang="fr-FR" sz="3600" b="1" dirty="0">
              <a:solidFill>
                <a:srgbClr val="191966"/>
              </a:solidFill>
              <a:ea typeface="+mn-ea"/>
              <a:cs typeface="Calibri" panose="020F0502020204030204" pitchFamily="34" charset="0"/>
            </a:endParaRPr>
          </a:p>
        </p:txBody>
      </p:sp>
      <p:sp>
        <p:nvSpPr>
          <p:cNvPr id="26651" name="ZoneTexte 7"/>
          <p:cNvSpPr txBox="1">
            <a:spLocks noChangeArrowheads="1"/>
          </p:cNvSpPr>
          <p:nvPr/>
        </p:nvSpPr>
        <p:spPr bwMode="auto">
          <a:xfrm>
            <a:off x="2160589" y="6400800"/>
            <a:ext cx="52419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r-FR" alt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FD09AF8-C616-416A-86BA-DEEBE0E8718D}"/>
              </a:ext>
            </a:extLst>
          </p:cNvPr>
          <p:cNvSpPr txBox="1"/>
          <p:nvPr/>
        </p:nvSpPr>
        <p:spPr>
          <a:xfrm>
            <a:off x="1136576" y="2004860"/>
            <a:ext cx="8064896" cy="34448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La mission a pu apprécier la qualité des outils développés dans certains CFA, par exemple</a:t>
            </a: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endParaRPr lang="fr-FR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fr-FR" sz="1800" b="1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la formalisation des procédures</a:t>
            </a: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 qui s’est améliorée au fil des années, certainement grâce à la certification </a:t>
            </a:r>
            <a:r>
              <a:rPr lang="fr-FR" sz="1800" dirty="0" err="1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Qualiopi</a:t>
            </a: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 qui s’appuie sur des éléments de preuve. </a:t>
            </a:r>
          </a:p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-"/>
            </a:pPr>
            <a:endParaRPr lang="fr-F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r-FR" sz="1800" b="1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des pratiques d’accompagnement des apprentis</a:t>
            </a: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 intéressantes notamment en d</a:t>
            </a: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é</a:t>
            </a: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but de formation (semaine d’intégration, accompagnement à la recherche d’une entreprise, …)</a:t>
            </a:r>
            <a:endParaRPr lang="fr-F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4976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>
          <a:xfrm>
            <a:off x="416496" y="148681"/>
            <a:ext cx="9829800" cy="1077913"/>
          </a:xfrm>
        </p:spPr>
        <p:txBody>
          <a:bodyPr/>
          <a:lstStyle/>
          <a:p>
            <a:pPr algn="ctr">
              <a:defRPr/>
            </a:pPr>
            <a:r>
              <a:rPr lang="fr-FR" altLang="fr-FR" sz="3600" dirty="0">
                <a:solidFill>
                  <a:srgbClr val="191966"/>
                </a:solidFill>
                <a:ea typeface="+mn-ea"/>
                <a:cs typeface="Calibri" panose="020F0502020204030204" pitchFamily="34" charset="0"/>
              </a:rPr>
              <a:t>Activité MCPA 2023-2024</a:t>
            </a:r>
            <a:endParaRPr lang="fr-FR" altLang="fr-FR" sz="3600" b="1" dirty="0">
              <a:solidFill>
                <a:srgbClr val="191966"/>
              </a:solidFill>
              <a:ea typeface="+mn-ea"/>
              <a:cs typeface="Calibri" panose="020F0502020204030204" pitchFamily="34" charset="0"/>
            </a:endParaRPr>
          </a:p>
        </p:txBody>
      </p:sp>
      <p:sp>
        <p:nvSpPr>
          <p:cNvPr id="26651" name="ZoneTexte 7"/>
          <p:cNvSpPr txBox="1">
            <a:spLocks noChangeArrowheads="1"/>
          </p:cNvSpPr>
          <p:nvPr/>
        </p:nvSpPr>
        <p:spPr bwMode="auto">
          <a:xfrm>
            <a:off x="2160589" y="6400800"/>
            <a:ext cx="52419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r-FR" altLang="fr-FR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AE84DF0-791F-4190-8C11-6540AC09C5E6}"/>
              </a:ext>
            </a:extLst>
          </p:cNvPr>
          <p:cNvSpPr txBox="1"/>
          <p:nvPr/>
        </p:nvSpPr>
        <p:spPr>
          <a:xfrm>
            <a:off x="992560" y="1213264"/>
            <a:ext cx="8364694" cy="48744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dirty="0"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Des </a:t>
            </a: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points d’amélioration demeurent</a:t>
            </a:r>
            <a:r>
              <a:rPr lang="fr-FR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en ce qui concerne la p</a:t>
            </a: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Marianne" panose="02000000000000000000" pitchFamily="50" charset="0"/>
              </a:rPr>
              <a:t>é</a:t>
            </a:r>
            <a:r>
              <a:rPr lang="fr-FR" sz="180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dagogie de </a:t>
            </a:r>
            <a:r>
              <a:rPr lang="fr-FR" sz="180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l</a:t>
            </a:r>
            <a:r>
              <a:rPr lang="fr-FR" sz="180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Marianne" panose="02000000000000000000" pitchFamily="50" charset="0"/>
              </a:rPr>
              <a:t>’</a:t>
            </a:r>
            <a:r>
              <a:rPr lang="fr-FR" sz="180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alternance</a:t>
            </a:r>
            <a:r>
              <a:rPr lang="fr-FR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fr-FR" sz="180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r-FR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Le positionnement pédagogique pour une meilleure adéquation entre la formation proposée et les besoins de l’apprenti ;</a:t>
            </a:r>
            <a:endParaRPr lang="fr-FR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spc="20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fr-FR" sz="1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  <a:cs typeface="Calibri" panose="020F0502020204030204" pitchFamily="34" charset="0"/>
              </a:rPr>
              <a:t>Plusieurs situations, portées à notre connaissance cette année, non conformes à l’esprit de la loi :</a:t>
            </a:r>
          </a:p>
          <a:p>
            <a:pPr marL="342900" lvl="0" indent="-342900" algn="just">
              <a:buFont typeface="Calibri" panose="020F0502020204030204" pitchFamily="34" charset="0"/>
              <a:buChar char="-"/>
            </a:pPr>
            <a:r>
              <a:rPr lang="fr-FR" sz="1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La durée du contrat correspondant à la durée du cycle de formation alors qu’au regard du profil et des compétences du jeune, un parcours réduit de formation aurait été adapté. </a:t>
            </a:r>
          </a:p>
          <a:p>
            <a:pPr marL="342900" lvl="0" indent="-342900" algn="just">
              <a:buFont typeface="Calibri" panose="020F0502020204030204" pitchFamily="34" charset="0"/>
              <a:buChar char="-"/>
            </a:pPr>
            <a:r>
              <a:rPr lang="fr-FR" sz="1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Des ruptures de contrat en fin de 1ere année pour permettre à l’entreprise de signer un nouveau contrat et de bénéficier de nouveau de la prime à l’embauche ;</a:t>
            </a:r>
          </a:p>
          <a:p>
            <a:pPr marL="342900" lvl="0" indent="-342900" algn="just">
              <a:buFont typeface="Calibri" panose="020F0502020204030204" pitchFamily="34" charset="0"/>
              <a:buChar char="-"/>
            </a:pPr>
            <a:r>
              <a:rPr lang="fr-FR" sz="10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Des durées de contrat plus longues pour diminuer le reste à charge de l’entreprise compensé par un coût contrat plus élevé versé au CFA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spc="20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fr-F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r-FR" sz="1800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La relation tripartite (CFA/entreprise/apprenti) pour une meilleure articulation et complémentarité entre les lieux de formation.</a:t>
            </a:r>
            <a:endParaRPr lang="fr-F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r-FR" sz="1800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L’accompagnement des maîtres d’apprentissage</a:t>
            </a:r>
            <a:endParaRPr lang="fr-F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Arial" panose="020B0604020202020204" pitchFamily="34" charset="0"/>
              <a:buChar char="-"/>
            </a:pPr>
            <a:r>
              <a:rPr lang="fr-FR" sz="1800" dirty="0"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Les formations tout à distance</a:t>
            </a:r>
            <a:endParaRPr lang="fr-FR" sz="24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-"/>
            </a:pPr>
            <a:r>
              <a:rPr lang="fr-FR" sz="1800" dirty="0">
                <a:solidFill>
                  <a:srgbClr val="000000"/>
                </a:solidFill>
                <a:effectLst/>
                <a:latin typeface="+mj-lt"/>
                <a:ea typeface="Times New Roman" panose="02020603050405020304" pitchFamily="18" charset="0"/>
                <a:cs typeface="Calibri" panose="020F0502020204030204" pitchFamily="34" charset="0"/>
              </a:rPr>
              <a:t>Les résultats aux examens </a:t>
            </a:r>
            <a:endParaRPr lang="fr-FR" sz="2400" dirty="0">
              <a:effectLst/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286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title"/>
          </p:nvPr>
        </p:nvSpPr>
        <p:spPr>
          <a:xfrm>
            <a:off x="416496" y="148681"/>
            <a:ext cx="9829800" cy="1077913"/>
          </a:xfrm>
        </p:spPr>
        <p:txBody>
          <a:bodyPr/>
          <a:lstStyle/>
          <a:p>
            <a:pPr algn="ctr">
              <a:defRPr/>
            </a:pPr>
            <a:r>
              <a:rPr lang="fr-FR" altLang="fr-FR" sz="3600" dirty="0">
                <a:solidFill>
                  <a:srgbClr val="191966"/>
                </a:solidFill>
                <a:ea typeface="+mn-ea"/>
                <a:cs typeface="Calibri" panose="020F0502020204030204" pitchFamily="34" charset="0"/>
              </a:rPr>
              <a:t>Activité MCPA 2023-2024</a:t>
            </a:r>
            <a:endParaRPr lang="fr-FR" altLang="fr-FR" sz="3600" b="1" dirty="0">
              <a:solidFill>
                <a:srgbClr val="191966"/>
              </a:solidFill>
              <a:ea typeface="+mn-ea"/>
              <a:cs typeface="Calibri" panose="020F0502020204030204" pitchFamily="34" charset="0"/>
            </a:endParaRPr>
          </a:p>
        </p:txBody>
      </p:sp>
      <p:sp>
        <p:nvSpPr>
          <p:cNvPr id="26651" name="ZoneTexte 7"/>
          <p:cNvSpPr txBox="1">
            <a:spLocks noChangeArrowheads="1"/>
          </p:cNvSpPr>
          <p:nvPr/>
        </p:nvSpPr>
        <p:spPr bwMode="auto">
          <a:xfrm>
            <a:off x="2160589" y="6400800"/>
            <a:ext cx="52419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fr-FR" alt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C3C8F98-8BAB-49B5-B4B4-37D43461FF67}"/>
              </a:ext>
            </a:extLst>
          </p:cNvPr>
          <p:cNvSpPr txBox="1"/>
          <p:nvPr/>
        </p:nvSpPr>
        <p:spPr>
          <a:xfrm>
            <a:off x="844664" y="1578748"/>
            <a:ext cx="8500824" cy="40375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spc="2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A noter que d’autres contrôles ne relevant pas de la sphère pédagogique existent :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r>
              <a:rPr lang="fr-FR" sz="1800" spc="2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Le contrôle du service fait par les opérateurs de compétences qui ne peuvent exiger que des pièces de nature essentiellement financières ;</a:t>
            </a:r>
          </a:p>
          <a:p>
            <a:pPr marL="342900" lvl="0" indent="-342900" algn="just">
              <a:lnSpc>
                <a:spcPct val="107000"/>
              </a:lnSpc>
              <a:buFont typeface="Calibri" panose="020F0502020204030204" pitchFamily="34" charset="0"/>
              <a:buChar char="-"/>
            </a:pPr>
            <a:endParaRPr lang="fr-F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fr-FR" sz="1800" spc="20" dirty="0">
                <a:effectLst/>
                <a:latin typeface="Marianne" panose="02000000000000000000" pitchFamily="50" charset="0"/>
                <a:ea typeface="Times New Roman" panose="02020603050405020304" pitchFamily="18" charset="0"/>
                <a:cs typeface="Calibri" panose="020F0502020204030204" pitchFamily="34" charset="0"/>
              </a:rPr>
              <a:t>Le contrôle administratif et financier assuré par les services régionaux de contrôle (SRC), au sein des DREETS, notamment pour vérifier la réalisation des actions de formation et l’usage des financements perçus ; le suivi de la déclaration d’activité par la DREETS, pour le compte de la préfecture de région, qui demeure valide sur production d’un bilan pédagogique et financier annuel. </a:t>
            </a:r>
            <a:endParaRPr lang="fr-FR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703534"/>
      </p:ext>
    </p:extLst>
  </p:cSld>
  <p:clrMapOvr>
    <a:masterClrMapping/>
  </p:clrMapOvr>
</p:sld>
</file>

<file path=ppt/theme/theme1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2_FOND ECRAN_4_3" id="{10C338DC-25DE-DE49-B378-885F7B62B31C}" vid="{8EB08C32-EACE-6D4D-9991-56925EA9F4D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2c7ddd52-0a06-43b1-a35c-dcb15ea2e3f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3AB55E0CC5DA459F57F5A42893F46A005A087D358B12CA4E82A8A8BA9B8A8CF200D3544DBFAD4F664AA25DF68E6D1F0A9E00689F2856DFEDCE40890FDCED81A7DFC9005D57C802836FCB44B44B7372FB2B7972" ma:contentTypeVersion="2" ma:contentTypeDescription="Crée un document." ma:contentTypeScope="" ma:versionID="5a60f89c127121cb1fddd53ae7c254b1">
  <xsd:schema xmlns:xsd="http://www.w3.org/2001/XMLSchema" xmlns:xs="http://www.w3.org/2001/XMLSchema" xmlns:p="http://schemas.microsoft.com/office/2006/metadata/properties" xmlns:ns2="2c7ddd52-0a06-43b1-a35c-dcb15ea2e3f4" targetNamespace="http://schemas.microsoft.com/office/2006/metadata/properties" ma:root="true" ma:fieldsID="d5f738a9b3eb3c0a5db9868b5f12e787" ns2:_="">
    <xsd:import namespace="2c7ddd52-0a06-43b1-a35c-dcb15ea2e3f4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7ddd52-0a06-43b1-a35c-dcb15ea2e3f4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description="Description du document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 ma:readOnly="true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B448C3-5FE1-481F-85C8-33598570CB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665D03-BD43-4A86-B6D2-5126C047A9BC}">
  <ds:schemaRefs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2c7ddd52-0a06-43b1-a35c-dcb15ea2e3f4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035F979-A072-4E70-A14C-C63B81B29C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7ddd52-0a06-43b1-a35c-dcb15ea2e3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MATRICE PPT_A4</Template>
  <TotalTime>8601</TotalTime>
  <Words>1461</Words>
  <Application>Microsoft Office PowerPoint</Application>
  <PresentationFormat>Format A4 (210 x 297 mm)</PresentationFormat>
  <Paragraphs>107</Paragraphs>
  <Slides>15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9" baseType="lpstr">
      <vt:lpstr>Arial</vt:lpstr>
      <vt:lpstr>Calibri</vt:lpstr>
      <vt:lpstr>Marianne</vt:lpstr>
      <vt:lpstr>MINISTÈRIEL</vt:lpstr>
      <vt:lpstr>Présentation PowerPoint</vt:lpstr>
      <vt:lpstr>Quelques chiffres</vt:lpstr>
      <vt:lpstr>Quelques chiffres</vt:lpstr>
      <vt:lpstr>Quelques chiffres</vt:lpstr>
      <vt:lpstr>Activité MCPA 2023-2024</vt:lpstr>
      <vt:lpstr>Activité MCPA 2023-2024</vt:lpstr>
      <vt:lpstr>Activité MCPA 2023-2024</vt:lpstr>
      <vt:lpstr>Activité MCPA 2023-2024</vt:lpstr>
      <vt:lpstr>Activité MCPA 2023-2024</vt:lpstr>
      <vt:lpstr>Activité MCPA 2023-2024</vt:lpstr>
      <vt:lpstr>Activité MCPA 2023-2024</vt:lpstr>
      <vt:lpstr>Activité MCPA 2023-2024</vt:lpstr>
      <vt:lpstr>Activité MCPA 2023-2024</vt:lpstr>
      <vt:lpstr>Activité MCPA 2023-2024</vt:lpstr>
      <vt:lpstr>2024-2025</vt:lpstr>
    </vt:vector>
  </TitlesOfParts>
  <Manager>Client</Manager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Rectorat</dc:creator>
  <cp:lastModifiedBy>BURGAIN Sophie</cp:lastModifiedBy>
  <cp:revision>250</cp:revision>
  <cp:lastPrinted>2021-07-01T08:11:37Z</cp:lastPrinted>
  <dcterms:created xsi:type="dcterms:W3CDTF">2020-12-09T15:31:30Z</dcterms:created>
  <dcterms:modified xsi:type="dcterms:W3CDTF">2024-09-17T07:10:59Z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0x010100873AB55E0CC5DA459F57F5A42893F46A005A087D358B12CA4E82A8A8BA9B8A8CF200D3544DBFAD4F664AA25DF68E6D1F0A9E00689F2856DFEDCE40890FDCED81A7DFC9005D57C802836FCB44B44B7372FB2B7972</vt:lpwstr>
  </property>
</Properties>
</file>