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25"/>
  </p:notesMasterIdLst>
  <p:handoutMasterIdLst>
    <p:handoutMasterId r:id="rId26"/>
  </p:handoutMasterIdLst>
  <p:sldIdLst>
    <p:sldId id="280" r:id="rId2"/>
    <p:sldId id="263" r:id="rId3"/>
    <p:sldId id="273" r:id="rId4"/>
    <p:sldId id="283" r:id="rId5"/>
    <p:sldId id="282" r:id="rId6"/>
    <p:sldId id="284" r:id="rId7"/>
    <p:sldId id="292" r:id="rId8"/>
    <p:sldId id="301" r:id="rId9"/>
    <p:sldId id="288" r:id="rId10"/>
    <p:sldId id="297" r:id="rId11"/>
    <p:sldId id="289" r:id="rId12"/>
    <p:sldId id="290" r:id="rId13"/>
    <p:sldId id="291" r:id="rId14"/>
    <p:sldId id="300" r:id="rId15"/>
    <p:sldId id="293" r:id="rId16"/>
    <p:sldId id="298" r:id="rId17"/>
    <p:sldId id="295" r:id="rId18"/>
    <p:sldId id="285" r:id="rId19"/>
    <p:sldId id="286" r:id="rId20"/>
    <p:sldId id="287" r:id="rId21"/>
    <p:sldId id="299" r:id="rId22"/>
    <p:sldId id="296" r:id="rId23"/>
    <p:sldId id="278" r:id="rId24"/>
  </p:sldIdLst>
  <p:sldSz cx="12192000" cy="6858000"/>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C29062C-C870-48EB-8421-5F52BF81FB7A}">
          <p14:sldIdLst>
            <p14:sldId id="280"/>
            <p14:sldId id="263"/>
            <p14:sldId id="273"/>
            <p14:sldId id="283"/>
            <p14:sldId id="282"/>
            <p14:sldId id="284"/>
            <p14:sldId id="292"/>
            <p14:sldId id="301"/>
            <p14:sldId id="288"/>
            <p14:sldId id="297"/>
            <p14:sldId id="289"/>
            <p14:sldId id="290"/>
            <p14:sldId id="291"/>
            <p14:sldId id="300"/>
            <p14:sldId id="293"/>
            <p14:sldId id="298"/>
            <p14:sldId id="295"/>
            <p14:sldId id="285"/>
            <p14:sldId id="286"/>
            <p14:sldId id="287"/>
            <p14:sldId id="299"/>
            <p14:sldId id="296"/>
            <p14:sldId id="278"/>
          </p14:sldIdLst>
        </p14:section>
        <p14:section name="Section sans titre" id="{8A2DE049-8A1D-4301-8F6C-20ED0833230F}">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5F"/>
    <a:srgbClr val="E94E1B"/>
    <a:srgbClr val="12A537"/>
    <a:srgbClr val="D63D25"/>
    <a:srgbClr val="D12720"/>
    <a:srgbClr val="0092D2"/>
    <a:srgbClr val="0021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88124" autoAdjust="0"/>
  </p:normalViewPr>
  <p:slideViewPr>
    <p:cSldViewPr snapToGrid="0" snapToObjects="1">
      <p:cViewPr varScale="1">
        <p:scale>
          <a:sx n="59" d="100"/>
          <a:sy n="59" d="100"/>
        </p:scale>
        <p:origin x="940" y="4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5" d="100"/>
          <a:sy n="85" d="100"/>
        </p:scale>
        <p:origin x="335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31FED-910D-40A2-94EB-69C06D5CA57D}" type="doc">
      <dgm:prSet loTypeId="urn:microsoft.com/office/officeart/2005/8/layout/equation1" loCatId="process" qsTypeId="urn:microsoft.com/office/officeart/2005/8/quickstyle/simple1" qsCatId="simple" csTypeId="urn:microsoft.com/office/officeart/2005/8/colors/accent1_2" csCatId="accent1" phldr="1"/>
      <dgm:spPr/>
    </dgm:pt>
    <dgm:pt modelId="{B7A2226C-D973-4359-9B1A-37411AE91383}">
      <dgm:prSet phldrT="[Texte]"/>
      <dgm:spPr/>
      <dgm:t>
        <a:bodyPr/>
        <a:lstStyle/>
        <a:p>
          <a:r>
            <a:rPr lang="fr-FR" dirty="0"/>
            <a:t>Un masque de saisie</a:t>
          </a:r>
        </a:p>
      </dgm:t>
    </dgm:pt>
    <dgm:pt modelId="{E8BF6877-A032-4379-B6D9-22FC1718E29D}" type="parTrans" cxnId="{DB758D1E-6C4A-4EDA-A75E-01971A58D774}">
      <dgm:prSet/>
      <dgm:spPr/>
      <dgm:t>
        <a:bodyPr/>
        <a:lstStyle/>
        <a:p>
          <a:endParaRPr lang="fr-FR"/>
        </a:p>
      </dgm:t>
    </dgm:pt>
    <dgm:pt modelId="{5F98D8B7-5BB6-4EA3-B81E-BEC3CD832E3A}" type="sibTrans" cxnId="{DB758D1E-6C4A-4EDA-A75E-01971A58D774}">
      <dgm:prSet/>
      <dgm:spPr/>
      <dgm:t>
        <a:bodyPr/>
        <a:lstStyle/>
        <a:p>
          <a:endParaRPr lang="fr-FR"/>
        </a:p>
      </dgm:t>
    </dgm:pt>
    <dgm:pt modelId="{7772C50F-E47C-430D-84C1-6F502EEBC92C}">
      <dgm:prSet phldrT="[Texte]"/>
      <dgm:spPr/>
      <dgm:t>
        <a:bodyPr/>
        <a:lstStyle/>
        <a:p>
          <a:r>
            <a:rPr lang="fr-FR" dirty="0"/>
            <a:t>Un avis DRAFPIC sur la réglementation (Sophie B.)</a:t>
          </a:r>
        </a:p>
      </dgm:t>
    </dgm:pt>
    <dgm:pt modelId="{4067B9CA-6388-49B7-BB48-877099F1C0DA}" type="parTrans" cxnId="{87F2406A-1A5E-47CA-A3F8-376F25427412}">
      <dgm:prSet/>
      <dgm:spPr/>
      <dgm:t>
        <a:bodyPr/>
        <a:lstStyle/>
        <a:p>
          <a:endParaRPr lang="fr-FR"/>
        </a:p>
      </dgm:t>
    </dgm:pt>
    <dgm:pt modelId="{16EF9C23-ECE3-492A-A79E-73B6C40A07E7}" type="sibTrans" cxnId="{87F2406A-1A5E-47CA-A3F8-376F25427412}">
      <dgm:prSet/>
      <dgm:spPr/>
      <dgm:t>
        <a:bodyPr/>
        <a:lstStyle/>
        <a:p>
          <a:endParaRPr lang="fr-FR"/>
        </a:p>
      </dgm:t>
    </dgm:pt>
    <dgm:pt modelId="{557369DC-2F01-4A45-985F-FEABCDD0FF1A}">
      <dgm:prSet phldrT="[Texte]"/>
      <dgm:spPr/>
      <dgm:t>
        <a:bodyPr/>
        <a:lstStyle/>
        <a:p>
          <a:r>
            <a:rPr lang="fr-FR" dirty="0"/>
            <a:t>Un avis favorable du corps d’inspection (95% des demandes)</a:t>
          </a:r>
        </a:p>
      </dgm:t>
    </dgm:pt>
    <dgm:pt modelId="{40DED1B8-379D-4032-BB7A-2DED82413A04}" type="parTrans" cxnId="{217F0EED-CFEC-4F8B-8101-609DA2B014A4}">
      <dgm:prSet/>
      <dgm:spPr/>
      <dgm:t>
        <a:bodyPr/>
        <a:lstStyle/>
        <a:p>
          <a:endParaRPr lang="fr-FR"/>
        </a:p>
      </dgm:t>
    </dgm:pt>
    <dgm:pt modelId="{7D292885-A941-49BE-995F-260C0B49C5BB}" type="sibTrans" cxnId="{217F0EED-CFEC-4F8B-8101-609DA2B014A4}">
      <dgm:prSet/>
      <dgm:spPr/>
      <dgm:t>
        <a:bodyPr/>
        <a:lstStyle/>
        <a:p>
          <a:endParaRPr lang="fr-FR"/>
        </a:p>
      </dgm:t>
    </dgm:pt>
    <dgm:pt modelId="{45A57C08-EA64-46C8-A865-F29BAB33FFC7}" type="pres">
      <dgm:prSet presAssocID="{C0631FED-910D-40A2-94EB-69C06D5CA57D}" presName="linearFlow" presStyleCnt="0">
        <dgm:presLayoutVars>
          <dgm:dir/>
          <dgm:resizeHandles val="exact"/>
        </dgm:presLayoutVars>
      </dgm:prSet>
      <dgm:spPr/>
    </dgm:pt>
    <dgm:pt modelId="{200940A2-4167-4509-991B-BD925DD10BA0}" type="pres">
      <dgm:prSet presAssocID="{B7A2226C-D973-4359-9B1A-37411AE91383}" presName="node" presStyleLbl="node1" presStyleIdx="0" presStyleCnt="3">
        <dgm:presLayoutVars>
          <dgm:bulletEnabled val="1"/>
        </dgm:presLayoutVars>
      </dgm:prSet>
      <dgm:spPr/>
    </dgm:pt>
    <dgm:pt modelId="{DB143234-6043-4EBA-B88B-BB3E04362B6B}" type="pres">
      <dgm:prSet presAssocID="{5F98D8B7-5BB6-4EA3-B81E-BEC3CD832E3A}" presName="spacerL" presStyleCnt="0"/>
      <dgm:spPr/>
    </dgm:pt>
    <dgm:pt modelId="{69B13FF2-44FE-4DB6-9D83-2716FCBB368A}" type="pres">
      <dgm:prSet presAssocID="{5F98D8B7-5BB6-4EA3-B81E-BEC3CD832E3A}" presName="sibTrans" presStyleLbl="sibTrans2D1" presStyleIdx="0" presStyleCnt="2"/>
      <dgm:spPr/>
    </dgm:pt>
    <dgm:pt modelId="{FCC0F20A-5309-49AA-A7F3-72C7947DCC2C}" type="pres">
      <dgm:prSet presAssocID="{5F98D8B7-5BB6-4EA3-B81E-BEC3CD832E3A}" presName="spacerR" presStyleCnt="0"/>
      <dgm:spPr/>
    </dgm:pt>
    <dgm:pt modelId="{79303CFD-9D60-41DE-9967-732274847188}" type="pres">
      <dgm:prSet presAssocID="{7772C50F-E47C-430D-84C1-6F502EEBC92C}" presName="node" presStyleLbl="node1" presStyleIdx="1" presStyleCnt="3">
        <dgm:presLayoutVars>
          <dgm:bulletEnabled val="1"/>
        </dgm:presLayoutVars>
      </dgm:prSet>
      <dgm:spPr/>
    </dgm:pt>
    <dgm:pt modelId="{4874996B-085F-4EB7-BBB3-D708CD155817}" type="pres">
      <dgm:prSet presAssocID="{16EF9C23-ECE3-492A-A79E-73B6C40A07E7}" presName="spacerL" presStyleCnt="0"/>
      <dgm:spPr/>
    </dgm:pt>
    <dgm:pt modelId="{135FCF18-0588-4571-B7A5-CF042687AC84}" type="pres">
      <dgm:prSet presAssocID="{16EF9C23-ECE3-492A-A79E-73B6C40A07E7}" presName="sibTrans" presStyleLbl="sibTrans2D1" presStyleIdx="1" presStyleCnt="2"/>
      <dgm:spPr/>
    </dgm:pt>
    <dgm:pt modelId="{6BF40A4E-3F6F-4FAA-B470-867E7BCD1F97}" type="pres">
      <dgm:prSet presAssocID="{16EF9C23-ECE3-492A-A79E-73B6C40A07E7}" presName="spacerR" presStyleCnt="0"/>
      <dgm:spPr/>
    </dgm:pt>
    <dgm:pt modelId="{007CC18B-11C2-4118-B556-02DE57264B4B}" type="pres">
      <dgm:prSet presAssocID="{557369DC-2F01-4A45-985F-FEABCDD0FF1A}" presName="node" presStyleLbl="node1" presStyleIdx="2" presStyleCnt="3">
        <dgm:presLayoutVars>
          <dgm:bulletEnabled val="1"/>
        </dgm:presLayoutVars>
      </dgm:prSet>
      <dgm:spPr/>
    </dgm:pt>
  </dgm:ptLst>
  <dgm:cxnLst>
    <dgm:cxn modelId="{B9F64D1A-9E55-429B-9947-7A62376FA8E2}" type="presOf" srcId="{B7A2226C-D973-4359-9B1A-37411AE91383}" destId="{200940A2-4167-4509-991B-BD925DD10BA0}" srcOrd="0" destOrd="0" presId="urn:microsoft.com/office/officeart/2005/8/layout/equation1"/>
    <dgm:cxn modelId="{DB758D1E-6C4A-4EDA-A75E-01971A58D774}" srcId="{C0631FED-910D-40A2-94EB-69C06D5CA57D}" destId="{B7A2226C-D973-4359-9B1A-37411AE91383}" srcOrd="0" destOrd="0" parTransId="{E8BF6877-A032-4379-B6D9-22FC1718E29D}" sibTransId="{5F98D8B7-5BB6-4EA3-B81E-BEC3CD832E3A}"/>
    <dgm:cxn modelId="{EBE3A020-6277-49F2-868F-F8ACE19118E3}" type="presOf" srcId="{7772C50F-E47C-430D-84C1-6F502EEBC92C}" destId="{79303CFD-9D60-41DE-9967-732274847188}" srcOrd="0" destOrd="0" presId="urn:microsoft.com/office/officeart/2005/8/layout/equation1"/>
    <dgm:cxn modelId="{87F2406A-1A5E-47CA-A3F8-376F25427412}" srcId="{C0631FED-910D-40A2-94EB-69C06D5CA57D}" destId="{7772C50F-E47C-430D-84C1-6F502EEBC92C}" srcOrd="1" destOrd="0" parTransId="{4067B9CA-6388-49B7-BB48-877099F1C0DA}" sibTransId="{16EF9C23-ECE3-492A-A79E-73B6C40A07E7}"/>
    <dgm:cxn modelId="{D6F53A4E-94CD-403D-A75B-62E1585C06E2}" type="presOf" srcId="{C0631FED-910D-40A2-94EB-69C06D5CA57D}" destId="{45A57C08-EA64-46C8-A865-F29BAB33FFC7}" srcOrd="0" destOrd="0" presId="urn:microsoft.com/office/officeart/2005/8/layout/equation1"/>
    <dgm:cxn modelId="{726BACB0-75CC-4F10-8051-F772A375D340}" type="presOf" srcId="{5F98D8B7-5BB6-4EA3-B81E-BEC3CD832E3A}" destId="{69B13FF2-44FE-4DB6-9D83-2716FCBB368A}" srcOrd="0" destOrd="0" presId="urn:microsoft.com/office/officeart/2005/8/layout/equation1"/>
    <dgm:cxn modelId="{D4911FB2-911E-4D03-89FE-634E88A51100}" type="presOf" srcId="{557369DC-2F01-4A45-985F-FEABCDD0FF1A}" destId="{007CC18B-11C2-4118-B556-02DE57264B4B}" srcOrd="0" destOrd="0" presId="urn:microsoft.com/office/officeart/2005/8/layout/equation1"/>
    <dgm:cxn modelId="{CDE79AD5-D457-457A-AE60-805E23DDF5F4}" type="presOf" srcId="{16EF9C23-ECE3-492A-A79E-73B6C40A07E7}" destId="{135FCF18-0588-4571-B7A5-CF042687AC84}" srcOrd="0" destOrd="0" presId="urn:microsoft.com/office/officeart/2005/8/layout/equation1"/>
    <dgm:cxn modelId="{217F0EED-CFEC-4F8B-8101-609DA2B014A4}" srcId="{C0631FED-910D-40A2-94EB-69C06D5CA57D}" destId="{557369DC-2F01-4A45-985F-FEABCDD0FF1A}" srcOrd="2" destOrd="0" parTransId="{40DED1B8-379D-4032-BB7A-2DED82413A04}" sibTransId="{7D292885-A941-49BE-995F-260C0B49C5BB}"/>
    <dgm:cxn modelId="{89FC9D0C-ECFF-4C3D-8CE9-38F8A041CDAC}" type="presParOf" srcId="{45A57C08-EA64-46C8-A865-F29BAB33FFC7}" destId="{200940A2-4167-4509-991B-BD925DD10BA0}" srcOrd="0" destOrd="0" presId="urn:microsoft.com/office/officeart/2005/8/layout/equation1"/>
    <dgm:cxn modelId="{4CC76D0A-6A0E-44BB-96CF-DBDF1EE20AC3}" type="presParOf" srcId="{45A57C08-EA64-46C8-A865-F29BAB33FFC7}" destId="{DB143234-6043-4EBA-B88B-BB3E04362B6B}" srcOrd="1" destOrd="0" presId="urn:microsoft.com/office/officeart/2005/8/layout/equation1"/>
    <dgm:cxn modelId="{A7257938-D487-452D-9670-C72EA3FD3B53}" type="presParOf" srcId="{45A57C08-EA64-46C8-A865-F29BAB33FFC7}" destId="{69B13FF2-44FE-4DB6-9D83-2716FCBB368A}" srcOrd="2" destOrd="0" presId="urn:microsoft.com/office/officeart/2005/8/layout/equation1"/>
    <dgm:cxn modelId="{A0B61015-955E-4CE6-9595-428224B5BA1C}" type="presParOf" srcId="{45A57C08-EA64-46C8-A865-F29BAB33FFC7}" destId="{FCC0F20A-5309-49AA-A7F3-72C7947DCC2C}" srcOrd="3" destOrd="0" presId="urn:microsoft.com/office/officeart/2005/8/layout/equation1"/>
    <dgm:cxn modelId="{EE696410-540D-4D10-948C-6D744065A298}" type="presParOf" srcId="{45A57C08-EA64-46C8-A865-F29BAB33FFC7}" destId="{79303CFD-9D60-41DE-9967-732274847188}" srcOrd="4" destOrd="0" presId="urn:microsoft.com/office/officeart/2005/8/layout/equation1"/>
    <dgm:cxn modelId="{EA693498-FFC7-442A-B694-1B6F82F56199}" type="presParOf" srcId="{45A57C08-EA64-46C8-A865-F29BAB33FFC7}" destId="{4874996B-085F-4EB7-BBB3-D708CD155817}" srcOrd="5" destOrd="0" presId="urn:microsoft.com/office/officeart/2005/8/layout/equation1"/>
    <dgm:cxn modelId="{8B3723F6-6EA3-444C-B0E0-FB5398B67331}" type="presParOf" srcId="{45A57C08-EA64-46C8-A865-F29BAB33FFC7}" destId="{135FCF18-0588-4571-B7A5-CF042687AC84}" srcOrd="6" destOrd="0" presId="urn:microsoft.com/office/officeart/2005/8/layout/equation1"/>
    <dgm:cxn modelId="{9464F980-3BD3-41E5-8738-0DADBD88B90C}" type="presParOf" srcId="{45A57C08-EA64-46C8-A865-F29BAB33FFC7}" destId="{6BF40A4E-3F6F-4FAA-B470-867E7BCD1F97}" srcOrd="7" destOrd="0" presId="urn:microsoft.com/office/officeart/2005/8/layout/equation1"/>
    <dgm:cxn modelId="{688BA716-BDA6-4BB5-871C-B0FD7230536C}" type="presParOf" srcId="{45A57C08-EA64-46C8-A865-F29BAB33FFC7}" destId="{007CC18B-11C2-4118-B556-02DE57264B4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7EC81E-62D3-44FF-9C5E-F1472C0E2A6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6E760880-E916-4D54-B584-9B190F1FE3B6}">
      <dgm:prSet phldrT="[Texte]"/>
      <dgm:spPr/>
      <dgm:t>
        <a:bodyPr/>
        <a:lstStyle/>
        <a:p>
          <a:r>
            <a:rPr lang="fr-FR" dirty="0"/>
            <a:t>Un avis du corps d’inspection</a:t>
          </a:r>
        </a:p>
      </dgm:t>
    </dgm:pt>
    <dgm:pt modelId="{465E30D9-DDF8-47BD-9EE8-DF440608451C}" type="parTrans" cxnId="{F460D766-F750-4A29-9DA3-5FEC81D4580F}">
      <dgm:prSet/>
      <dgm:spPr/>
      <dgm:t>
        <a:bodyPr/>
        <a:lstStyle/>
        <a:p>
          <a:endParaRPr lang="fr-FR"/>
        </a:p>
      </dgm:t>
    </dgm:pt>
    <dgm:pt modelId="{C781E754-67DE-466B-BE87-70872C04EA11}" type="sibTrans" cxnId="{F460D766-F750-4A29-9DA3-5FEC81D4580F}">
      <dgm:prSet/>
      <dgm:spPr/>
      <dgm:t>
        <a:bodyPr/>
        <a:lstStyle/>
        <a:p>
          <a:endParaRPr lang="fr-FR"/>
        </a:p>
      </dgm:t>
    </dgm:pt>
    <dgm:pt modelId="{592F310E-5757-42FA-87EE-7A3ED06F6BAF}">
      <dgm:prSet phldrT="[Texte]" custT="1"/>
      <dgm:spPr/>
      <dgm:t>
        <a:bodyPr/>
        <a:lstStyle/>
        <a:p>
          <a:r>
            <a:rPr lang="fr-FR" sz="2000" dirty="0"/>
            <a:t>Un masque de saisie</a:t>
          </a:r>
        </a:p>
      </dgm:t>
    </dgm:pt>
    <dgm:pt modelId="{DEA16CB9-911B-4010-9DCA-04769F2BA81E}" type="parTrans" cxnId="{04BCABB5-ABA1-4E0D-AD8A-893D8487E3A0}">
      <dgm:prSet/>
      <dgm:spPr/>
      <dgm:t>
        <a:bodyPr/>
        <a:lstStyle/>
        <a:p>
          <a:endParaRPr lang="fr-FR"/>
        </a:p>
      </dgm:t>
    </dgm:pt>
    <dgm:pt modelId="{2FB2C2DB-3725-4E11-A5F7-F518C67BCDDE}" type="sibTrans" cxnId="{04BCABB5-ABA1-4E0D-AD8A-893D8487E3A0}">
      <dgm:prSet/>
      <dgm:spPr/>
      <dgm:t>
        <a:bodyPr/>
        <a:lstStyle/>
        <a:p>
          <a:endParaRPr lang="fr-FR"/>
        </a:p>
      </dgm:t>
    </dgm:pt>
    <dgm:pt modelId="{BF0CA592-4968-45E6-A8E0-1DC1173785D4}">
      <dgm:prSet phldrT="[Texte]" custT="1"/>
      <dgm:spPr/>
      <dgm:t>
        <a:bodyPr/>
        <a:lstStyle/>
        <a:p>
          <a:r>
            <a:rPr lang="fr-FR" sz="1800" dirty="0">
              <a:solidFill>
                <a:srgbClr val="FF0000"/>
              </a:solidFill>
            </a:rPr>
            <a:t>Un document pédagogique d’accompagnement</a:t>
          </a:r>
        </a:p>
      </dgm:t>
    </dgm:pt>
    <dgm:pt modelId="{8C6F51CB-1CC0-4B01-B13D-A64627FB3D84}" type="parTrans" cxnId="{CC59B9B4-5697-4378-AB9B-BC114F80F9A3}">
      <dgm:prSet/>
      <dgm:spPr/>
      <dgm:t>
        <a:bodyPr/>
        <a:lstStyle/>
        <a:p>
          <a:endParaRPr lang="fr-FR"/>
        </a:p>
      </dgm:t>
    </dgm:pt>
    <dgm:pt modelId="{3828D61E-F7D1-4F50-94DD-BDA7C2900FA1}" type="sibTrans" cxnId="{CC59B9B4-5697-4378-AB9B-BC114F80F9A3}">
      <dgm:prSet/>
      <dgm:spPr/>
      <dgm:t>
        <a:bodyPr/>
        <a:lstStyle/>
        <a:p>
          <a:endParaRPr lang="fr-FR"/>
        </a:p>
      </dgm:t>
    </dgm:pt>
    <dgm:pt modelId="{90E047B7-669F-4255-A0CC-5F47FDF03D5B}">
      <dgm:prSet phldrT="[Texte]" custT="1"/>
      <dgm:spPr/>
      <dgm:t>
        <a:bodyPr/>
        <a:lstStyle/>
        <a:p>
          <a:r>
            <a:rPr lang="fr-FR" sz="2000" dirty="0"/>
            <a:t>Un avis DRAFPIC (Sophie B)</a:t>
          </a:r>
        </a:p>
      </dgm:t>
    </dgm:pt>
    <dgm:pt modelId="{DB4D6F4C-2EEB-4457-8C97-D6957E3054AB}" type="parTrans" cxnId="{97DBB2E8-E7D6-48BE-B3EE-86CAC5923387}">
      <dgm:prSet/>
      <dgm:spPr/>
      <dgm:t>
        <a:bodyPr/>
        <a:lstStyle/>
        <a:p>
          <a:endParaRPr lang="fr-FR"/>
        </a:p>
      </dgm:t>
    </dgm:pt>
    <dgm:pt modelId="{2688EE97-6C32-444D-A9F5-A737C1AC6884}" type="sibTrans" cxnId="{97DBB2E8-E7D6-48BE-B3EE-86CAC5923387}">
      <dgm:prSet/>
      <dgm:spPr/>
      <dgm:t>
        <a:bodyPr/>
        <a:lstStyle/>
        <a:p>
          <a:endParaRPr lang="fr-FR"/>
        </a:p>
      </dgm:t>
    </dgm:pt>
    <dgm:pt modelId="{4F691A98-E97D-4EFC-BE8B-06B587E26A73}" type="pres">
      <dgm:prSet presAssocID="{AC7EC81E-62D3-44FF-9C5E-F1472C0E2A61}" presName="cycle" presStyleCnt="0">
        <dgm:presLayoutVars>
          <dgm:chMax val="1"/>
          <dgm:dir/>
          <dgm:animLvl val="ctr"/>
          <dgm:resizeHandles val="exact"/>
        </dgm:presLayoutVars>
      </dgm:prSet>
      <dgm:spPr/>
    </dgm:pt>
    <dgm:pt modelId="{77D6A007-8BA3-4D74-9E76-18FB30A993B0}" type="pres">
      <dgm:prSet presAssocID="{6E760880-E916-4D54-B584-9B190F1FE3B6}" presName="centerShape" presStyleLbl="node0" presStyleIdx="0" presStyleCnt="1"/>
      <dgm:spPr/>
    </dgm:pt>
    <dgm:pt modelId="{6D5648B7-E04A-4A65-AC46-221671633B58}" type="pres">
      <dgm:prSet presAssocID="{DEA16CB9-911B-4010-9DCA-04769F2BA81E}" presName="parTrans" presStyleLbl="bgSibTrans2D1" presStyleIdx="0" presStyleCnt="3"/>
      <dgm:spPr/>
    </dgm:pt>
    <dgm:pt modelId="{474C45F5-0208-435D-8D63-9C0302CDA8E3}" type="pres">
      <dgm:prSet presAssocID="{592F310E-5757-42FA-87EE-7A3ED06F6BAF}" presName="node" presStyleLbl="node1" presStyleIdx="0" presStyleCnt="3">
        <dgm:presLayoutVars>
          <dgm:bulletEnabled val="1"/>
        </dgm:presLayoutVars>
      </dgm:prSet>
      <dgm:spPr/>
    </dgm:pt>
    <dgm:pt modelId="{90915ACA-C88B-4CAA-919E-E41BF100DFEA}" type="pres">
      <dgm:prSet presAssocID="{8C6F51CB-1CC0-4B01-B13D-A64627FB3D84}" presName="parTrans" presStyleLbl="bgSibTrans2D1" presStyleIdx="1" presStyleCnt="3"/>
      <dgm:spPr/>
    </dgm:pt>
    <dgm:pt modelId="{BD8A144E-F9ED-43EB-845D-8ABCDCF07367}" type="pres">
      <dgm:prSet presAssocID="{BF0CA592-4968-45E6-A8E0-1DC1173785D4}" presName="node" presStyleLbl="node1" presStyleIdx="1" presStyleCnt="3" custScaleX="112201">
        <dgm:presLayoutVars>
          <dgm:bulletEnabled val="1"/>
        </dgm:presLayoutVars>
      </dgm:prSet>
      <dgm:spPr/>
    </dgm:pt>
    <dgm:pt modelId="{F94E27FC-7952-4559-A75F-1AD2AA520403}" type="pres">
      <dgm:prSet presAssocID="{DB4D6F4C-2EEB-4457-8C97-D6957E3054AB}" presName="parTrans" presStyleLbl="bgSibTrans2D1" presStyleIdx="2" presStyleCnt="3"/>
      <dgm:spPr/>
    </dgm:pt>
    <dgm:pt modelId="{B92E1547-F84E-4C6C-91D2-3F309176B53F}" type="pres">
      <dgm:prSet presAssocID="{90E047B7-669F-4255-A0CC-5F47FDF03D5B}" presName="node" presStyleLbl="node1" presStyleIdx="2" presStyleCnt="3">
        <dgm:presLayoutVars>
          <dgm:bulletEnabled val="1"/>
        </dgm:presLayoutVars>
      </dgm:prSet>
      <dgm:spPr/>
    </dgm:pt>
  </dgm:ptLst>
  <dgm:cxnLst>
    <dgm:cxn modelId="{569E6C01-1F8C-4865-A22C-097CAFB1A5B9}" type="presOf" srcId="{DB4D6F4C-2EEB-4457-8C97-D6957E3054AB}" destId="{F94E27FC-7952-4559-A75F-1AD2AA520403}" srcOrd="0" destOrd="0" presId="urn:microsoft.com/office/officeart/2005/8/layout/radial4"/>
    <dgm:cxn modelId="{7D4B0B17-189B-41CD-A289-88E9BE2FF81E}" type="presOf" srcId="{592F310E-5757-42FA-87EE-7A3ED06F6BAF}" destId="{474C45F5-0208-435D-8D63-9C0302CDA8E3}" srcOrd="0" destOrd="0" presId="urn:microsoft.com/office/officeart/2005/8/layout/radial4"/>
    <dgm:cxn modelId="{F460D766-F750-4A29-9DA3-5FEC81D4580F}" srcId="{AC7EC81E-62D3-44FF-9C5E-F1472C0E2A61}" destId="{6E760880-E916-4D54-B584-9B190F1FE3B6}" srcOrd="0" destOrd="0" parTransId="{465E30D9-DDF8-47BD-9EE8-DF440608451C}" sibTransId="{C781E754-67DE-466B-BE87-70872C04EA11}"/>
    <dgm:cxn modelId="{EA40D66E-12EC-44E3-AA21-72E56C024F1C}" type="presOf" srcId="{BF0CA592-4968-45E6-A8E0-1DC1173785D4}" destId="{BD8A144E-F9ED-43EB-845D-8ABCDCF07367}" srcOrd="0" destOrd="0" presId="urn:microsoft.com/office/officeart/2005/8/layout/radial4"/>
    <dgm:cxn modelId="{06216155-F133-479D-A299-DF41FD9A3BAB}" type="presOf" srcId="{DEA16CB9-911B-4010-9DCA-04769F2BA81E}" destId="{6D5648B7-E04A-4A65-AC46-221671633B58}" srcOrd="0" destOrd="0" presId="urn:microsoft.com/office/officeart/2005/8/layout/radial4"/>
    <dgm:cxn modelId="{995DEB81-C283-4333-BC08-F01509A0DADA}" type="presOf" srcId="{6E760880-E916-4D54-B584-9B190F1FE3B6}" destId="{77D6A007-8BA3-4D74-9E76-18FB30A993B0}" srcOrd="0" destOrd="0" presId="urn:microsoft.com/office/officeart/2005/8/layout/radial4"/>
    <dgm:cxn modelId="{0F6D9AB3-89FD-4B0B-A275-A86594BFC721}" type="presOf" srcId="{8C6F51CB-1CC0-4B01-B13D-A64627FB3D84}" destId="{90915ACA-C88B-4CAA-919E-E41BF100DFEA}" srcOrd="0" destOrd="0" presId="urn:microsoft.com/office/officeart/2005/8/layout/radial4"/>
    <dgm:cxn modelId="{CC59B9B4-5697-4378-AB9B-BC114F80F9A3}" srcId="{6E760880-E916-4D54-B584-9B190F1FE3B6}" destId="{BF0CA592-4968-45E6-A8E0-1DC1173785D4}" srcOrd="1" destOrd="0" parTransId="{8C6F51CB-1CC0-4B01-B13D-A64627FB3D84}" sibTransId="{3828D61E-F7D1-4F50-94DD-BDA7C2900FA1}"/>
    <dgm:cxn modelId="{04BCABB5-ABA1-4E0D-AD8A-893D8487E3A0}" srcId="{6E760880-E916-4D54-B584-9B190F1FE3B6}" destId="{592F310E-5757-42FA-87EE-7A3ED06F6BAF}" srcOrd="0" destOrd="0" parTransId="{DEA16CB9-911B-4010-9DCA-04769F2BA81E}" sibTransId="{2FB2C2DB-3725-4E11-A5F7-F518C67BCDDE}"/>
    <dgm:cxn modelId="{EA2AC4CB-7EED-4455-9057-5FAE98C315FE}" type="presOf" srcId="{90E047B7-669F-4255-A0CC-5F47FDF03D5B}" destId="{B92E1547-F84E-4C6C-91D2-3F309176B53F}" srcOrd="0" destOrd="0" presId="urn:microsoft.com/office/officeart/2005/8/layout/radial4"/>
    <dgm:cxn modelId="{97DBB2E8-E7D6-48BE-B3EE-86CAC5923387}" srcId="{6E760880-E916-4D54-B584-9B190F1FE3B6}" destId="{90E047B7-669F-4255-A0CC-5F47FDF03D5B}" srcOrd="2" destOrd="0" parTransId="{DB4D6F4C-2EEB-4457-8C97-D6957E3054AB}" sibTransId="{2688EE97-6C32-444D-A9F5-A737C1AC6884}"/>
    <dgm:cxn modelId="{E1F553EA-CAD2-4DAF-AFE9-C0928AF87F9A}" type="presOf" srcId="{AC7EC81E-62D3-44FF-9C5E-F1472C0E2A61}" destId="{4F691A98-E97D-4EFC-BE8B-06B587E26A73}" srcOrd="0" destOrd="0" presId="urn:microsoft.com/office/officeart/2005/8/layout/radial4"/>
    <dgm:cxn modelId="{A257C9F0-EDF2-4261-AE50-740DCB1A1CEF}" type="presParOf" srcId="{4F691A98-E97D-4EFC-BE8B-06B587E26A73}" destId="{77D6A007-8BA3-4D74-9E76-18FB30A993B0}" srcOrd="0" destOrd="0" presId="urn:microsoft.com/office/officeart/2005/8/layout/radial4"/>
    <dgm:cxn modelId="{4670BAB3-98DE-409A-B707-4CF09A262DAB}" type="presParOf" srcId="{4F691A98-E97D-4EFC-BE8B-06B587E26A73}" destId="{6D5648B7-E04A-4A65-AC46-221671633B58}" srcOrd="1" destOrd="0" presId="urn:microsoft.com/office/officeart/2005/8/layout/radial4"/>
    <dgm:cxn modelId="{6AD2C660-F132-4F6D-8597-197D91CC8EB0}" type="presParOf" srcId="{4F691A98-E97D-4EFC-BE8B-06B587E26A73}" destId="{474C45F5-0208-435D-8D63-9C0302CDA8E3}" srcOrd="2" destOrd="0" presId="urn:microsoft.com/office/officeart/2005/8/layout/radial4"/>
    <dgm:cxn modelId="{8C36FC36-499E-4F8F-98BD-AC97FCCC8449}" type="presParOf" srcId="{4F691A98-E97D-4EFC-BE8B-06B587E26A73}" destId="{90915ACA-C88B-4CAA-919E-E41BF100DFEA}" srcOrd="3" destOrd="0" presId="urn:microsoft.com/office/officeart/2005/8/layout/radial4"/>
    <dgm:cxn modelId="{BF140299-8866-4E1C-BC77-9E0EBA35A9DE}" type="presParOf" srcId="{4F691A98-E97D-4EFC-BE8B-06B587E26A73}" destId="{BD8A144E-F9ED-43EB-845D-8ABCDCF07367}" srcOrd="4" destOrd="0" presId="urn:microsoft.com/office/officeart/2005/8/layout/radial4"/>
    <dgm:cxn modelId="{E84C148D-3E02-4689-92AA-CD5E1487AD52}" type="presParOf" srcId="{4F691A98-E97D-4EFC-BE8B-06B587E26A73}" destId="{F94E27FC-7952-4559-A75F-1AD2AA520403}" srcOrd="5" destOrd="0" presId="urn:microsoft.com/office/officeart/2005/8/layout/radial4"/>
    <dgm:cxn modelId="{45190158-E33D-40D7-B424-9A005AA0502B}" type="presParOf" srcId="{4F691A98-E97D-4EFC-BE8B-06B587E26A73}" destId="{B92E1547-F84E-4C6C-91D2-3F309176B53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940A2-4167-4509-991B-BD925DD10BA0}">
      <dsp:nvSpPr>
        <dsp:cNvPr id="0" name=""/>
        <dsp:cNvSpPr/>
      </dsp:nvSpPr>
      <dsp:spPr>
        <a:xfrm>
          <a:off x="1649" y="785131"/>
          <a:ext cx="2186820" cy="21868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kern="1200" dirty="0"/>
            <a:t>Un masque de saisie</a:t>
          </a:r>
        </a:p>
      </dsp:txBody>
      <dsp:txXfrm>
        <a:off x="321901" y="1105383"/>
        <a:ext cx="1546316" cy="1546316"/>
      </dsp:txXfrm>
    </dsp:sp>
    <dsp:sp modelId="{69B13FF2-44FE-4DB6-9D83-2716FCBB368A}">
      <dsp:nvSpPr>
        <dsp:cNvPr id="0" name=""/>
        <dsp:cNvSpPr/>
      </dsp:nvSpPr>
      <dsp:spPr>
        <a:xfrm>
          <a:off x="2366039" y="1244363"/>
          <a:ext cx="1268355" cy="1268355"/>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2534159" y="1729382"/>
        <a:ext cx="932115" cy="298317"/>
      </dsp:txXfrm>
    </dsp:sp>
    <dsp:sp modelId="{79303CFD-9D60-41DE-9967-732274847188}">
      <dsp:nvSpPr>
        <dsp:cNvPr id="0" name=""/>
        <dsp:cNvSpPr/>
      </dsp:nvSpPr>
      <dsp:spPr>
        <a:xfrm>
          <a:off x="3811964" y="785131"/>
          <a:ext cx="2186820" cy="21868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kern="1200" dirty="0"/>
            <a:t>Un avis DRAFPIC sur la réglementation (Sophie B.)</a:t>
          </a:r>
        </a:p>
      </dsp:txBody>
      <dsp:txXfrm>
        <a:off x="4132216" y="1105383"/>
        <a:ext cx="1546316" cy="1546316"/>
      </dsp:txXfrm>
    </dsp:sp>
    <dsp:sp modelId="{135FCF18-0588-4571-B7A5-CF042687AC84}">
      <dsp:nvSpPr>
        <dsp:cNvPr id="0" name=""/>
        <dsp:cNvSpPr/>
      </dsp:nvSpPr>
      <dsp:spPr>
        <a:xfrm>
          <a:off x="6176354" y="1244363"/>
          <a:ext cx="1268355" cy="1268355"/>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6344474" y="1505644"/>
        <a:ext cx="932115" cy="745793"/>
      </dsp:txXfrm>
    </dsp:sp>
    <dsp:sp modelId="{007CC18B-11C2-4118-B556-02DE57264B4B}">
      <dsp:nvSpPr>
        <dsp:cNvPr id="0" name=""/>
        <dsp:cNvSpPr/>
      </dsp:nvSpPr>
      <dsp:spPr>
        <a:xfrm>
          <a:off x="7622280" y="785131"/>
          <a:ext cx="2186820" cy="21868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fr-FR" sz="1700" kern="1200" dirty="0"/>
            <a:t>Un avis favorable du corps d’inspection (95% des demandes)</a:t>
          </a:r>
        </a:p>
      </dsp:txBody>
      <dsp:txXfrm>
        <a:off x="7942532" y="1105383"/>
        <a:ext cx="1546316" cy="1546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6A007-8BA3-4D74-9E76-18FB30A993B0}">
      <dsp:nvSpPr>
        <dsp:cNvPr id="0" name=""/>
        <dsp:cNvSpPr/>
      </dsp:nvSpPr>
      <dsp:spPr>
        <a:xfrm>
          <a:off x="2993346" y="2269556"/>
          <a:ext cx="1906356" cy="19063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kern="1200" dirty="0"/>
            <a:t>Un avis du corps d’inspection</a:t>
          </a:r>
        </a:p>
      </dsp:txBody>
      <dsp:txXfrm>
        <a:off x="3272525" y="2548735"/>
        <a:ext cx="1347998" cy="1347998"/>
      </dsp:txXfrm>
    </dsp:sp>
    <dsp:sp modelId="{6D5648B7-E04A-4A65-AC46-221671633B58}">
      <dsp:nvSpPr>
        <dsp:cNvPr id="0" name=""/>
        <dsp:cNvSpPr/>
      </dsp:nvSpPr>
      <dsp:spPr>
        <a:xfrm rot="12900000">
          <a:off x="1768231" y="1936939"/>
          <a:ext cx="1459903" cy="54331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4C45F5-0208-435D-8D63-9C0302CDA8E3}">
      <dsp:nvSpPr>
        <dsp:cNvPr id="0" name=""/>
        <dsp:cNvSpPr/>
      </dsp:nvSpPr>
      <dsp:spPr>
        <a:xfrm>
          <a:off x="994722" y="1065496"/>
          <a:ext cx="1811038" cy="1448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r-FR" sz="2000" kern="1200" dirty="0"/>
            <a:t>Un masque de saisie</a:t>
          </a:r>
        </a:p>
      </dsp:txBody>
      <dsp:txXfrm>
        <a:off x="1037157" y="1107931"/>
        <a:ext cx="1726168" cy="1363960"/>
      </dsp:txXfrm>
    </dsp:sp>
    <dsp:sp modelId="{90915ACA-C88B-4CAA-919E-E41BF100DFEA}">
      <dsp:nvSpPr>
        <dsp:cNvPr id="0" name=""/>
        <dsp:cNvSpPr/>
      </dsp:nvSpPr>
      <dsp:spPr>
        <a:xfrm rot="16200000">
          <a:off x="3216573" y="1182981"/>
          <a:ext cx="1459903" cy="54331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8A144E-F9ED-43EB-845D-8ABCDCF07367}">
      <dsp:nvSpPr>
        <dsp:cNvPr id="0" name=""/>
        <dsp:cNvSpPr/>
      </dsp:nvSpPr>
      <dsp:spPr>
        <a:xfrm>
          <a:off x="2930523" y="269"/>
          <a:ext cx="2032003" cy="1448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rgbClr val="FF0000"/>
              </a:solidFill>
            </a:rPr>
            <a:t>Un document pédagogique d’accompagnement</a:t>
          </a:r>
        </a:p>
      </dsp:txBody>
      <dsp:txXfrm>
        <a:off x="2972958" y="42704"/>
        <a:ext cx="1947133" cy="1363960"/>
      </dsp:txXfrm>
    </dsp:sp>
    <dsp:sp modelId="{F94E27FC-7952-4559-A75F-1AD2AA520403}">
      <dsp:nvSpPr>
        <dsp:cNvPr id="0" name=""/>
        <dsp:cNvSpPr/>
      </dsp:nvSpPr>
      <dsp:spPr>
        <a:xfrm rot="19500000">
          <a:off x="4664914" y="1936939"/>
          <a:ext cx="1459903" cy="54331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2E1547-F84E-4C6C-91D2-3F309176B53F}">
      <dsp:nvSpPr>
        <dsp:cNvPr id="0" name=""/>
        <dsp:cNvSpPr/>
      </dsp:nvSpPr>
      <dsp:spPr>
        <a:xfrm>
          <a:off x="5087288" y="1065496"/>
          <a:ext cx="1811038" cy="14488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fr-FR" sz="2000" kern="1200" dirty="0"/>
            <a:t>Un avis DRAFPIC (Sophie B)</a:t>
          </a:r>
        </a:p>
      </dsp:txBody>
      <dsp:txXfrm>
        <a:off x="5129723" y="1107931"/>
        <a:ext cx="1726168" cy="136396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BC8ED1B6-0E4B-49DB-9FC8-B2DE868FD33D}" type="datetimeFigureOut">
              <a:rPr lang="fr-FR" smtClean="0"/>
              <a:t>20/03/2024</a:t>
            </a:fld>
            <a:endParaRPr lang="fr-FR"/>
          </a:p>
        </p:txBody>
      </p:sp>
      <p:sp>
        <p:nvSpPr>
          <p:cNvPr id="4" name="Espace réservé du pied de page 3"/>
          <p:cNvSpPr>
            <a:spLocks noGrp="1"/>
          </p:cNvSpPr>
          <p:nvPr>
            <p:ph type="ftr" sz="quarter" idx="2"/>
          </p:nvPr>
        </p:nvSpPr>
        <p:spPr>
          <a:xfrm>
            <a:off x="0" y="9428585"/>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5"/>
            <a:ext cx="2889938" cy="498055"/>
          </a:xfrm>
          <a:prstGeom prst="rect">
            <a:avLst/>
          </a:prstGeom>
        </p:spPr>
        <p:txBody>
          <a:bodyPr vert="horz" lIns="91440" tIns="45720" rIns="91440" bIns="45720" rtlCol="0" anchor="b"/>
          <a:lstStyle>
            <a:lvl1pPr algn="r">
              <a:defRPr sz="1200"/>
            </a:lvl1pPr>
          </a:lstStyle>
          <a:p>
            <a:fld id="{9D55A0C2-292C-4325-982E-2A05226D28C1}" type="slidenum">
              <a:rPr lang="fr-FR" smtClean="0"/>
              <a:t>‹N°›</a:t>
            </a:fld>
            <a:endParaRPr lang="fr-FR"/>
          </a:p>
        </p:txBody>
      </p:sp>
    </p:spTree>
    <p:extLst>
      <p:ext uri="{BB962C8B-B14F-4D97-AF65-F5344CB8AC3E}">
        <p14:creationId xmlns:p14="http://schemas.microsoft.com/office/powerpoint/2010/main" val="1353876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13A43E33-80F4-4DE5-8BDC-19E6306103A6}" type="datetimeFigureOut">
              <a:rPr lang="fr-FR" smtClean="0"/>
              <a:t>20/03/2024</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750" y="4776788"/>
            <a:ext cx="5335588"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vl1pPr>
          </a:lstStyle>
          <a:p>
            <a:fld id="{1097BA3F-7E43-4065-B871-817A56DD2EF9}" type="slidenum">
              <a:rPr lang="fr-FR" smtClean="0"/>
              <a:t>‹N°›</a:t>
            </a:fld>
            <a:endParaRPr lang="fr-FR"/>
          </a:p>
        </p:txBody>
      </p:sp>
    </p:spTree>
    <p:extLst>
      <p:ext uri="{BB962C8B-B14F-4D97-AF65-F5344CB8AC3E}">
        <p14:creationId xmlns:p14="http://schemas.microsoft.com/office/powerpoint/2010/main" val="4202430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I23 : </a:t>
            </a:r>
          </a:p>
          <a:p>
            <a:pPr marL="171450" indent="-171450">
              <a:buFontTx/>
              <a:buChar char="-"/>
            </a:pPr>
            <a:r>
              <a:rPr lang="fr-FR" dirty="0"/>
              <a:t>site internet « Certification » avec la page d’accueil pour la veille légale et réglementaire,</a:t>
            </a:r>
          </a:p>
          <a:p>
            <a:pPr marL="171450" indent="-171450">
              <a:buFontTx/>
              <a:buChar char="-"/>
            </a:pPr>
            <a:r>
              <a:rPr lang="fr-FR" dirty="0"/>
              <a:t>Le guide « Certification » + la vie des diplômes + la vie des titres professionnels</a:t>
            </a:r>
          </a:p>
          <a:p>
            <a:pPr marL="171450" indent="-171450">
              <a:buFontTx/>
              <a:buChar char="-"/>
            </a:pPr>
            <a:r>
              <a:rPr lang="fr-FR" dirty="0"/>
              <a:t>Les journées académiques « Certif » avec la partie « Veille réglementaire et informationnelle » (</a:t>
            </a:r>
            <a:r>
              <a:rPr lang="fr-FR" dirty="0" err="1"/>
              <a:t>Ppt</a:t>
            </a:r>
            <a:r>
              <a:rPr lang="fr-FR"/>
              <a:t> et CR)</a:t>
            </a:r>
            <a:endParaRPr lang="fr-FR" dirty="0"/>
          </a:p>
          <a:p>
            <a:pPr marL="171450" indent="-171450">
              <a:buFontTx/>
              <a:buChar char="-"/>
            </a:pPr>
            <a:r>
              <a:rPr lang="fr-FR" dirty="0"/>
              <a:t>Les journées académiques « Certif » avec la partie «Echanges de pratiques »</a:t>
            </a:r>
          </a:p>
          <a:p>
            <a:pPr marL="171450" indent="-171450">
              <a:buFontTx/>
              <a:buChar char="-"/>
            </a:pPr>
            <a:r>
              <a:rPr lang="fr-FR" dirty="0"/>
              <a:t>Archivage sur un réseau ?</a:t>
            </a:r>
          </a:p>
          <a:p>
            <a:pPr marL="0" indent="0">
              <a:buFontTx/>
              <a:buNone/>
            </a:pPr>
            <a:endParaRPr lang="fr-FR" dirty="0"/>
          </a:p>
          <a:p>
            <a:pPr marL="0" indent="0">
              <a:buFontTx/>
              <a:buNone/>
            </a:pPr>
            <a:r>
              <a:rPr lang="fr-FR" dirty="0"/>
              <a:t>I24 :</a:t>
            </a:r>
          </a:p>
          <a:p>
            <a:pPr marL="171450" indent="-171450">
              <a:buFontTx/>
              <a:buChar char="-"/>
            </a:pPr>
            <a:r>
              <a:rPr lang="fr-FR" dirty="0" err="1"/>
              <a:t>Padlet</a:t>
            </a:r>
            <a:r>
              <a:rPr lang="fr-FR" dirty="0"/>
              <a:t> « Industrie »</a:t>
            </a:r>
          </a:p>
          <a:p>
            <a:pPr marL="171450" indent="-171450">
              <a:buFontTx/>
              <a:buChar cha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1097BA3F-7E43-4065-B871-817A56DD2EF9}" type="slidenum">
              <a:rPr lang="fr-FR" smtClean="0"/>
              <a:t>21</a:t>
            </a:fld>
            <a:endParaRPr lang="fr-FR"/>
          </a:p>
        </p:txBody>
      </p:sp>
    </p:spTree>
    <p:extLst>
      <p:ext uri="{BB962C8B-B14F-4D97-AF65-F5344CB8AC3E}">
        <p14:creationId xmlns:p14="http://schemas.microsoft.com/office/powerpoint/2010/main" val="1729840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a:extLst>
              <a:ext uri="{28A0092B-C50C-407E-A947-70E740481C1C}">
                <a14:useLocalDpi xmlns:a14="http://schemas.microsoft.com/office/drawing/2010/main" val="0"/>
              </a:ext>
            </a:extLst>
          </a:blip>
          <a:srcRect l="39102" t="14817"/>
          <a:stretch/>
        </p:blipFill>
        <p:spPr>
          <a:xfrm flipH="1">
            <a:off x="7300158" y="-12526"/>
            <a:ext cx="4869235" cy="6438415"/>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325" y="285857"/>
            <a:ext cx="1702314" cy="1602763"/>
          </a:xfrm>
          <a:prstGeom prst="rect">
            <a:avLst/>
          </a:prstGeom>
        </p:spPr>
      </p:pic>
      <p:sp>
        <p:nvSpPr>
          <p:cNvPr id="4" name="Espace réservé du pied de page 7"/>
          <p:cNvSpPr txBox="1">
            <a:spLocks/>
          </p:cNvSpPr>
          <p:nvPr userDrawn="1"/>
        </p:nvSpPr>
        <p:spPr bwMode="gray">
          <a:xfrm>
            <a:off x="461473" y="6400799"/>
            <a:ext cx="7528846" cy="247365"/>
          </a:xfrm>
          <a:prstGeom prst="rect">
            <a:avLst/>
          </a:prstGeom>
        </p:spPr>
        <p:txBody>
          <a:bodyPr vert="horz" lIns="0" tIns="0" rIns="0" bIns="0" rtlCol="0" anchor="b" anchorCtr="0">
            <a:noAutofit/>
          </a:bodyPr>
          <a:lstStyle>
            <a:defPPr>
              <a:defRPr lang="fr-FR"/>
            </a:defPPr>
            <a:lvl1pPr marL="0" algn="l" defTabSz="914400" rtl="0" eaLnBrk="1" latinLnBrk="0" hangingPunct="1">
              <a:defRPr sz="11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365F"/>
                </a:solidFill>
                <a:latin typeface="Arial"/>
              </a:rPr>
              <a:t>DRAFPIC Formation Continue et Apprentissage – Réseau GRETA-CFA de l’académie de Nantes</a:t>
            </a:r>
          </a:p>
        </p:txBody>
      </p:sp>
    </p:spTree>
    <p:extLst>
      <p:ext uri="{BB962C8B-B14F-4D97-AF65-F5344CB8AC3E}">
        <p14:creationId xmlns:p14="http://schemas.microsoft.com/office/powerpoint/2010/main" val="4216422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extLst>
              <a:ext uri="{28A0092B-C50C-407E-A947-70E740481C1C}">
                <a14:useLocalDpi xmlns:a14="http://schemas.microsoft.com/office/drawing/2010/main" val="0"/>
              </a:ext>
            </a:extLst>
          </a:blip>
          <a:srcRect l="66654"/>
          <a:stretch/>
        </p:blipFill>
        <p:spPr>
          <a:xfrm flipH="1">
            <a:off x="9772772" y="-309022"/>
            <a:ext cx="2419228" cy="6858000"/>
          </a:xfrm>
          <a:prstGeom prst="rect">
            <a:avLst/>
          </a:prstGeom>
        </p:spPr>
      </p:pic>
      <p:cxnSp>
        <p:nvCxnSpPr>
          <p:cNvPr id="5" name="Connecteur droit 4"/>
          <p:cNvCxnSpPr/>
          <p:nvPr userDrawn="1"/>
        </p:nvCxnSpPr>
        <p:spPr>
          <a:xfrm>
            <a:off x="473142" y="6446694"/>
            <a:ext cx="11718858" cy="0"/>
          </a:xfrm>
          <a:prstGeom prst="line">
            <a:avLst/>
          </a:prstGeom>
          <a:ln w="3175">
            <a:solidFill>
              <a:srgbClr val="E94E1B"/>
            </a:solidFill>
          </a:ln>
        </p:spPr>
        <p:style>
          <a:lnRef idx="2">
            <a:schemeClr val="accent1"/>
          </a:lnRef>
          <a:fillRef idx="0">
            <a:schemeClr val="accent1"/>
          </a:fillRef>
          <a:effectRef idx="1">
            <a:schemeClr val="accent1"/>
          </a:effectRef>
          <a:fontRef idx="minor">
            <a:schemeClr val="tx1"/>
          </a:fontRef>
        </p:style>
      </p:cxnSp>
      <p:sp>
        <p:nvSpPr>
          <p:cNvPr id="6" name="Espace réservé du pied de page 7"/>
          <p:cNvSpPr txBox="1">
            <a:spLocks/>
          </p:cNvSpPr>
          <p:nvPr userDrawn="1"/>
        </p:nvSpPr>
        <p:spPr bwMode="gray">
          <a:xfrm>
            <a:off x="562208" y="6475613"/>
            <a:ext cx="6997675" cy="267640"/>
          </a:xfrm>
          <a:prstGeom prst="rect">
            <a:avLst/>
          </a:prstGeom>
        </p:spPr>
        <p:txBody>
          <a:bodyPr vert="horz" lIns="0" tIns="0" rIns="0" bIns="0" rtlCol="0" anchor="b" anchorCtr="0">
            <a:noAutofit/>
          </a:bodyPr>
          <a:lstStyle>
            <a:defPPr>
              <a:defRPr lang="fr-FR"/>
            </a:defPPr>
            <a:lvl1pPr marL="0" algn="l" defTabSz="914400" rtl="0" eaLnBrk="1" latinLnBrk="0" hangingPunct="1">
              <a:defRPr sz="11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b="0" dirty="0">
                <a:solidFill>
                  <a:srgbClr val="00365F"/>
                </a:solidFill>
                <a:latin typeface="Arial"/>
              </a:rPr>
              <a:t>DRAFPIC Formation Continue et Apprentissage – Réseau GRETA-CFA de l’académie de Nantes</a:t>
            </a:r>
          </a:p>
        </p:txBody>
      </p:sp>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267" y="49371"/>
            <a:ext cx="1077537" cy="1014523"/>
          </a:xfrm>
          <a:prstGeom prst="rect">
            <a:avLst/>
          </a:prstGeom>
        </p:spPr>
      </p:pic>
    </p:spTree>
    <p:extLst>
      <p:ext uri="{BB962C8B-B14F-4D97-AF65-F5344CB8AC3E}">
        <p14:creationId xmlns:p14="http://schemas.microsoft.com/office/powerpoint/2010/main" val="405508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Image 9"/>
          <p:cNvPicPr>
            <a:picLocks noChangeAspect="1"/>
          </p:cNvPicPr>
          <p:nvPr userDrawn="1"/>
        </p:nvPicPr>
        <p:blipFill rotWithShape="1">
          <a:blip r:embed="rId2">
            <a:extLst>
              <a:ext uri="{28A0092B-C50C-407E-A947-70E740481C1C}">
                <a14:useLocalDpi xmlns:a14="http://schemas.microsoft.com/office/drawing/2010/main" val="0"/>
              </a:ext>
            </a:extLst>
          </a:blip>
          <a:srcRect l="70828" t="9789" r="-500" b="6186"/>
          <a:stretch/>
        </p:blipFill>
        <p:spPr>
          <a:xfrm>
            <a:off x="10573902" y="-37578"/>
            <a:ext cx="1754658" cy="6895578"/>
          </a:xfrm>
          <a:prstGeom prst="rect">
            <a:avLst/>
          </a:prstGeom>
        </p:spPr>
      </p:pic>
      <p:cxnSp>
        <p:nvCxnSpPr>
          <p:cNvPr id="7" name="Connecteur droit 6"/>
          <p:cNvCxnSpPr/>
          <p:nvPr userDrawn="1"/>
        </p:nvCxnSpPr>
        <p:spPr>
          <a:xfrm>
            <a:off x="473142" y="6446694"/>
            <a:ext cx="11633752" cy="0"/>
          </a:xfrm>
          <a:prstGeom prst="line">
            <a:avLst/>
          </a:prstGeom>
          <a:ln w="3175">
            <a:solidFill>
              <a:srgbClr val="E94E1B"/>
            </a:solidFill>
          </a:ln>
        </p:spPr>
        <p:style>
          <a:lnRef idx="2">
            <a:schemeClr val="accent1"/>
          </a:lnRef>
          <a:fillRef idx="0">
            <a:schemeClr val="accent1"/>
          </a:fillRef>
          <a:effectRef idx="1">
            <a:schemeClr val="accent1"/>
          </a:effectRef>
          <a:fontRef idx="minor">
            <a:schemeClr val="tx1"/>
          </a:fontRef>
        </p:style>
      </p:cxnSp>
      <p:sp>
        <p:nvSpPr>
          <p:cNvPr id="8" name="Espace réservé du pied de page 7"/>
          <p:cNvSpPr txBox="1">
            <a:spLocks/>
          </p:cNvSpPr>
          <p:nvPr userDrawn="1"/>
        </p:nvSpPr>
        <p:spPr bwMode="gray">
          <a:xfrm>
            <a:off x="562208" y="6475613"/>
            <a:ext cx="6997675" cy="267640"/>
          </a:xfrm>
          <a:prstGeom prst="rect">
            <a:avLst/>
          </a:prstGeom>
        </p:spPr>
        <p:txBody>
          <a:bodyPr vert="horz" lIns="0" tIns="0" rIns="0" bIns="0" rtlCol="0" anchor="b" anchorCtr="0">
            <a:noAutofit/>
          </a:bodyPr>
          <a:lstStyle>
            <a:defPPr>
              <a:defRPr lang="fr-FR"/>
            </a:defPPr>
            <a:lvl1pPr marL="0" algn="l" defTabSz="914400" rtl="0" eaLnBrk="1" latinLnBrk="0" hangingPunct="1">
              <a:defRPr sz="11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b="0" dirty="0">
                <a:solidFill>
                  <a:srgbClr val="00365F"/>
                </a:solidFill>
                <a:latin typeface="Arial"/>
              </a:rPr>
              <a:t>DRAFPIC Formation Continue et Apprentissage – Réseau GRETA-CFA de l’académie de Nantes</a:t>
            </a:r>
          </a:p>
        </p:txBody>
      </p:sp>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6267" y="49371"/>
            <a:ext cx="1077537" cy="1014523"/>
          </a:xfrm>
          <a:prstGeom prst="rect">
            <a:avLst/>
          </a:prstGeom>
        </p:spPr>
      </p:pic>
    </p:spTree>
    <p:extLst>
      <p:ext uri="{BB962C8B-B14F-4D97-AF65-F5344CB8AC3E}">
        <p14:creationId xmlns:p14="http://schemas.microsoft.com/office/powerpoint/2010/main" val="212073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321278" y="645317"/>
            <a:ext cx="7025116" cy="6636913"/>
          </a:xfrm>
          <a:prstGeom prst="rect">
            <a:avLst/>
          </a:prstGeom>
        </p:spPr>
      </p:pic>
      <p:pic>
        <p:nvPicPr>
          <p:cNvPr id="18" name="Imag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8743" y="67112"/>
            <a:ext cx="1304222" cy="1227952"/>
          </a:xfrm>
          <a:prstGeom prst="rect">
            <a:avLst/>
          </a:prstGeom>
        </p:spPr>
      </p:pic>
      <p:sp>
        <p:nvSpPr>
          <p:cNvPr id="10" name="Rectangle 3"/>
          <p:cNvSpPr>
            <a:spLocks noChangeArrowheads="1"/>
          </p:cNvSpPr>
          <p:nvPr userDrawn="1"/>
        </p:nvSpPr>
        <p:spPr bwMode="auto">
          <a:xfrm>
            <a:off x="499534" y="2820063"/>
            <a:ext cx="4194664"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fr-FR" altLang="fr-FR" sz="4400" b="1" dirty="0">
                <a:solidFill>
                  <a:srgbClr val="00365F"/>
                </a:solidFill>
                <a:effectLst>
                  <a:outerShdw blurRad="38100" dist="38100" dir="2700000" algn="tl">
                    <a:srgbClr val="000000">
                      <a:alpha val="43137"/>
                    </a:srgbClr>
                  </a:outerShdw>
                </a:effectLst>
                <a:latin typeface="Arial Black" panose="020B0A04020102020204" pitchFamily="34" charset="0"/>
              </a:rPr>
              <a:t>MERCI</a:t>
            </a:r>
            <a:r>
              <a:rPr lang="fr-FR" altLang="fr-FR" sz="2800" b="1" dirty="0">
                <a:solidFill>
                  <a:srgbClr val="00365F"/>
                </a:solidFill>
                <a:effectLst>
                  <a:outerShdw blurRad="38100" dist="38100" dir="2700000" algn="tl">
                    <a:srgbClr val="000000">
                      <a:alpha val="43137"/>
                    </a:srgbClr>
                  </a:outerShdw>
                </a:effectLst>
                <a:latin typeface="Arial Black" panose="020B0A04020102020204" pitchFamily="34" charset="0"/>
              </a:rPr>
              <a:t> </a:t>
            </a:r>
          </a:p>
          <a:p>
            <a:pPr>
              <a:spcBef>
                <a:spcPct val="0"/>
              </a:spcBef>
              <a:buFontTx/>
              <a:buNone/>
            </a:pPr>
            <a:r>
              <a:rPr lang="fr-FR" altLang="fr-FR" sz="2800" b="1" dirty="0">
                <a:solidFill>
                  <a:srgbClr val="00365F"/>
                </a:solidFill>
                <a:effectLst>
                  <a:outerShdw blurRad="38100" dist="38100" dir="2700000" algn="tl">
                    <a:srgbClr val="000000">
                      <a:alpha val="43137"/>
                    </a:srgbClr>
                  </a:outerShdw>
                </a:effectLst>
                <a:latin typeface="Arial Black" panose="020B0A04020102020204" pitchFamily="34" charset="0"/>
              </a:rPr>
              <a:t>POUR </a:t>
            </a:r>
          </a:p>
          <a:p>
            <a:pPr>
              <a:spcBef>
                <a:spcPct val="0"/>
              </a:spcBef>
              <a:buFontTx/>
              <a:buNone/>
            </a:pPr>
            <a:r>
              <a:rPr lang="fr-FR" altLang="fr-FR" sz="2800" b="1" dirty="0">
                <a:solidFill>
                  <a:srgbClr val="00365F"/>
                </a:solidFill>
                <a:effectLst>
                  <a:outerShdw blurRad="38100" dist="38100" dir="2700000" algn="tl">
                    <a:srgbClr val="000000">
                      <a:alpha val="43137"/>
                    </a:srgbClr>
                  </a:outerShdw>
                </a:effectLst>
                <a:latin typeface="Arial Black" panose="020B0A04020102020204" pitchFamily="34" charset="0"/>
              </a:rPr>
              <a:t>VOTRE ÉCOUTE</a:t>
            </a:r>
            <a:endParaRPr lang="fr-FR" altLang="fr-FR" sz="2800" b="1" i="1" dirty="0">
              <a:solidFill>
                <a:srgbClr val="00365F"/>
              </a:solidFill>
              <a:effectLst>
                <a:outerShdw blurRad="38100" dist="38100" dir="2700000" algn="tl">
                  <a:srgbClr val="000000">
                    <a:alpha val="43137"/>
                  </a:srgbClr>
                </a:outerShdw>
              </a:effectLst>
              <a:latin typeface="Arial Black" panose="020B0A04020102020204" pitchFamily="34" charset="0"/>
            </a:endParaRPr>
          </a:p>
        </p:txBody>
      </p:sp>
      <p:pic>
        <p:nvPicPr>
          <p:cNvPr id="11" name="Image 10"/>
          <p:cNvPicPr>
            <a:picLocks noChangeAspect="1"/>
          </p:cNvPicPr>
          <p:nvPr userDrawn="1"/>
        </p:nvPicPr>
        <p:blipFill rotWithShape="1">
          <a:blip r:embed="rId4">
            <a:extLst>
              <a:ext uri="{28A0092B-C50C-407E-A947-70E740481C1C}">
                <a14:useLocalDpi xmlns:a14="http://schemas.microsoft.com/office/drawing/2010/main" val="0"/>
              </a:ext>
            </a:extLst>
          </a:blip>
          <a:srcRect t="48089"/>
          <a:stretch/>
        </p:blipFill>
        <p:spPr>
          <a:xfrm>
            <a:off x="5890323" y="1970235"/>
            <a:ext cx="2085975" cy="1176808"/>
          </a:xfrm>
          <a:prstGeom prst="rect">
            <a:avLst/>
          </a:prstGeom>
        </p:spPr>
      </p:pic>
      <p:pic>
        <p:nvPicPr>
          <p:cNvPr id="14" name="Image 13"/>
          <p:cNvPicPr>
            <a:picLocks noChangeAspect="1"/>
          </p:cNvPicPr>
          <p:nvPr userDrawn="1"/>
        </p:nvPicPr>
        <p:blipFill rotWithShape="1">
          <a:blip r:embed="rId5">
            <a:extLst>
              <a:ext uri="{28A0092B-C50C-407E-A947-70E740481C1C}">
                <a14:useLocalDpi xmlns:a14="http://schemas.microsoft.com/office/drawing/2010/main" val="0"/>
              </a:ext>
            </a:extLst>
          </a:blip>
          <a:srcRect t="1615" b="46105"/>
          <a:stretch/>
        </p:blipFill>
        <p:spPr>
          <a:xfrm>
            <a:off x="5470992" y="374511"/>
            <a:ext cx="2881819" cy="1595724"/>
          </a:xfrm>
          <a:prstGeom prst="rect">
            <a:avLst/>
          </a:prstGeom>
        </p:spPr>
      </p:pic>
      <p:sp>
        <p:nvSpPr>
          <p:cNvPr id="15" name="ZoneTexte 14"/>
          <p:cNvSpPr txBox="1"/>
          <p:nvPr userDrawn="1"/>
        </p:nvSpPr>
        <p:spPr>
          <a:xfrm>
            <a:off x="5653981" y="5015143"/>
            <a:ext cx="2600392" cy="523220"/>
          </a:xfrm>
          <a:prstGeom prst="rect">
            <a:avLst/>
          </a:prstGeom>
          <a:noFill/>
        </p:spPr>
        <p:txBody>
          <a:bodyPr wrap="none" rtlCol="0">
            <a:spAutoFit/>
          </a:bodyPr>
          <a:lstStyle/>
          <a:p>
            <a:pPr algn="ctr"/>
            <a:r>
              <a:rPr lang="fr-FR" sz="1400" dirty="0">
                <a:solidFill>
                  <a:srgbClr val="00365F"/>
                </a:solidFill>
                <a:latin typeface="Arial Black" panose="020B0A04020102020204" pitchFamily="34" charset="0"/>
              </a:rPr>
              <a:t>Retrouvez-nous </a:t>
            </a:r>
            <a:br>
              <a:rPr lang="fr-FR" sz="1400" dirty="0">
                <a:solidFill>
                  <a:srgbClr val="00365F"/>
                </a:solidFill>
                <a:latin typeface="Arial Black" panose="020B0A04020102020204" pitchFamily="34" charset="0"/>
              </a:rPr>
            </a:br>
            <a:r>
              <a:rPr lang="fr-FR" sz="1400" baseline="0" dirty="0">
                <a:solidFill>
                  <a:srgbClr val="00365F"/>
                </a:solidFill>
                <a:latin typeface="Arial Black" panose="020B0A04020102020204" pitchFamily="34" charset="0"/>
              </a:rPr>
              <a:t>sur les Réseaux Sociaux</a:t>
            </a:r>
            <a:endParaRPr lang="fr-FR" sz="1400" dirty="0">
              <a:solidFill>
                <a:srgbClr val="00365F"/>
              </a:solidFill>
              <a:latin typeface="Arial Black" panose="020B0A04020102020204" pitchFamily="34" charset="0"/>
            </a:endParaRPr>
          </a:p>
        </p:txBody>
      </p:sp>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74562" y="5597938"/>
            <a:ext cx="2038602" cy="447019"/>
          </a:xfrm>
          <a:prstGeom prst="rect">
            <a:avLst/>
          </a:prstGeom>
        </p:spPr>
      </p:pic>
      <p:pic>
        <p:nvPicPr>
          <p:cNvPr id="20" name="Image 1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97220" y="1383489"/>
            <a:ext cx="4427501" cy="4342628"/>
          </a:xfrm>
          <a:prstGeom prst="rect">
            <a:avLst/>
          </a:prstGeom>
        </p:spPr>
      </p:pic>
    </p:spTree>
    <p:extLst>
      <p:ext uri="{BB962C8B-B14F-4D97-AF65-F5344CB8AC3E}">
        <p14:creationId xmlns:p14="http://schemas.microsoft.com/office/powerpoint/2010/main" val="664819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FEF14-CD2D-A74C-B7DC-A7DE75975BA7}" type="datetimeFigureOut">
              <a:rPr lang="en-US" smtClean="0">
                <a:solidFill>
                  <a:prstClr val="black">
                    <a:tint val="75000"/>
                  </a:prstClr>
                </a:solidFill>
              </a:rPr>
              <a:pPr/>
              <a:t>3/20/2024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4526E8-AA9E-B142-A6B3-1ED4A1FC76A7}"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60881399"/>
      </p:ext>
    </p:extLst>
  </p:cSld>
  <p:clrMap bg1="lt1" tx1="dk1" bg2="lt2" tx2="dk2" accent1="accent1" accent2="accent2" accent3="accent3" accent4="accent4" accent5="accent5" accent6="accent6" hlink="hlink" folHlink="folHlink"/>
  <p:sldLayoutIdLst>
    <p:sldLayoutId id="2147483703" r:id="rId1"/>
    <p:sldLayoutId id="2147483660" r:id="rId2"/>
    <p:sldLayoutId id="2147483702" r:id="rId3"/>
    <p:sldLayoutId id="214748368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R&#232;glementation/Arrete%2019%20fev%202024_CAP_Groupements%20maths.pd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france.gouv.fr/jorf/id/JORFTEXT000048604721" TargetMode="External"/><Relationship Id="rId2" Type="http://schemas.openxmlformats.org/officeDocument/2006/relationships/hyperlink" Target="https://www.enseignementsup-recherche.gouv.fr/fr/bo/2023/Hebdo48/ESRS2331014N" TargetMode="External"/><Relationship Id="rId1" Type="http://schemas.openxmlformats.org/officeDocument/2006/relationships/slideLayout" Target="../slideLayouts/slideLayout3.xml"/><Relationship Id="rId5" Type="http://schemas.openxmlformats.org/officeDocument/2006/relationships/hyperlink" Target="https://pixabay.com/ko/vectors/%EA%B2%BD%EA%B3%A0-%EC%A3%BC%EC%9D%98-%EA%B2%BD%EB%B3%B4-%EC%95%84%EC%9D%B4%EC%BD%98-145066/" TargetMode="Externa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hyperlink" Target="https://www.legifrance.gouv.fr/jorf/id/JORFTEXT000049199279"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francetravail.fr/employeur/solution-recrutement/2024/competences-validees.html"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certification%20des%20comp&#233;tences_vocab_CI%2026fev2024.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hyperlink" Target="Certif_Dossier%20d'infos%20d&#233;claration_version%202023%20V5%20(1).docx" TargetMode="External"/><Relationship Id="rId3" Type="http://schemas.openxmlformats.org/officeDocument/2006/relationships/diagramLayout" Target="../diagrams/layout2.xml"/><Relationship Id="rId7" Type="http://schemas.openxmlformats.org/officeDocument/2006/relationships/hyperlink" Target="https://e-plome.ac-nantes.fr/login" TargetMode="Externa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hyperlink" Target="2023%20-%20Guide%20de%20saisie%20Agr&#233;ment%20TP%20(Milene).DOCX"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Calendrier%20sessions%20interm&#233;diaires%202024-2025.pdf"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823" y="2675494"/>
            <a:ext cx="8246644" cy="2739211"/>
          </a:xfrm>
          <a:prstGeom prst="rect">
            <a:avLst/>
          </a:prstGeom>
          <a:noFill/>
        </p:spPr>
        <p:txBody>
          <a:bodyPr wrap="square" rtlCol="0">
            <a:spAutoFit/>
          </a:bodyPr>
          <a:lstStyle/>
          <a:p>
            <a:r>
              <a:rPr lang="fr-FR" sz="3600" dirty="0">
                <a:solidFill>
                  <a:srgbClr val="00365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Groupe académique</a:t>
            </a:r>
          </a:p>
          <a:p>
            <a:r>
              <a:rPr lang="fr-FR" sz="3600" dirty="0">
                <a:solidFill>
                  <a:srgbClr val="00365F"/>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Certification - Règlementation</a:t>
            </a:r>
          </a:p>
          <a:p>
            <a:endParaRPr lang="fr-FR" sz="4000" b="1" i="1" dirty="0">
              <a:solidFill>
                <a:srgbClr val="00365F"/>
              </a:solidFill>
              <a:latin typeface="Arial" panose="020B0604020202020204" pitchFamily="34" charset="0"/>
              <a:cs typeface="Arial" panose="020B0604020202020204" pitchFamily="34" charset="0"/>
            </a:endParaRPr>
          </a:p>
          <a:p>
            <a:r>
              <a:rPr lang="fr-FR" sz="3600" b="1" dirty="0">
                <a:solidFill>
                  <a:srgbClr val="00365F"/>
                </a:solidFill>
                <a:latin typeface="Arial" panose="020B0604020202020204" pitchFamily="34" charset="0"/>
                <a:cs typeface="Arial" panose="020B0604020202020204" pitchFamily="34" charset="0"/>
              </a:rPr>
              <a:t>Jeudi 21 mars 2024</a:t>
            </a:r>
            <a:endParaRPr lang="en-US" sz="3600" b="1" dirty="0">
              <a:solidFill>
                <a:srgbClr val="00365F"/>
              </a:solidFill>
              <a:latin typeface="Arial" panose="020B0604020202020204" pitchFamily="34" charset="0"/>
              <a:cs typeface="Arial" panose="020B0604020202020204" pitchFamily="34" charset="0"/>
            </a:endParaRPr>
          </a:p>
          <a:p>
            <a:endParaRPr lang="fr-FR" sz="2400" i="1" dirty="0">
              <a:solidFill>
                <a:srgbClr val="00365F"/>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298229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369332"/>
          </a:xfrm>
          <a:prstGeom prst="rect">
            <a:avLst/>
          </a:prstGeom>
          <a:noFill/>
        </p:spPr>
        <p:txBody>
          <a:bodyPr wrap="square">
            <a:spAutoFit/>
          </a:bodyPr>
          <a:lstStyle/>
          <a:p>
            <a:pPr algn="ctr"/>
            <a:r>
              <a:rPr lang="fr-FR" b="1" dirty="0">
                <a:solidFill>
                  <a:srgbClr val="00365F"/>
                </a:solidFill>
                <a:latin typeface="Arial" panose="020B0604020202020204" pitchFamily="34" charset="0"/>
                <a:cs typeface="Arial" panose="020B0604020202020204" pitchFamily="34" charset="0"/>
              </a:rPr>
              <a:t>Calendrier des session intermédiaires - DAVA</a:t>
            </a:r>
            <a:endParaRPr lang="fr-FR" sz="1800" b="1" dirty="0">
              <a:solidFill>
                <a:srgbClr val="00365F"/>
              </a:solidFill>
              <a:latin typeface="Arial" panose="020B060402020202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993018" y="1017243"/>
            <a:ext cx="9971393" cy="5312073"/>
          </a:xfrm>
          <a:prstGeom prst="rect">
            <a:avLst/>
          </a:prstGeom>
        </p:spPr>
      </p:pic>
    </p:spTree>
    <p:extLst>
      <p:ext uri="{BB962C8B-B14F-4D97-AF65-F5344CB8AC3E}">
        <p14:creationId xmlns:p14="http://schemas.microsoft.com/office/powerpoint/2010/main" val="380453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187413" y="170243"/>
            <a:ext cx="9658350" cy="369332"/>
          </a:xfrm>
          <a:prstGeom prst="rect">
            <a:avLst/>
          </a:prstGeom>
          <a:noFill/>
        </p:spPr>
        <p:txBody>
          <a:bodyPr wrap="square">
            <a:spAutoFit/>
          </a:bodyPr>
          <a:lstStyle/>
          <a:p>
            <a:pPr algn="ctr"/>
            <a:r>
              <a:rPr lang="fr-FR" sz="1800" b="1" dirty="0">
                <a:solidFill>
                  <a:srgbClr val="00365F"/>
                </a:solidFill>
                <a:latin typeface="Arial" panose="020B0604020202020204" pitchFamily="34" charset="0"/>
                <a:cs typeface="Arial" panose="020B0604020202020204" pitchFamily="34" charset="0"/>
              </a:rPr>
              <a:t>VEILLE REGLEMENTAIRE &amp; INFORMATIONNELLE</a:t>
            </a:r>
          </a:p>
        </p:txBody>
      </p:sp>
      <p:sp>
        <p:nvSpPr>
          <p:cNvPr id="6" name="ZoneTexte 5">
            <a:extLst>
              <a:ext uri="{FF2B5EF4-FFF2-40B4-BE49-F238E27FC236}">
                <a16:creationId xmlns:a16="http://schemas.microsoft.com/office/drawing/2014/main" id="{A22E12CE-66A0-4A05-9E09-FE482E208BD7}"/>
              </a:ext>
            </a:extLst>
          </p:cNvPr>
          <p:cNvSpPr txBox="1"/>
          <p:nvPr/>
        </p:nvSpPr>
        <p:spPr>
          <a:xfrm>
            <a:off x="506185" y="1105502"/>
            <a:ext cx="10585376" cy="5078313"/>
          </a:xfrm>
          <a:prstGeom prst="rect">
            <a:avLst/>
          </a:prstGeom>
          <a:noFill/>
        </p:spPr>
        <p:txBody>
          <a:bodyPr wrap="square" rtlCol="0">
            <a:spAutoFit/>
          </a:bodyPr>
          <a:lstStyle/>
          <a:p>
            <a:pPr marL="285750" indent="-285750">
              <a:buFont typeface="Wingdings" panose="05000000000000000000" pitchFamily="2" charset="2"/>
              <a:buChar char="ü"/>
            </a:pPr>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b="1" dirty="0">
                <a:effectLst/>
                <a:latin typeface="Calibri" panose="020F0502020204030204" pitchFamily="34" charset="0"/>
                <a:ea typeface="Calibri" panose="020F0502020204030204" pitchFamily="34" charset="0"/>
                <a:cs typeface="Calibri" panose="020F0502020204030204" pitchFamily="34" charset="0"/>
              </a:rPr>
              <a:t>Réglementation pour inscription à un BP : </a:t>
            </a:r>
          </a:p>
          <a:p>
            <a:r>
              <a:rPr lang="fr-FR" dirty="0">
                <a:latin typeface="Calibri" panose="020F0502020204030204" pitchFamily="34" charset="0"/>
                <a:ea typeface="Calibri" panose="020F0502020204030204" pitchFamily="34" charset="0"/>
                <a:cs typeface="Calibri" panose="020F0502020204030204" pitchFamily="34" charset="0"/>
              </a:rPr>
              <a:t>      Caractéristiques du BP : </a:t>
            </a:r>
          </a:p>
          <a:p>
            <a:r>
              <a:rPr lang="fr-FR" dirty="0">
                <a:latin typeface="Calibri" panose="020F0502020204030204" pitchFamily="34" charset="0"/>
                <a:ea typeface="Calibri" panose="020F0502020204030204" pitchFamily="34" charset="0"/>
                <a:cs typeface="Calibri" panose="020F0502020204030204" pitchFamily="34" charset="0"/>
              </a:rPr>
              <a:t>	- Prolongement d’une certification de niveau 3 (CAP)</a:t>
            </a:r>
          </a:p>
          <a:p>
            <a:r>
              <a:rPr lang="fr-FR" sz="1800" dirty="0">
                <a:effectLst/>
                <a:latin typeface="Calibri" panose="020F0502020204030204" pitchFamily="34" charset="0"/>
                <a:ea typeface="Calibri" panose="020F0502020204030204" pitchFamily="34" charset="0"/>
                <a:cs typeface="Calibri" panose="020F0502020204030204" pitchFamily="34" charset="0"/>
              </a:rPr>
              <a:t>	- Être </a:t>
            </a:r>
            <a:r>
              <a:rPr lang="fr-FR" dirty="0">
                <a:latin typeface="Calibri" panose="020F0502020204030204" pitchFamily="34" charset="0"/>
                <a:ea typeface="Calibri" panose="020F0502020204030204" pitchFamily="34" charset="0"/>
                <a:cs typeface="Calibri" panose="020F0502020204030204" pitchFamily="34" charset="0"/>
              </a:rPr>
              <a:t>en contrat de prof. Ou contrat d’apprentissage</a:t>
            </a:r>
          </a:p>
          <a:p>
            <a:r>
              <a:rPr lang="fr-FR" sz="1800" dirty="0">
                <a:effectLst/>
                <a:latin typeface="Calibri" panose="020F0502020204030204" pitchFamily="34" charset="0"/>
                <a:ea typeface="Calibri" panose="020F0502020204030204" pitchFamily="34" charset="0"/>
                <a:cs typeface="Calibri" panose="020F0502020204030204" pitchFamily="34" charset="0"/>
              </a:rPr>
              <a:t>	- Justifier d’une activité professionnelle de 24 mois</a:t>
            </a:r>
          </a:p>
          <a:p>
            <a:r>
              <a:rPr lang="fr-FR" dirty="0">
                <a:latin typeface="Calibri" panose="020F0502020204030204" pitchFamily="34" charset="0"/>
                <a:ea typeface="Calibri" panose="020F0502020204030204" pitchFamily="34" charset="0"/>
                <a:cs typeface="Calibri" panose="020F0502020204030204" pitchFamily="34" charset="0"/>
              </a:rPr>
              <a:t>	- Examen terminal en juin</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endParaRPr lang="fr-FR" sz="1800" dirty="0">
              <a:effectLst/>
              <a:latin typeface="Calibri" panose="020F0502020204030204" pitchFamily="34" charset="0"/>
              <a:ea typeface="Calibri" panose="020F0502020204030204" pitchFamily="34" charset="0"/>
              <a:cs typeface="Calibri" panose="020F0502020204030204" pitchFamily="34"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PAR CONSE</a:t>
            </a:r>
            <a:r>
              <a:rPr lang="fr-FR" dirty="0">
                <a:latin typeface="Calibri" panose="020F0502020204030204" pitchFamily="34" charset="0"/>
                <a:ea typeface="Calibri" panose="020F0502020204030204" pitchFamily="34" charset="0"/>
                <a:cs typeface="Calibri" panose="020F0502020204030204" pitchFamily="34" charset="0"/>
              </a:rPr>
              <a:t>QUENT :</a:t>
            </a:r>
          </a:p>
          <a:p>
            <a:r>
              <a:rPr lang="fr-FR" sz="1800" dirty="0">
                <a:effectLst/>
                <a:latin typeface="Calibri" panose="020F0502020204030204" pitchFamily="34" charset="0"/>
                <a:ea typeface="Calibri" panose="020F0502020204030204" pitchFamily="34" charset="0"/>
                <a:cs typeface="Calibri" panose="020F0502020204030204" pitchFamily="34" charset="0"/>
              </a:rPr>
              <a:t>         - Un candidat CAP qui passe ses examens sur la session inter</a:t>
            </a:r>
            <a:r>
              <a:rPr lang="fr-FR" dirty="0">
                <a:latin typeface="Calibri" panose="020F0502020204030204" pitchFamily="34" charset="0"/>
                <a:ea typeface="Calibri" panose="020F0502020204030204" pitchFamily="34" charset="0"/>
                <a:cs typeface="Calibri" panose="020F0502020204030204" pitchFamily="34" charset="0"/>
              </a:rPr>
              <a:t>médiaire de novembre 2024 ne peut se présenter à l’examen du BP en juin 2026</a:t>
            </a:r>
          </a:p>
          <a:p>
            <a:endParaRPr lang="fr-FR" sz="1800" dirty="0">
              <a:effectLst/>
              <a:latin typeface="Calibri" panose="020F0502020204030204" pitchFamily="34" charset="0"/>
              <a:ea typeface="Calibri" panose="020F0502020204030204" pitchFamily="34" charset="0"/>
              <a:cs typeface="Calibri" panose="020F0502020204030204" pitchFamily="34" charset="0"/>
            </a:endParaRPr>
          </a:p>
          <a:p>
            <a:endParaRPr lang="fr-FR"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fr-FR" b="1" dirty="0">
                <a:latin typeface="Calibri" panose="020F0502020204030204" pitchFamily="34" charset="0"/>
                <a:ea typeface="Calibri" panose="020F0502020204030204" pitchFamily="34" charset="0"/>
                <a:cs typeface="Calibri" panose="020F0502020204030204" pitchFamily="34" charset="0"/>
              </a:rPr>
              <a:t>Les groupes de mathématiques :</a:t>
            </a:r>
          </a:p>
          <a:p>
            <a:pPr marL="285750" indent="-285750">
              <a:buFontTx/>
              <a:buChar char="-"/>
            </a:pPr>
            <a:r>
              <a:rPr lang="fr-FR" b="1" dirty="0">
                <a:solidFill>
                  <a:srgbClr val="FF0000"/>
                </a:solidFill>
                <a:latin typeface="Calibri" panose="020F0502020204030204" pitchFamily="34" charset="0"/>
                <a:ea typeface="Calibri" panose="020F0502020204030204" pitchFamily="34" charset="0"/>
                <a:cs typeface="Calibri" panose="020F0502020204030204" pitchFamily="34" charset="0"/>
              </a:rPr>
              <a:t>Arrêté du 19 février 2024 </a:t>
            </a:r>
            <a:r>
              <a:rPr lang="fr-FR" b="1" dirty="0">
                <a:latin typeface="Calibri" panose="020F0502020204030204" pitchFamily="34" charset="0"/>
                <a:ea typeface="Calibri" panose="020F0502020204030204" pitchFamily="34" charset="0"/>
                <a:cs typeface="Calibri" panose="020F0502020204030204" pitchFamily="34" charset="0"/>
              </a:rPr>
              <a:t>sur les CAP : </a:t>
            </a:r>
            <a:r>
              <a:rPr lang="fr-FR" b="1" dirty="0">
                <a:latin typeface="Calibri" panose="020F0502020204030204" pitchFamily="34" charset="0"/>
                <a:ea typeface="Calibri" panose="020F0502020204030204" pitchFamily="34" charset="0"/>
                <a:cs typeface="Calibri" panose="020F0502020204030204" pitchFamily="34" charset="0"/>
                <a:hlinkClick r:id="rId2" action="ppaction://hlinkfile"/>
              </a:rPr>
              <a:t>Règlementation\</a:t>
            </a:r>
            <a:r>
              <a:rPr lang="fr-FR" b="1" dirty="0" err="1">
                <a:latin typeface="Calibri" panose="020F0502020204030204" pitchFamily="34" charset="0"/>
                <a:ea typeface="Calibri" panose="020F0502020204030204" pitchFamily="34" charset="0"/>
                <a:cs typeface="Calibri" panose="020F0502020204030204" pitchFamily="34" charset="0"/>
                <a:hlinkClick r:id="rId2" action="ppaction://hlinkfile"/>
              </a:rPr>
              <a:t>Arrete</a:t>
            </a:r>
            <a:r>
              <a:rPr lang="fr-FR" b="1" dirty="0">
                <a:latin typeface="Calibri" panose="020F0502020204030204" pitchFamily="34" charset="0"/>
                <a:ea typeface="Calibri" panose="020F0502020204030204" pitchFamily="34" charset="0"/>
                <a:cs typeface="Calibri" panose="020F0502020204030204" pitchFamily="34" charset="0"/>
                <a:hlinkClick r:id="rId2" action="ppaction://hlinkfile"/>
              </a:rPr>
              <a:t> 19 </a:t>
            </a:r>
            <a:r>
              <a:rPr lang="fr-FR" b="1" dirty="0" err="1">
                <a:latin typeface="Calibri" panose="020F0502020204030204" pitchFamily="34" charset="0"/>
                <a:ea typeface="Calibri" panose="020F0502020204030204" pitchFamily="34" charset="0"/>
                <a:cs typeface="Calibri" panose="020F0502020204030204" pitchFamily="34" charset="0"/>
                <a:hlinkClick r:id="rId2" action="ppaction://hlinkfile"/>
              </a:rPr>
              <a:t>fev</a:t>
            </a:r>
            <a:r>
              <a:rPr lang="fr-FR" b="1" dirty="0">
                <a:latin typeface="Calibri" panose="020F0502020204030204" pitchFamily="34" charset="0"/>
                <a:ea typeface="Calibri" panose="020F0502020204030204" pitchFamily="34" charset="0"/>
                <a:cs typeface="Calibri" panose="020F0502020204030204" pitchFamily="34" charset="0"/>
                <a:hlinkClick r:id="rId2" action="ppaction://hlinkfile"/>
              </a:rPr>
              <a:t> 2024_CAP_Groupements maths.pdf</a:t>
            </a:r>
            <a:endParaRPr lang="fr-FR" b="1" dirty="0">
              <a:latin typeface="Calibri" panose="020F0502020204030204" pitchFamily="34" charset="0"/>
              <a:ea typeface="Calibri" panose="020F0502020204030204" pitchFamily="34" charset="0"/>
              <a:cs typeface="Calibri" panose="020F0502020204030204" pitchFamily="34" charset="0"/>
            </a:endParaRPr>
          </a:p>
          <a:p>
            <a:endParaRPr lang="fr-FR" sz="1800" b="1" dirty="0">
              <a:effectLst/>
              <a:latin typeface="Calibri" panose="020F0502020204030204" pitchFamily="34" charset="0"/>
              <a:ea typeface="Calibri" panose="020F0502020204030204" pitchFamily="34" charset="0"/>
              <a:cs typeface="Calibri" panose="020F0502020204030204" pitchFamily="34" charset="0"/>
            </a:endParaRPr>
          </a:p>
          <a:p>
            <a:r>
              <a:rPr lang="fr-FR" sz="1800" i="1" dirty="0">
                <a:effectLst/>
                <a:latin typeface="Calibri" panose="020F0502020204030204" pitchFamily="34" charset="0"/>
                <a:ea typeface="Calibri" panose="020F0502020204030204" pitchFamily="34" charset="0"/>
                <a:cs typeface="Calibri" panose="020F0502020204030204" pitchFamily="34" charset="0"/>
              </a:rPr>
              <a:t>Exemples :      groupe</a:t>
            </a:r>
            <a:r>
              <a:rPr lang="fr-FR" i="1" dirty="0">
                <a:latin typeface="Calibri" panose="020F0502020204030204" pitchFamily="34" charset="0"/>
                <a:ea typeface="Calibri" panose="020F0502020204030204" pitchFamily="34" charset="0"/>
                <a:cs typeface="Calibri" panose="020F0502020204030204" pitchFamily="34" charset="0"/>
              </a:rPr>
              <a:t> 1 : AEPE/industrie/BTP/Maroquinerie/MAV/MMVF</a:t>
            </a:r>
          </a:p>
          <a:p>
            <a:r>
              <a:rPr lang="fr-FR" sz="1800" i="1" dirty="0">
                <a:effectLst/>
                <a:latin typeface="Calibri" panose="020F0502020204030204" pitchFamily="34" charset="0"/>
                <a:ea typeface="Calibri" panose="020F0502020204030204" pitchFamily="34" charset="0"/>
                <a:cs typeface="Calibri" panose="020F0502020204030204" pitchFamily="34" charset="0"/>
              </a:rPr>
              <a:t>                         groupe 2 : Filière HCR/Logistique</a:t>
            </a:r>
          </a:p>
          <a:p>
            <a:endParaRPr lang="fr-FR"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28886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369332"/>
          </a:xfrm>
          <a:prstGeom prst="rect">
            <a:avLst/>
          </a:prstGeom>
          <a:noFill/>
        </p:spPr>
        <p:txBody>
          <a:bodyPr wrap="square">
            <a:spAutoFit/>
          </a:bodyPr>
          <a:lstStyle/>
          <a:p>
            <a:pPr algn="ctr"/>
            <a:r>
              <a:rPr lang="fr-FR" sz="1800" b="1" dirty="0">
                <a:solidFill>
                  <a:srgbClr val="00365F"/>
                </a:solidFill>
                <a:latin typeface="Arial" panose="020B0604020202020204" pitchFamily="34" charset="0"/>
                <a:cs typeface="Arial" panose="020B0604020202020204" pitchFamily="34" charset="0"/>
              </a:rPr>
              <a:t>VEILLE REGLEMENTAIRE &amp; INFORMATIONNELLE</a:t>
            </a:r>
          </a:p>
        </p:txBody>
      </p:sp>
      <p:sp>
        <p:nvSpPr>
          <p:cNvPr id="6" name="ZoneTexte 5">
            <a:extLst>
              <a:ext uri="{FF2B5EF4-FFF2-40B4-BE49-F238E27FC236}">
                <a16:creationId xmlns:a16="http://schemas.microsoft.com/office/drawing/2014/main" id="{A22E12CE-66A0-4A05-9E09-FE482E208BD7}"/>
              </a:ext>
            </a:extLst>
          </p:cNvPr>
          <p:cNvSpPr txBox="1"/>
          <p:nvPr/>
        </p:nvSpPr>
        <p:spPr>
          <a:xfrm>
            <a:off x="723900" y="1263446"/>
            <a:ext cx="10585376" cy="4616648"/>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fr-FR" b="1" dirty="0">
                <a:latin typeface="Calibri" panose="020F0502020204030204" pitchFamily="34" charset="0"/>
                <a:ea typeface="Calibri" panose="020F0502020204030204" pitchFamily="34" charset="0"/>
                <a:cs typeface="Calibri" panose="020F0502020204030204" pitchFamily="34" charset="0"/>
              </a:rPr>
              <a:t>Les groupes de mathématiques BTS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Note de service du 27 novembre 2023</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Mise à jour des groupements de spécialités de BTS pour l’épreuve ponctuelle écrite en mathématiques à la session d’examen 2024</a:t>
            </a:r>
          </a:p>
          <a:p>
            <a:r>
              <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https://www.enseignementsup-recherche.gouv.fr/fr/bo/2023/Hebdo48/ESRS2331014N</a:t>
            </a:r>
            <a:endParaRPr lang="fr-FR"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endParaRPr lang="fr-FR"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endParaRPr lang="fr-FR"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FR" b="1" dirty="0">
                <a:latin typeface="Calibri" panose="020F0502020204030204" pitchFamily="34" charset="0"/>
                <a:ea typeface="Calibri" panose="020F0502020204030204" pitchFamily="34" charset="0"/>
                <a:cs typeface="Calibri" panose="020F0502020204030204" pitchFamily="34" charset="0"/>
              </a:rPr>
              <a:t>Arrêté du 29/11/2023 : modification de l’arrêté de 2012 sur les diplômes professionnels et la R408</a:t>
            </a:r>
          </a:p>
          <a:p>
            <a:r>
              <a:rPr lang="fr-FR" dirty="0">
                <a:latin typeface="Calibri" panose="020F0502020204030204" pitchFamily="34" charset="0"/>
                <a:ea typeface="Calibri" panose="020F0502020204030204" pitchFamily="34" charset="0"/>
                <a:cs typeface="Calibri" panose="020F0502020204030204" pitchFamily="34" charset="0"/>
                <a:hlinkClick r:id="rId3"/>
              </a:rPr>
              <a:t>https://www.legifrance.gouv.fr/jorf/id/JORFTEXT000048604721</a:t>
            </a:r>
            <a:endParaRPr lang="fr-FR" dirty="0">
              <a:latin typeface="Calibri" panose="020F0502020204030204" pitchFamily="34" charset="0"/>
              <a:ea typeface="Calibri" panose="020F0502020204030204" pitchFamily="34" charset="0"/>
              <a:cs typeface="Calibri" panose="020F0502020204030204" pitchFamily="34" charset="0"/>
            </a:endParaRPr>
          </a:p>
          <a:p>
            <a:endParaRPr lang="fr-FR" dirty="0">
              <a:latin typeface="Calibri" panose="020F0502020204030204" pitchFamily="34" charset="0"/>
              <a:ea typeface="Calibri" panose="020F0502020204030204" pitchFamily="34" charset="0"/>
              <a:cs typeface="Calibri" panose="020F0502020204030204" pitchFamily="34" charset="0"/>
            </a:endParaRPr>
          </a:p>
          <a:p>
            <a:r>
              <a:rPr lang="fr-FR" dirty="0">
                <a:latin typeface="Calibri" panose="020F0502020204030204" pitchFamily="34" charset="0"/>
                <a:ea typeface="Calibri" panose="020F0502020204030204" pitchFamily="34" charset="0"/>
                <a:cs typeface="Calibri" panose="020F0502020204030204" pitchFamily="34" charset="0"/>
              </a:rPr>
              <a:t>                        </a:t>
            </a:r>
          </a:p>
          <a:p>
            <a:r>
              <a:rPr lang="fr-FR" dirty="0">
                <a:latin typeface="Calibri" panose="020F0502020204030204" pitchFamily="34" charset="0"/>
                <a:ea typeface="Calibri" panose="020F0502020204030204" pitchFamily="34" charset="0"/>
                <a:cs typeface="Calibri" panose="020F0502020204030204" pitchFamily="34" charset="0"/>
              </a:rPr>
              <a:t>                          Dispense pour les candidats qui justifient d’une RQTH </a:t>
            </a:r>
            <a:r>
              <a:rPr lang="fr-FR" sz="2400" b="1" u="sng" dirty="0">
                <a:solidFill>
                  <a:srgbClr val="FF0000"/>
                </a:solidFill>
                <a:latin typeface="Calibri" panose="020F0502020204030204" pitchFamily="34" charset="0"/>
                <a:ea typeface="Calibri" panose="020F0502020204030204" pitchFamily="34" charset="0"/>
                <a:cs typeface="Calibri" panose="020F0502020204030204" pitchFamily="34" charset="0"/>
              </a:rPr>
              <a:t>ET </a:t>
            </a:r>
            <a:r>
              <a:rPr lang="fr-FR" dirty="0">
                <a:latin typeface="Calibri" panose="020F0502020204030204" pitchFamily="34" charset="0"/>
                <a:ea typeface="Calibri" panose="020F0502020204030204" pitchFamily="34" charset="0"/>
                <a:cs typeface="Calibri" panose="020F0502020204030204" pitchFamily="34" charset="0"/>
              </a:rPr>
              <a:t>un certificat médical attestant de  l’incompatibilité du handicap avec le module de formation prévu.</a:t>
            </a:r>
          </a:p>
          <a:p>
            <a:endParaRPr lang="fr-FR" b="1" dirty="0">
              <a:latin typeface="Calibri" panose="020F0502020204030204" pitchFamily="34" charset="0"/>
              <a:ea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D35DCD80-AE4A-455E-BA3E-6E5AC121801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09859" y="4657725"/>
            <a:ext cx="1104691" cy="558285"/>
          </a:xfrm>
          <a:prstGeom prst="rect">
            <a:avLst/>
          </a:prstGeom>
        </p:spPr>
      </p:pic>
    </p:spTree>
    <p:extLst>
      <p:ext uri="{BB962C8B-B14F-4D97-AF65-F5344CB8AC3E}">
        <p14:creationId xmlns:p14="http://schemas.microsoft.com/office/powerpoint/2010/main" val="457310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369332"/>
          </a:xfrm>
          <a:prstGeom prst="rect">
            <a:avLst/>
          </a:prstGeom>
          <a:noFill/>
        </p:spPr>
        <p:txBody>
          <a:bodyPr wrap="square">
            <a:spAutoFit/>
          </a:bodyPr>
          <a:lstStyle/>
          <a:p>
            <a:pPr algn="ctr"/>
            <a:r>
              <a:rPr lang="fr-FR" sz="1800" b="1" dirty="0">
                <a:solidFill>
                  <a:srgbClr val="00365F"/>
                </a:solidFill>
                <a:latin typeface="Arial" panose="020B0604020202020204" pitchFamily="34" charset="0"/>
                <a:cs typeface="Arial" panose="020B0604020202020204" pitchFamily="34" charset="0"/>
              </a:rPr>
              <a:t>VEILLE REGLEMENTAIRE &amp; INFORMATIONNELLE</a:t>
            </a:r>
          </a:p>
        </p:txBody>
      </p:sp>
      <p:sp>
        <p:nvSpPr>
          <p:cNvPr id="6" name="ZoneTexte 5">
            <a:extLst>
              <a:ext uri="{FF2B5EF4-FFF2-40B4-BE49-F238E27FC236}">
                <a16:creationId xmlns:a16="http://schemas.microsoft.com/office/drawing/2014/main" id="{A22E12CE-66A0-4A05-9E09-FE482E208BD7}"/>
              </a:ext>
            </a:extLst>
          </p:cNvPr>
          <p:cNvSpPr txBox="1"/>
          <p:nvPr/>
        </p:nvSpPr>
        <p:spPr>
          <a:xfrm>
            <a:off x="838899" y="4317650"/>
            <a:ext cx="10585376" cy="2031325"/>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fr-FR" b="1" dirty="0">
                <a:latin typeface="Calibri" panose="020F0502020204030204" pitchFamily="34" charset="0"/>
                <a:ea typeface="Calibri" panose="020F0502020204030204" pitchFamily="34" charset="0"/>
                <a:cs typeface="Calibri" panose="020F0502020204030204" pitchFamily="34" charset="0"/>
              </a:rPr>
              <a:t>Dépêche AEF du 24 novembre 2023 portant sur une décision de la Cour de Cassation :</a:t>
            </a:r>
          </a:p>
          <a:p>
            <a:r>
              <a:rPr lang="fr-FR" dirty="0">
                <a:latin typeface="Calibri" panose="020F0502020204030204" pitchFamily="34" charset="0"/>
                <a:ea typeface="Calibri" panose="020F0502020204030204" pitchFamily="34" charset="0"/>
                <a:cs typeface="Times New Roman" panose="02020603050405020304" pitchFamily="18" charset="0"/>
              </a:rPr>
              <a:t>Faute inexcusable du l’employeur et de l’organisme de formation si ce dernier n’a pas réalisé les modules de formation sécurité avant la période de stage en entreprise d’un stagiaire.</a:t>
            </a:r>
            <a:br>
              <a:rPr lang="fr-FR" dirty="0">
                <a:latin typeface="Calibri" panose="020F0502020204030204" pitchFamily="34" charset="0"/>
                <a:ea typeface="Calibri" panose="020F0502020204030204" pitchFamily="34" charset="0"/>
                <a:cs typeface="Times New Roman" panose="02020603050405020304" pitchFamily="18" charset="0"/>
              </a:rPr>
            </a:br>
            <a:br>
              <a:rPr lang="fr-FR" dirty="0">
                <a:latin typeface="Calibri" panose="020F0502020204030204" pitchFamily="34" charset="0"/>
                <a:ea typeface="Calibri" panose="020F0502020204030204" pitchFamily="34" charset="0"/>
                <a:cs typeface="Times New Roman" panose="02020603050405020304" pitchFamily="18" charset="0"/>
              </a:rPr>
            </a:br>
            <a:r>
              <a:rPr lang="fr-FR" dirty="0">
                <a:latin typeface="Calibri" panose="020F0502020204030204" pitchFamily="34" charset="0"/>
                <a:ea typeface="Calibri" panose="020F0502020204030204" pitchFamily="34" charset="0"/>
                <a:cs typeface="Times New Roman" panose="02020603050405020304" pitchFamily="18" charset="0"/>
              </a:rPr>
              <a:t>Sont exonérés de la faute inexcusable, les stagiaires demandeur d’emploi inscrits par Pôle Emploi (France TRAVAIL) dans le cadre d’une PMSMP (Période de Mise en Situation en Milieu Professionnel).</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ZoneTexte 1"/>
          <p:cNvSpPr txBox="1"/>
          <p:nvPr/>
        </p:nvSpPr>
        <p:spPr>
          <a:xfrm>
            <a:off x="838899" y="1459684"/>
            <a:ext cx="9697673" cy="2585323"/>
          </a:xfrm>
          <a:prstGeom prst="rect">
            <a:avLst/>
          </a:prstGeom>
          <a:noFill/>
        </p:spPr>
        <p:txBody>
          <a:bodyPr wrap="square" rtlCol="0">
            <a:spAutoFit/>
          </a:bodyPr>
          <a:lstStyle/>
          <a:p>
            <a:pPr marL="285750" indent="-285750">
              <a:buFont typeface="Wingdings" panose="05000000000000000000" pitchFamily="2" charset="2"/>
              <a:buChar char="ü"/>
            </a:pPr>
            <a:r>
              <a:rPr lang="fr-FR" b="1" dirty="0">
                <a:latin typeface="Calibri" panose="020F0502020204030204" pitchFamily="34" charset="0"/>
                <a:ea typeface="Calibri" panose="020F0502020204030204" pitchFamily="34" charset="0"/>
                <a:cs typeface="Calibri" panose="020F0502020204030204" pitchFamily="34" charset="0"/>
              </a:rPr>
              <a:t>Arrêté du 14 décembre 2023 portant modification de l'arrêté du 15 janvier 2019 relatif aux diplômes professionnels délivrés par le ministre de l'éducation nationale et de la jeunesse et aux brevets de techniciens supérieurs permettant la délivrance de l'autorisation d'intervention à proximité des réseaux (AIPR)</a:t>
            </a:r>
          </a:p>
          <a:p>
            <a:r>
              <a:rPr lang="fr-FR" i="1" dirty="0">
                <a:latin typeface="Calibri" panose="020F0502020204030204" pitchFamily="34" charset="0"/>
                <a:ea typeface="Calibri" panose="020F0502020204030204" pitchFamily="34" charset="0"/>
                <a:cs typeface="Calibri" panose="020F0502020204030204" pitchFamily="34" charset="0"/>
              </a:rPr>
              <a:t>On retrouve en annexe la liste des spécialités de diplômes professionnels délivrés par les ministres chargés de l'éducation et des brevets de techniciens supérieurs permettant la délivrance de l'autorisation d'intervention à proximité des réseaux.</a:t>
            </a:r>
          </a:p>
          <a:p>
            <a:r>
              <a:rPr lang="fr-FR" dirty="0">
                <a:latin typeface="Calibri" panose="020F0502020204030204" pitchFamily="34" charset="0"/>
                <a:ea typeface="Calibri" panose="020F0502020204030204" pitchFamily="34" charset="0"/>
                <a:cs typeface="Calibri" panose="020F0502020204030204" pitchFamily="34" charset="0"/>
                <a:hlinkClick r:id="rId2"/>
              </a:rPr>
              <a:t>https://www.legifrance.gouv.fr/jorf/id/JORFTEXT000049199279</a:t>
            </a:r>
            <a:r>
              <a:rPr lang="fr-FR" dirty="0">
                <a:latin typeface="Calibri" panose="020F0502020204030204" pitchFamily="34" charset="0"/>
                <a:ea typeface="Calibri" panose="020F0502020204030204" pitchFamily="34" charset="0"/>
                <a:cs typeface="Calibri" panose="020F0502020204030204" pitchFamily="34" charset="0"/>
              </a:rPr>
              <a:t> </a:t>
            </a:r>
          </a:p>
          <a:p>
            <a:endParaRPr lang="fr-FR" dirty="0"/>
          </a:p>
        </p:txBody>
      </p:sp>
    </p:spTree>
    <p:extLst>
      <p:ext uri="{BB962C8B-B14F-4D97-AF65-F5344CB8AC3E}">
        <p14:creationId xmlns:p14="http://schemas.microsoft.com/office/powerpoint/2010/main" val="1639902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192060" y="370239"/>
            <a:ext cx="9658350" cy="369332"/>
          </a:xfrm>
          <a:prstGeom prst="rect">
            <a:avLst/>
          </a:prstGeom>
          <a:noFill/>
        </p:spPr>
        <p:txBody>
          <a:bodyPr wrap="square">
            <a:spAutoFit/>
          </a:bodyPr>
          <a:lstStyle/>
          <a:p>
            <a:pPr algn="ctr"/>
            <a:r>
              <a:rPr lang="fr-FR" sz="1800" b="1" dirty="0">
                <a:solidFill>
                  <a:srgbClr val="00365F"/>
                </a:solidFill>
                <a:latin typeface="Arial" panose="020B0604020202020204" pitchFamily="34" charset="0"/>
                <a:cs typeface="Arial" panose="020B0604020202020204" pitchFamily="34" charset="0"/>
              </a:rPr>
              <a:t>VEILLE REGLEMENTAIRE &amp; INFORMATIONNELLE</a:t>
            </a:r>
          </a:p>
        </p:txBody>
      </p:sp>
      <p:sp>
        <p:nvSpPr>
          <p:cNvPr id="6" name="ZoneTexte 5">
            <a:extLst>
              <a:ext uri="{FF2B5EF4-FFF2-40B4-BE49-F238E27FC236}">
                <a16:creationId xmlns:a16="http://schemas.microsoft.com/office/drawing/2014/main" id="{A22E12CE-66A0-4A05-9E09-FE482E208BD7}"/>
              </a:ext>
            </a:extLst>
          </p:cNvPr>
          <p:cNvSpPr txBox="1"/>
          <p:nvPr/>
        </p:nvSpPr>
        <p:spPr>
          <a:xfrm>
            <a:off x="838899" y="4317650"/>
            <a:ext cx="10585376" cy="369332"/>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2" name="ZoneTexte 1"/>
          <p:cNvSpPr txBox="1"/>
          <p:nvPr/>
        </p:nvSpPr>
        <p:spPr>
          <a:xfrm>
            <a:off x="509666" y="959855"/>
            <a:ext cx="10380067" cy="6186309"/>
          </a:xfrm>
          <a:prstGeom prst="rect">
            <a:avLst/>
          </a:prstGeom>
          <a:noFill/>
        </p:spPr>
        <p:txBody>
          <a:bodyPr wrap="square" rtlCol="0">
            <a:spAutoFit/>
          </a:bodyPr>
          <a:lstStyle/>
          <a:p>
            <a:pPr marL="285750" indent="-285750">
              <a:buFont typeface="Wingdings" panose="05000000000000000000" pitchFamily="2" charset="2"/>
              <a:buChar char="ü"/>
            </a:pPr>
            <a:r>
              <a:rPr lang="fr-FR" b="1" dirty="0">
                <a:latin typeface="Calibri" panose="020F0502020204030204" pitchFamily="34" charset="0"/>
                <a:ea typeface="Calibri" panose="020F0502020204030204" pitchFamily="34" charset="0"/>
                <a:cs typeface="Calibri" panose="020F0502020204030204" pitchFamily="34" charset="0"/>
              </a:rPr>
              <a:t>Décret 2024-122 du 19 février 2024 : dispositions applicables à compter de la session 2024</a:t>
            </a:r>
          </a:p>
          <a:p>
            <a:pPr algn="just"/>
            <a:r>
              <a:rPr lang="fr-FR" b="1" dirty="0">
                <a:latin typeface="Calibri" panose="020F0502020204030204" pitchFamily="34" charset="0"/>
                <a:ea typeface="Calibri" panose="020F0502020204030204" pitchFamily="34" charset="0"/>
                <a:cs typeface="Calibri" panose="020F0502020204030204" pitchFamily="34" charset="0"/>
              </a:rPr>
              <a:t>      </a:t>
            </a:r>
            <a:r>
              <a:rPr lang="fr-FR" b="0" i="0" dirty="0">
                <a:solidFill>
                  <a:srgbClr val="363636"/>
                </a:solidFill>
                <a:effectLst/>
                <a:latin typeface="OpenSans"/>
              </a:rPr>
              <a:t>Ce décret modifie plusieurs dispositions du code de l’éducation afin de :</a:t>
            </a:r>
          </a:p>
          <a:p>
            <a:pPr algn="l">
              <a:buFont typeface="Arial" panose="020B0604020202020204" pitchFamily="34" charset="0"/>
              <a:buChar char="•"/>
            </a:pPr>
            <a:r>
              <a:rPr lang="fr-FR" b="0" i="0" dirty="0">
                <a:solidFill>
                  <a:srgbClr val="363636"/>
                </a:solidFill>
                <a:effectLst/>
                <a:latin typeface="OpenSans"/>
              </a:rPr>
              <a:t>créer des mentions pour les diplômes professionnels de CAP/BP/MC</a:t>
            </a:r>
          </a:p>
          <a:p>
            <a:pPr algn="l">
              <a:buFont typeface="Arial" panose="020B0604020202020204" pitchFamily="34" charset="0"/>
              <a:buChar char="•"/>
            </a:pPr>
            <a:r>
              <a:rPr lang="fr-FR" b="0" i="0" dirty="0">
                <a:solidFill>
                  <a:srgbClr val="363636"/>
                </a:solidFill>
                <a:effectLst/>
                <a:latin typeface="OpenSans"/>
              </a:rPr>
              <a:t>ajouter des félicitations du jury pour le baccalauréat professionnel,</a:t>
            </a:r>
          </a:p>
          <a:p>
            <a:pPr algn="l">
              <a:buFont typeface="Arial" panose="020B0604020202020204" pitchFamily="34" charset="0"/>
              <a:buChar char="•"/>
            </a:pPr>
            <a:r>
              <a:rPr lang="fr-FR" b="0" i="0" dirty="0">
                <a:solidFill>
                  <a:srgbClr val="363636"/>
                </a:solidFill>
                <a:effectLst/>
                <a:latin typeface="OpenSans"/>
              </a:rPr>
              <a:t>ajouter une condition restrictive de présentation à l’examen de certaines spécialités de certificat d’aptitude professionnelle pour les candidats majeurs,</a:t>
            </a:r>
          </a:p>
          <a:p>
            <a:pPr algn="l">
              <a:buFont typeface="Arial" panose="020B0604020202020204" pitchFamily="34" charset="0"/>
              <a:buChar char="•"/>
            </a:pPr>
            <a:r>
              <a:rPr lang="fr-FR" b="0" i="0" dirty="0">
                <a:solidFill>
                  <a:srgbClr val="363636"/>
                </a:solidFill>
                <a:effectLst/>
                <a:latin typeface="OpenSans"/>
              </a:rPr>
              <a:t>actualiser des références aux niveaux de qualification du cadre national des certifications professionnelles.</a:t>
            </a:r>
          </a:p>
          <a:p>
            <a:pPr algn="just"/>
            <a:endParaRPr lang="fr-FR" b="0" i="0" dirty="0">
              <a:solidFill>
                <a:srgbClr val="000033"/>
              </a:solidFill>
              <a:effectLst/>
              <a:latin typeface="OpenSans"/>
            </a:endParaRPr>
          </a:p>
          <a:p>
            <a:pPr algn="just"/>
            <a:r>
              <a:rPr lang="fr-FR" b="0" i="0" dirty="0">
                <a:solidFill>
                  <a:srgbClr val="000033"/>
                </a:solidFill>
                <a:effectLst/>
                <a:latin typeface="OpenSans"/>
              </a:rPr>
              <a:t>Le </a:t>
            </a:r>
            <a:r>
              <a:rPr lang="fr-FR" b="1" i="0" dirty="0">
                <a:solidFill>
                  <a:srgbClr val="000033"/>
                </a:solidFill>
                <a:effectLst/>
                <a:latin typeface="OpenSans"/>
              </a:rPr>
              <a:t>diplôme de CAP, de BP ou de MC</a:t>
            </a:r>
            <a:r>
              <a:rPr lang="fr-FR" b="0" i="0" dirty="0">
                <a:solidFill>
                  <a:srgbClr val="000033"/>
                </a:solidFill>
                <a:effectLst/>
                <a:latin typeface="OpenSans"/>
              </a:rPr>
              <a:t> délivré au candidat porte les </a:t>
            </a:r>
            <a:r>
              <a:rPr lang="fr-FR" b="1" i="0" dirty="0">
                <a:solidFill>
                  <a:srgbClr val="000033"/>
                </a:solidFill>
                <a:effectLst/>
                <a:latin typeface="OpenSans"/>
              </a:rPr>
              <a:t>mentions</a:t>
            </a:r>
            <a:r>
              <a:rPr lang="fr-FR" b="0" i="0" dirty="0">
                <a:solidFill>
                  <a:srgbClr val="000033"/>
                </a:solidFill>
                <a:effectLst/>
                <a:latin typeface="OpenSans"/>
              </a:rPr>
              <a:t> :</a:t>
            </a:r>
          </a:p>
          <a:p>
            <a:pPr algn="l">
              <a:buFont typeface="Arial" panose="020B0604020202020204" pitchFamily="34" charset="0"/>
              <a:buChar char="•"/>
            </a:pPr>
            <a:r>
              <a:rPr lang="fr-FR" b="1" i="0" dirty="0">
                <a:solidFill>
                  <a:srgbClr val="000033"/>
                </a:solidFill>
                <a:effectLst/>
                <a:latin typeface="OpenSans"/>
              </a:rPr>
              <a:t>Assez bien</a:t>
            </a:r>
            <a:r>
              <a:rPr lang="fr-FR" b="0" i="0" dirty="0">
                <a:solidFill>
                  <a:srgbClr val="000033"/>
                </a:solidFill>
                <a:effectLst/>
                <a:latin typeface="OpenSans"/>
              </a:rPr>
              <a:t>, quand le candidat a obtenu une </a:t>
            </a:r>
            <a:r>
              <a:rPr lang="fr-FR" b="1" i="0" dirty="0">
                <a:solidFill>
                  <a:srgbClr val="000033"/>
                </a:solidFill>
                <a:effectLst/>
                <a:latin typeface="OpenSans"/>
              </a:rPr>
              <a:t>moyenne au moins égale à 12 et inférieure à 14</a:t>
            </a:r>
            <a:r>
              <a:rPr lang="fr-FR" b="0" i="0" dirty="0">
                <a:solidFill>
                  <a:srgbClr val="000033"/>
                </a:solidFill>
                <a:effectLst/>
                <a:latin typeface="OpenSans"/>
              </a:rPr>
              <a:t> ;</a:t>
            </a:r>
          </a:p>
          <a:p>
            <a:pPr algn="l">
              <a:buFont typeface="Arial" panose="020B0604020202020204" pitchFamily="34" charset="0"/>
              <a:buChar char="•"/>
            </a:pPr>
            <a:r>
              <a:rPr lang="fr-FR" b="1" i="0" dirty="0">
                <a:solidFill>
                  <a:srgbClr val="000033"/>
                </a:solidFill>
                <a:effectLst/>
                <a:latin typeface="OpenSans"/>
              </a:rPr>
              <a:t>Bien</a:t>
            </a:r>
            <a:r>
              <a:rPr lang="fr-FR" b="0" i="0" dirty="0">
                <a:solidFill>
                  <a:srgbClr val="000033"/>
                </a:solidFill>
                <a:effectLst/>
                <a:latin typeface="OpenSans"/>
              </a:rPr>
              <a:t>, quand le candidat a obtenu une </a:t>
            </a:r>
            <a:r>
              <a:rPr lang="fr-FR" b="1" i="0" dirty="0">
                <a:solidFill>
                  <a:srgbClr val="000033"/>
                </a:solidFill>
                <a:effectLst/>
                <a:latin typeface="OpenSans"/>
              </a:rPr>
              <a:t>moyenne au moins égale à 14 et inférieure à 16</a:t>
            </a:r>
            <a:r>
              <a:rPr lang="fr-FR" b="0" i="0" dirty="0">
                <a:solidFill>
                  <a:srgbClr val="000033"/>
                </a:solidFill>
                <a:effectLst/>
                <a:latin typeface="OpenSans"/>
              </a:rPr>
              <a:t> ;</a:t>
            </a:r>
          </a:p>
          <a:p>
            <a:pPr algn="l">
              <a:buFont typeface="Arial" panose="020B0604020202020204" pitchFamily="34" charset="0"/>
              <a:buChar char="•"/>
            </a:pPr>
            <a:r>
              <a:rPr lang="fr-FR" b="1" i="0" dirty="0">
                <a:solidFill>
                  <a:srgbClr val="000033"/>
                </a:solidFill>
                <a:effectLst/>
                <a:latin typeface="OpenSans"/>
              </a:rPr>
              <a:t>Très bien</a:t>
            </a:r>
            <a:r>
              <a:rPr lang="fr-FR" b="0" i="0" dirty="0">
                <a:solidFill>
                  <a:srgbClr val="000033"/>
                </a:solidFill>
                <a:effectLst/>
                <a:latin typeface="OpenSans"/>
              </a:rPr>
              <a:t>, quand le candidat a obtenu une </a:t>
            </a:r>
            <a:r>
              <a:rPr lang="fr-FR" b="1" i="0" dirty="0">
                <a:solidFill>
                  <a:srgbClr val="000033"/>
                </a:solidFill>
                <a:effectLst/>
                <a:latin typeface="OpenSans"/>
              </a:rPr>
              <a:t>moyenne égale ou supérieure à 16</a:t>
            </a:r>
          </a:p>
          <a:p>
            <a:pPr algn="l">
              <a:buFont typeface="Arial" panose="020B0604020202020204" pitchFamily="34" charset="0"/>
              <a:buChar char="•"/>
            </a:pPr>
            <a:endParaRPr lang="fr-FR" b="1" dirty="0">
              <a:solidFill>
                <a:srgbClr val="000033"/>
              </a:solidFill>
              <a:latin typeface="OpenSans"/>
            </a:endParaRPr>
          </a:p>
          <a:p>
            <a:pPr algn="just"/>
            <a:r>
              <a:rPr lang="fr-FR" b="0" i="0" dirty="0">
                <a:solidFill>
                  <a:srgbClr val="000033"/>
                </a:solidFill>
                <a:effectLst/>
                <a:latin typeface="OpenSans"/>
              </a:rPr>
              <a:t>Le </a:t>
            </a:r>
            <a:r>
              <a:rPr lang="fr-FR" b="1" i="0" dirty="0">
                <a:solidFill>
                  <a:srgbClr val="000033"/>
                </a:solidFill>
                <a:effectLst/>
                <a:latin typeface="OpenSans"/>
              </a:rPr>
              <a:t>diplôme de baccalauréat professionnel</a:t>
            </a:r>
            <a:r>
              <a:rPr lang="fr-FR" b="0" i="0" dirty="0">
                <a:solidFill>
                  <a:srgbClr val="000033"/>
                </a:solidFill>
                <a:effectLst/>
                <a:latin typeface="OpenSans"/>
              </a:rPr>
              <a:t> délivré au candidat porte les </a:t>
            </a:r>
            <a:r>
              <a:rPr lang="fr-FR" b="1" i="0" dirty="0">
                <a:solidFill>
                  <a:srgbClr val="000033"/>
                </a:solidFill>
                <a:effectLst/>
                <a:latin typeface="OpenSans"/>
              </a:rPr>
              <a:t>mentions</a:t>
            </a:r>
            <a:r>
              <a:rPr lang="fr-FR" b="0" i="0" dirty="0">
                <a:solidFill>
                  <a:srgbClr val="000033"/>
                </a:solidFill>
                <a:effectLst/>
                <a:latin typeface="OpenSans"/>
              </a:rPr>
              <a:t> :</a:t>
            </a:r>
          </a:p>
          <a:p>
            <a:pPr algn="l">
              <a:buFont typeface="Arial" panose="020B0604020202020204" pitchFamily="34" charset="0"/>
              <a:buChar char="•"/>
            </a:pPr>
            <a:r>
              <a:rPr lang="fr-FR" b="1" i="0" dirty="0">
                <a:solidFill>
                  <a:srgbClr val="000033"/>
                </a:solidFill>
                <a:effectLst/>
                <a:latin typeface="OpenSans"/>
              </a:rPr>
              <a:t>Assez bien</a:t>
            </a:r>
            <a:r>
              <a:rPr lang="fr-FR" b="0" i="0" dirty="0">
                <a:solidFill>
                  <a:srgbClr val="000033"/>
                </a:solidFill>
                <a:effectLst/>
                <a:latin typeface="OpenSans"/>
              </a:rPr>
              <a:t>, quand le candidat a obtenu une </a:t>
            </a:r>
            <a:r>
              <a:rPr lang="fr-FR" b="1" i="0" dirty="0">
                <a:solidFill>
                  <a:srgbClr val="000033"/>
                </a:solidFill>
                <a:effectLst/>
                <a:latin typeface="OpenSans"/>
              </a:rPr>
              <a:t>moyenne au moins égale à 12 et inférieure à 14</a:t>
            </a:r>
            <a:r>
              <a:rPr lang="fr-FR" b="0" i="0" dirty="0">
                <a:solidFill>
                  <a:srgbClr val="000033"/>
                </a:solidFill>
                <a:effectLst/>
                <a:latin typeface="OpenSans"/>
              </a:rPr>
              <a:t> ;</a:t>
            </a:r>
          </a:p>
          <a:p>
            <a:pPr algn="l">
              <a:buFont typeface="Arial" panose="020B0604020202020204" pitchFamily="34" charset="0"/>
              <a:buChar char="•"/>
            </a:pPr>
            <a:r>
              <a:rPr lang="fr-FR" b="1" i="0" dirty="0">
                <a:solidFill>
                  <a:srgbClr val="000033"/>
                </a:solidFill>
                <a:effectLst/>
                <a:latin typeface="OpenSans"/>
              </a:rPr>
              <a:t>Bien</a:t>
            </a:r>
            <a:r>
              <a:rPr lang="fr-FR" b="0" i="0" dirty="0">
                <a:solidFill>
                  <a:srgbClr val="000033"/>
                </a:solidFill>
                <a:effectLst/>
                <a:latin typeface="OpenSans"/>
              </a:rPr>
              <a:t>, quand le candidat a obtenu une </a:t>
            </a:r>
            <a:r>
              <a:rPr lang="fr-FR" b="1" i="0" dirty="0">
                <a:solidFill>
                  <a:srgbClr val="000033"/>
                </a:solidFill>
                <a:effectLst/>
                <a:latin typeface="OpenSans"/>
              </a:rPr>
              <a:t>moyenne au moins égale à 14 et inférieure à 16</a:t>
            </a:r>
            <a:r>
              <a:rPr lang="fr-FR" b="0" i="0" dirty="0">
                <a:solidFill>
                  <a:srgbClr val="000033"/>
                </a:solidFill>
                <a:effectLst/>
                <a:latin typeface="OpenSans"/>
              </a:rPr>
              <a:t> ;</a:t>
            </a:r>
          </a:p>
          <a:p>
            <a:pPr algn="l">
              <a:buFont typeface="Arial" panose="020B0604020202020204" pitchFamily="34" charset="0"/>
              <a:buChar char="•"/>
            </a:pPr>
            <a:r>
              <a:rPr lang="fr-FR" b="1" i="0" dirty="0">
                <a:solidFill>
                  <a:srgbClr val="000033"/>
                </a:solidFill>
                <a:effectLst/>
                <a:latin typeface="OpenSans"/>
              </a:rPr>
              <a:t>Très bien</a:t>
            </a:r>
            <a:r>
              <a:rPr lang="fr-FR" b="0" i="0" dirty="0">
                <a:solidFill>
                  <a:srgbClr val="000033"/>
                </a:solidFill>
                <a:effectLst/>
                <a:latin typeface="OpenSans"/>
              </a:rPr>
              <a:t>, quand le candidat a obtenu une </a:t>
            </a:r>
            <a:r>
              <a:rPr lang="fr-FR" b="1" i="0" dirty="0">
                <a:solidFill>
                  <a:srgbClr val="000033"/>
                </a:solidFill>
                <a:effectLst/>
                <a:latin typeface="OpenSans"/>
              </a:rPr>
              <a:t>moyenne égale ou supérieure à 16</a:t>
            </a:r>
            <a:r>
              <a:rPr lang="fr-FR" b="0" i="0" dirty="0">
                <a:solidFill>
                  <a:srgbClr val="000033"/>
                </a:solidFill>
                <a:effectLst/>
                <a:latin typeface="OpenSans"/>
              </a:rPr>
              <a:t> ;</a:t>
            </a:r>
          </a:p>
          <a:p>
            <a:pPr algn="l">
              <a:buFont typeface="Arial" panose="020B0604020202020204" pitchFamily="34" charset="0"/>
              <a:buChar char="•"/>
            </a:pPr>
            <a:r>
              <a:rPr lang="fr-FR" b="1" i="0" dirty="0">
                <a:solidFill>
                  <a:srgbClr val="000033"/>
                </a:solidFill>
                <a:effectLst/>
                <a:latin typeface="OpenSans"/>
              </a:rPr>
              <a:t>Très bien, avec les félicitations du jury</a:t>
            </a:r>
            <a:r>
              <a:rPr lang="fr-FR" b="0" i="0" dirty="0">
                <a:solidFill>
                  <a:srgbClr val="000033"/>
                </a:solidFill>
                <a:effectLst/>
                <a:latin typeface="OpenSans"/>
              </a:rPr>
              <a:t>, quand le candidat a obtenu une </a:t>
            </a:r>
            <a:r>
              <a:rPr lang="fr-FR" b="1" i="0" dirty="0">
                <a:solidFill>
                  <a:srgbClr val="000033"/>
                </a:solidFill>
                <a:effectLst/>
                <a:latin typeface="OpenSans"/>
              </a:rPr>
              <a:t>moyenne au moins égale à 18</a:t>
            </a:r>
            <a:r>
              <a:rPr lang="fr-FR" b="0" i="0" dirty="0">
                <a:solidFill>
                  <a:srgbClr val="000033"/>
                </a:solidFill>
                <a:effectLst/>
                <a:latin typeface="OpenSans"/>
              </a:rPr>
              <a:t>.</a:t>
            </a:r>
          </a:p>
          <a:p>
            <a:pPr algn="l">
              <a:buFont typeface="Arial" panose="020B0604020202020204" pitchFamily="34" charset="0"/>
              <a:buChar char="•"/>
            </a:pPr>
            <a:endParaRPr lang="fr-FR" b="1" i="0" dirty="0">
              <a:solidFill>
                <a:srgbClr val="000033"/>
              </a:solidFill>
              <a:effectLst/>
              <a:latin typeface="OpenSans"/>
            </a:endParaRPr>
          </a:p>
          <a:p>
            <a:pPr algn="l">
              <a:buFont typeface="Arial" panose="020B0604020202020204" pitchFamily="34" charset="0"/>
              <a:buChar char="•"/>
            </a:pPr>
            <a:endParaRPr lang="fr-FR" b="1" dirty="0">
              <a:solidFill>
                <a:srgbClr val="000033"/>
              </a:solidFill>
              <a:latin typeface="OpenSans"/>
            </a:endParaRPr>
          </a:p>
          <a:p>
            <a:pPr algn="l">
              <a:buFont typeface="Arial" panose="020B0604020202020204" pitchFamily="34" charset="0"/>
              <a:buChar char="•"/>
            </a:pPr>
            <a:endParaRPr lang="fr-FR" b="0" i="0" dirty="0">
              <a:solidFill>
                <a:srgbClr val="000033"/>
              </a:solidFill>
              <a:effectLst/>
              <a:latin typeface="OpenSans"/>
            </a:endParaRPr>
          </a:p>
          <a:p>
            <a:endParaRPr lang="fr-FR" dirty="0"/>
          </a:p>
        </p:txBody>
      </p:sp>
    </p:spTree>
    <p:extLst>
      <p:ext uri="{BB962C8B-B14F-4D97-AF65-F5344CB8AC3E}">
        <p14:creationId xmlns:p14="http://schemas.microsoft.com/office/powerpoint/2010/main" val="813412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79138C7-F3FE-41EE-A030-4AB0D63C83D1}"/>
              </a:ext>
            </a:extLst>
          </p:cNvPr>
          <p:cNvSpPr txBox="1"/>
          <p:nvPr/>
        </p:nvSpPr>
        <p:spPr>
          <a:xfrm>
            <a:off x="3081338" y="3086785"/>
            <a:ext cx="6162674" cy="369332"/>
          </a:xfrm>
          <a:prstGeom prst="rect">
            <a:avLst/>
          </a:prstGeom>
          <a:noFill/>
        </p:spPr>
        <p:txBody>
          <a:bodyPr wrap="square">
            <a:spAutoFit/>
          </a:bodyPr>
          <a:lstStyle/>
          <a:p>
            <a:endParaRPr lang="fr-FR" dirty="0"/>
          </a:p>
        </p:txBody>
      </p:sp>
      <p:sp>
        <p:nvSpPr>
          <p:cNvPr id="4" name="ZoneTexte 3">
            <a:extLst>
              <a:ext uri="{FF2B5EF4-FFF2-40B4-BE49-F238E27FC236}">
                <a16:creationId xmlns:a16="http://schemas.microsoft.com/office/drawing/2014/main" id="{561DBABA-822F-439D-A982-7BD61CD6004D}"/>
              </a:ext>
            </a:extLst>
          </p:cNvPr>
          <p:cNvSpPr txBox="1"/>
          <p:nvPr/>
        </p:nvSpPr>
        <p:spPr>
          <a:xfrm>
            <a:off x="895350" y="1248444"/>
            <a:ext cx="10182225" cy="1200329"/>
          </a:xfrm>
          <a:prstGeom prst="rect">
            <a:avLst/>
          </a:prstGeom>
          <a:noFill/>
        </p:spPr>
        <p:txBody>
          <a:bodyPr wrap="square" rtlCol="0">
            <a:spAutoFit/>
          </a:bodyPr>
          <a:lstStyle/>
          <a:p>
            <a:pPr marL="285750" indent="-285750">
              <a:buFont typeface="Wingdings" panose="05000000000000000000" pitchFamily="2" charset="2"/>
              <a:buChar char="ü"/>
            </a:pPr>
            <a:r>
              <a:rPr lang="fr-FR" b="1" dirty="0" err="1">
                <a:latin typeface="Calibri" panose="020F0502020204030204" pitchFamily="34" charset="0"/>
                <a:ea typeface="Calibri" panose="020F0502020204030204" pitchFamily="34" charset="0"/>
                <a:cs typeface="Calibri" panose="020F0502020204030204" pitchFamily="34" charset="0"/>
              </a:rPr>
              <a:t>Inffo</a:t>
            </a:r>
            <a:r>
              <a:rPr lang="fr-FR" b="1" dirty="0">
                <a:latin typeface="Calibri" panose="020F0502020204030204" pitchFamily="34" charset="0"/>
                <a:ea typeface="Calibri" panose="020F0502020204030204" pitchFamily="34" charset="0"/>
                <a:cs typeface="Calibri" panose="020F0502020204030204" pitchFamily="34" charset="0"/>
              </a:rPr>
              <a:t> Formation du 30 novembre 2023 – Nouveau service digital de Pôle Emploi (France Travail)</a:t>
            </a:r>
          </a:p>
          <a:p>
            <a:r>
              <a:rPr lang="fr-FR" dirty="0">
                <a:hlinkClick r:id="rId2"/>
              </a:rPr>
              <a:t>https://www.francetravail.fr/employeur/solution-recrutement/2024/competences-validees.html</a:t>
            </a:r>
            <a:endParaRPr lang="fr-FR" dirty="0"/>
          </a:p>
          <a:p>
            <a:endParaRPr lang="fr-FR" dirty="0"/>
          </a:p>
          <a:p>
            <a:endParaRPr lang="fr-FR" b="1" dirty="0">
              <a:latin typeface="Calibri" panose="020F0502020204030204" pitchFamily="34" charset="0"/>
              <a:ea typeface="Calibri" panose="020F0502020204030204" pitchFamily="34" charset="0"/>
              <a:cs typeface="Calibri" panose="020F0502020204030204" pitchFamily="34" charset="0"/>
            </a:endParaRPr>
          </a:p>
        </p:txBody>
      </p:sp>
      <p:pic>
        <p:nvPicPr>
          <p:cNvPr id="7" name="Image 6">
            <a:extLst>
              <a:ext uri="{FF2B5EF4-FFF2-40B4-BE49-F238E27FC236}">
                <a16:creationId xmlns:a16="http://schemas.microsoft.com/office/drawing/2014/main" id="{6C798576-DBB8-4DD5-8F60-B828278B80B6}"/>
              </a:ext>
            </a:extLst>
          </p:cNvPr>
          <p:cNvPicPr>
            <a:picLocks noChangeAspect="1"/>
          </p:cNvPicPr>
          <p:nvPr/>
        </p:nvPicPr>
        <p:blipFill>
          <a:blip r:embed="rId3"/>
          <a:stretch>
            <a:fillRect/>
          </a:stretch>
        </p:blipFill>
        <p:spPr>
          <a:xfrm>
            <a:off x="790576" y="1962149"/>
            <a:ext cx="4448174" cy="4219575"/>
          </a:xfrm>
          <a:prstGeom prst="rect">
            <a:avLst/>
          </a:prstGeom>
        </p:spPr>
      </p:pic>
      <p:sp>
        <p:nvSpPr>
          <p:cNvPr id="8" name="ZoneTexte 7">
            <a:extLst>
              <a:ext uri="{FF2B5EF4-FFF2-40B4-BE49-F238E27FC236}">
                <a16:creationId xmlns:a16="http://schemas.microsoft.com/office/drawing/2014/main" id="{EAD1D2A7-33E5-4B60-A457-1BAC56C2200B}"/>
              </a:ext>
            </a:extLst>
          </p:cNvPr>
          <p:cNvSpPr txBox="1"/>
          <p:nvPr/>
        </p:nvSpPr>
        <p:spPr>
          <a:xfrm>
            <a:off x="6219824" y="1933574"/>
            <a:ext cx="5076825" cy="4801314"/>
          </a:xfrm>
          <a:prstGeom prst="rect">
            <a:avLst/>
          </a:prstGeom>
          <a:noFill/>
        </p:spPr>
        <p:txBody>
          <a:bodyPr wrap="square" rtlCol="0">
            <a:spAutoFit/>
          </a:bodyPr>
          <a:lstStyle/>
          <a:p>
            <a:r>
              <a:rPr lang="fr-FR" b="1" u="sng" dirty="0"/>
              <a:t>Constat</a:t>
            </a:r>
            <a:r>
              <a:rPr lang="fr-FR" dirty="0"/>
              <a:t> : Les employeurs ont rarement confiance dans les </a:t>
            </a:r>
            <a:r>
              <a:rPr lang="fr-FR" dirty="0" err="1"/>
              <a:t>auto-déclarations</a:t>
            </a:r>
            <a:r>
              <a:rPr lang="fr-FR" dirty="0"/>
              <a:t> des CV des candidats</a:t>
            </a:r>
          </a:p>
          <a:p>
            <a:endParaRPr lang="fr-FR" dirty="0"/>
          </a:p>
          <a:p>
            <a:r>
              <a:rPr lang="fr-FR" b="1" u="sng" dirty="0"/>
              <a:t>Objectifs</a:t>
            </a:r>
            <a:r>
              <a:rPr lang="fr-FR" dirty="0"/>
              <a:t> : </a:t>
            </a:r>
          </a:p>
          <a:p>
            <a:pPr marL="285750" indent="-285750">
              <a:buFont typeface="Wingdings" panose="05000000000000000000" pitchFamily="2" charset="2"/>
              <a:buChar char="§"/>
            </a:pPr>
            <a:r>
              <a:rPr lang="fr-FR" dirty="0"/>
              <a:t>Les employeurs peuvent valoriser </a:t>
            </a:r>
          </a:p>
          <a:p>
            <a:r>
              <a:rPr lang="fr-FR" dirty="0"/>
              <a:t>(et non valider ou certifier) les compétences de leur ancien collaborateur.</a:t>
            </a:r>
          </a:p>
          <a:p>
            <a:pPr marL="285750" indent="-285750">
              <a:buFont typeface="Wingdings" panose="05000000000000000000" pitchFamily="2" charset="2"/>
              <a:buChar char="§"/>
            </a:pPr>
            <a:r>
              <a:rPr lang="fr-FR" dirty="0"/>
              <a:t>Valoriser des savoirs, savoir-faire, savoir-être</a:t>
            </a:r>
          </a:p>
          <a:p>
            <a:pPr marL="285750" indent="-285750">
              <a:buFont typeface="Wingdings" panose="05000000000000000000" pitchFamily="2" charset="2"/>
              <a:buChar char="§"/>
            </a:pPr>
            <a:r>
              <a:rPr lang="fr-FR" dirty="0"/>
              <a:t>Valoriser des compétences si minimum 60 jours d’expérience professionnelle</a:t>
            </a:r>
          </a:p>
          <a:p>
            <a:pPr marL="285750" indent="-285750">
              <a:buFont typeface="Wingdings" panose="05000000000000000000" pitchFamily="2" charset="2"/>
              <a:buChar char="§"/>
            </a:pPr>
            <a:r>
              <a:rPr lang="fr-FR" dirty="0"/>
              <a:t>Apporter une caution et une crédibilité entre pairs</a:t>
            </a:r>
          </a:p>
          <a:p>
            <a:pPr marL="285750" indent="-285750">
              <a:buFont typeface="Wingdings" panose="05000000000000000000" pitchFamily="2" charset="2"/>
              <a:buChar char="§"/>
            </a:pPr>
            <a:endParaRPr lang="fr-FR" dirty="0"/>
          </a:p>
          <a:p>
            <a:r>
              <a:rPr lang="fr-FR" b="1" u="sng" dirty="0"/>
              <a:t>Comment :</a:t>
            </a:r>
          </a:p>
          <a:p>
            <a:r>
              <a:rPr lang="fr-FR" dirty="0"/>
              <a:t>Demande initiée par le candidat qui demande à son ancien employeur de « taguer » ses compétences</a:t>
            </a:r>
          </a:p>
          <a:p>
            <a:endParaRPr lang="fr-FR" dirty="0"/>
          </a:p>
        </p:txBody>
      </p:sp>
      <p:sp>
        <p:nvSpPr>
          <p:cNvPr id="9" name="ZoneTexte 8">
            <a:extLst>
              <a:ext uri="{FF2B5EF4-FFF2-40B4-BE49-F238E27FC236}">
                <a16:creationId xmlns:a16="http://schemas.microsoft.com/office/drawing/2014/main" id="{25C762AF-C4D4-452C-AD79-3E76901E8986}"/>
              </a:ext>
            </a:extLst>
          </p:cNvPr>
          <p:cNvSpPr txBox="1"/>
          <p:nvPr/>
        </p:nvSpPr>
        <p:spPr>
          <a:xfrm>
            <a:off x="2514599" y="454101"/>
            <a:ext cx="6943725" cy="371475"/>
          </a:xfrm>
          <a:prstGeom prst="rect">
            <a:avLst/>
          </a:prstGeom>
          <a:noFill/>
        </p:spPr>
        <p:txBody>
          <a:bodyPr wrap="square" rtlCol="0">
            <a:spAutoFit/>
          </a:bodyPr>
          <a:lstStyle/>
          <a:p>
            <a:pPr algn="ctr"/>
            <a:r>
              <a:rPr lang="fr-FR" sz="1800" b="1" dirty="0">
                <a:solidFill>
                  <a:srgbClr val="00365F"/>
                </a:solidFill>
                <a:latin typeface="Arial" panose="020B0604020202020204" pitchFamily="34" charset="0"/>
                <a:cs typeface="Arial" panose="020B0604020202020204" pitchFamily="34" charset="0"/>
              </a:rPr>
              <a:t>VEILLE REGLEMENTAIRE &amp; INFORMATIONNELLE</a:t>
            </a:r>
          </a:p>
        </p:txBody>
      </p:sp>
    </p:spTree>
    <p:extLst>
      <p:ext uri="{BB962C8B-B14F-4D97-AF65-F5344CB8AC3E}">
        <p14:creationId xmlns:p14="http://schemas.microsoft.com/office/powerpoint/2010/main" val="204268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D5475F0-FFAA-405D-97EF-83D427BFD31A}"/>
              </a:ext>
            </a:extLst>
          </p:cNvPr>
          <p:cNvSpPr txBox="1"/>
          <p:nvPr/>
        </p:nvSpPr>
        <p:spPr>
          <a:xfrm>
            <a:off x="2971120" y="386076"/>
            <a:ext cx="6162674" cy="3693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00365F"/>
                </a:solidFill>
                <a:effectLst/>
                <a:uLnTx/>
                <a:uFillTx/>
                <a:latin typeface="Arial" panose="020B0604020202020204" pitchFamily="34" charset="0"/>
                <a:ea typeface="+mn-ea"/>
                <a:cs typeface="Arial" panose="020B0604020202020204" pitchFamily="34" charset="0"/>
              </a:rPr>
              <a:t>VEILLE REGLEMENTAIRE &amp; INFORMATIONNELLE</a:t>
            </a:r>
          </a:p>
        </p:txBody>
      </p:sp>
      <p:sp>
        <p:nvSpPr>
          <p:cNvPr id="2" name="ZoneTexte 1"/>
          <p:cNvSpPr txBox="1"/>
          <p:nvPr/>
        </p:nvSpPr>
        <p:spPr>
          <a:xfrm>
            <a:off x="659358" y="990077"/>
            <a:ext cx="9917361" cy="5355312"/>
          </a:xfrm>
          <a:prstGeom prst="rect">
            <a:avLst/>
          </a:prstGeom>
          <a:noFill/>
        </p:spPr>
        <p:txBody>
          <a:bodyPr wrap="square" rtlCol="0">
            <a:spAutoFit/>
          </a:bodyPr>
          <a:lstStyle/>
          <a:p>
            <a:r>
              <a:rPr lang="fr-FR" b="1" dirty="0"/>
              <a:t>« Certification des compétences », un abus de langage ? </a:t>
            </a:r>
            <a:r>
              <a:rPr lang="fr-FR" dirty="0"/>
              <a:t>- Centre Inffo, 26 février 2024</a:t>
            </a:r>
          </a:p>
          <a:p>
            <a:r>
              <a:rPr lang="fr-FR" dirty="0">
                <a:hlinkClick r:id="rId2" action="ppaction://hlinkfile"/>
              </a:rPr>
              <a:t>certification des </a:t>
            </a:r>
            <a:r>
              <a:rPr lang="fr-FR" dirty="0" err="1">
                <a:hlinkClick r:id="rId2" action="ppaction://hlinkfile"/>
              </a:rPr>
              <a:t>compétences_vocab_CI</a:t>
            </a:r>
            <a:r>
              <a:rPr lang="fr-FR" dirty="0">
                <a:hlinkClick r:id="rId2" action="ppaction://hlinkfile"/>
              </a:rPr>
              <a:t> 26fev2024.pdf</a:t>
            </a:r>
            <a:endParaRPr lang="fr-FR" dirty="0"/>
          </a:p>
          <a:p>
            <a:endParaRPr lang="fr-FR" dirty="0"/>
          </a:p>
          <a:p>
            <a:r>
              <a:rPr lang="fr-FR" dirty="0"/>
              <a:t>La notion de "</a:t>
            </a:r>
            <a:r>
              <a:rPr lang="fr-FR" b="1" dirty="0"/>
              <a:t>certification des compétences</a:t>
            </a:r>
            <a:r>
              <a:rPr lang="fr-FR" dirty="0"/>
              <a:t>" émerge dans le domaine professionnel, marquant un changement où la valeur d'un individu se mesure désormais par ses compétences validées par un organisme certificateur, et non seulement par son parcours académique. Cependant, dans le droit du travail, cette intrusion peut être considérée comme un abus de langage.</a:t>
            </a:r>
          </a:p>
          <a:p>
            <a:endParaRPr lang="fr-FR" dirty="0"/>
          </a:p>
          <a:p>
            <a:r>
              <a:rPr lang="fr-FR" b="1" dirty="0"/>
              <a:t>Le droit de la consommation </a:t>
            </a:r>
            <a:r>
              <a:rPr lang="fr-FR" dirty="0"/>
              <a:t>définit la certification comme l'attestation de conformité à des normes, mais cette définition ne s'applique pas pleinement au domaine des compétences.</a:t>
            </a:r>
          </a:p>
          <a:p>
            <a:r>
              <a:rPr lang="fr-FR" b="1" dirty="0"/>
              <a:t>Le Code du travail </a:t>
            </a:r>
            <a:r>
              <a:rPr lang="fr-FR" dirty="0"/>
              <a:t>exige une certification enregistrée dans les répertoires nationaux pour être un organisme certificateur de compétences. Cela peut soulever des questions d’impartialité : conflits d'intérêts entre certification des compétences et ventes de </a:t>
            </a:r>
            <a:r>
              <a:rPr lang="fr-FR"/>
              <a:t>formations ?</a:t>
            </a:r>
          </a:p>
          <a:p>
            <a:endParaRPr lang="fr-FR" dirty="0"/>
          </a:p>
          <a:p>
            <a:r>
              <a:rPr lang="fr-FR" dirty="0"/>
              <a:t>Deux interprétations divergentes existent quant à ce que certifient réellement les organismes certificateurs : compétences intrinsèques ou acquis de formation.</a:t>
            </a:r>
          </a:p>
          <a:p>
            <a:r>
              <a:rPr lang="fr-FR" dirty="0"/>
              <a:t>En conclusion, la "certification des compétences" peut être considérée comme un abus de langage, car elle ne garantit pas nécessairement les compétences individuelles mais plutôt des acquis de formation ou d'expérience.</a:t>
            </a:r>
          </a:p>
        </p:txBody>
      </p:sp>
    </p:spTree>
    <p:extLst>
      <p:ext uri="{BB962C8B-B14F-4D97-AF65-F5344CB8AC3E}">
        <p14:creationId xmlns:p14="http://schemas.microsoft.com/office/powerpoint/2010/main" val="170152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2862322"/>
          </a:xfrm>
          <a:prstGeom prst="rect">
            <a:avLst/>
          </a:prstGeom>
          <a:noFill/>
        </p:spPr>
        <p:txBody>
          <a:bodyPr wrap="square">
            <a:spAutoFit/>
          </a:bodyPr>
          <a:lstStyle/>
          <a:p>
            <a:pPr algn="ctr"/>
            <a:endParaRPr lang="fr-FR" sz="1800" b="1" dirty="0">
              <a:solidFill>
                <a:srgbClr val="00365F"/>
              </a:solidFill>
              <a:latin typeface="Arial" panose="020B0604020202020204" pitchFamily="34" charset="0"/>
              <a:cs typeface="Arial" panose="020B0604020202020204" pitchFamily="34" charset="0"/>
            </a:endParaRPr>
          </a:p>
          <a:p>
            <a:pPr algn="ctr"/>
            <a:endParaRPr lang="fr-FR" b="1" dirty="0">
              <a:solidFill>
                <a:srgbClr val="00365F"/>
              </a:solidFill>
              <a:latin typeface="Arial" panose="020B0604020202020204" pitchFamily="34" charset="0"/>
              <a:cs typeface="Arial" panose="020B0604020202020204" pitchFamily="34" charset="0"/>
            </a:endParaRPr>
          </a:p>
          <a:p>
            <a:pPr algn="ctr"/>
            <a:endParaRPr lang="fr-FR" sz="1800" b="1" dirty="0">
              <a:solidFill>
                <a:srgbClr val="00365F"/>
              </a:solidFill>
              <a:latin typeface="Arial" panose="020B0604020202020204" pitchFamily="34" charset="0"/>
              <a:cs typeface="Arial" panose="020B0604020202020204" pitchFamily="34" charset="0"/>
            </a:endParaRPr>
          </a:p>
          <a:p>
            <a:pPr algn="ctr"/>
            <a:endParaRPr lang="fr-FR" b="1" dirty="0">
              <a:solidFill>
                <a:srgbClr val="00365F"/>
              </a:solidFill>
              <a:latin typeface="Arial" panose="020B0604020202020204" pitchFamily="34" charset="0"/>
              <a:cs typeface="Arial" panose="020B0604020202020204" pitchFamily="34" charset="0"/>
            </a:endParaRPr>
          </a:p>
          <a:p>
            <a:pPr algn="ctr"/>
            <a:endParaRPr lang="fr-FR" sz="1800" b="1" dirty="0">
              <a:solidFill>
                <a:srgbClr val="00365F"/>
              </a:solidFill>
              <a:latin typeface="Arial" panose="020B0604020202020204" pitchFamily="34" charset="0"/>
              <a:cs typeface="Arial" panose="020B0604020202020204" pitchFamily="34" charset="0"/>
            </a:endParaRPr>
          </a:p>
          <a:p>
            <a:pPr algn="ctr"/>
            <a:endParaRPr lang="fr-FR" b="1" dirty="0">
              <a:solidFill>
                <a:srgbClr val="00365F"/>
              </a:solidFill>
              <a:latin typeface="Arial" panose="020B0604020202020204" pitchFamily="34" charset="0"/>
              <a:cs typeface="Arial" panose="020B0604020202020204" pitchFamily="34" charset="0"/>
            </a:endParaRPr>
          </a:p>
          <a:p>
            <a:pPr algn="ctr"/>
            <a:endParaRPr lang="fr-FR" sz="1800" b="1" dirty="0">
              <a:solidFill>
                <a:srgbClr val="00365F"/>
              </a:solidFill>
              <a:latin typeface="Arial" panose="020B0604020202020204" pitchFamily="34" charset="0"/>
              <a:cs typeface="Arial" panose="020B0604020202020204" pitchFamily="34" charset="0"/>
            </a:endParaRPr>
          </a:p>
          <a:p>
            <a:pPr algn="ctr"/>
            <a:endParaRPr lang="fr-FR" b="1" dirty="0">
              <a:solidFill>
                <a:srgbClr val="00365F"/>
              </a:solidFill>
              <a:latin typeface="Arial" panose="020B0604020202020204" pitchFamily="34" charset="0"/>
              <a:cs typeface="Arial" panose="020B0604020202020204" pitchFamily="34" charset="0"/>
            </a:endParaRPr>
          </a:p>
          <a:p>
            <a:pPr algn="ctr"/>
            <a:endParaRPr lang="fr-FR" sz="1800" b="1" dirty="0">
              <a:solidFill>
                <a:srgbClr val="00365F"/>
              </a:solidFill>
              <a:latin typeface="Arial" panose="020B0604020202020204" pitchFamily="34" charset="0"/>
              <a:cs typeface="Arial" panose="020B0604020202020204" pitchFamily="34" charset="0"/>
            </a:endParaRPr>
          </a:p>
          <a:p>
            <a:pPr algn="ctr"/>
            <a:r>
              <a:rPr lang="fr-FR" sz="1800" b="1" dirty="0">
                <a:solidFill>
                  <a:srgbClr val="00365F"/>
                </a:solidFill>
                <a:latin typeface="Arial" panose="020B0604020202020204" pitchFamily="34" charset="0"/>
                <a:cs typeface="Arial" panose="020B0604020202020204" pitchFamily="34" charset="0"/>
              </a:rPr>
              <a:t>PROJET DE THESE DE JULIE ROYER : LE DECROCHAGE DES ENSEIGNANTS</a:t>
            </a:r>
          </a:p>
        </p:txBody>
      </p:sp>
      <p:sp>
        <p:nvSpPr>
          <p:cNvPr id="6" name="ZoneTexte 5">
            <a:extLst>
              <a:ext uri="{FF2B5EF4-FFF2-40B4-BE49-F238E27FC236}">
                <a16:creationId xmlns:a16="http://schemas.microsoft.com/office/drawing/2014/main" id="{A22E12CE-66A0-4A05-9E09-FE482E208BD7}"/>
              </a:ext>
            </a:extLst>
          </p:cNvPr>
          <p:cNvSpPr txBox="1"/>
          <p:nvPr/>
        </p:nvSpPr>
        <p:spPr>
          <a:xfrm>
            <a:off x="723899" y="1263446"/>
            <a:ext cx="10887075" cy="369332"/>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7697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369332"/>
          </a:xfrm>
          <a:prstGeom prst="rect">
            <a:avLst/>
          </a:prstGeom>
          <a:noFill/>
        </p:spPr>
        <p:txBody>
          <a:bodyPr wrap="square">
            <a:spAutoFit/>
          </a:bodyPr>
          <a:lstStyle/>
          <a:p>
            <a:pPr algn="ctr"/>
            <a:r>
              <a:rPr lang="fr-FR" b="1" dirty="0">
                <a:solidFill>
                  <a:srgbClr val="00365F"/>
                </a:solidFill>
                <a:latin typeface="Arial" panose="020B0604020202020204" pitchFamily="34" charset="0"/>
                <a:cs typeface="Arial" panose="020B0604020202020204" pitchFamily="34" charset="0"/>
              </a:rPr>
              <a:t>REX Site internet de la Certification : Votre allié pour des démarches facilitées</a:t>
            </a:r>
            <a:endParaRPr lang="fr-FR" sz="1800" b="1" dirty="0">
              <a:solidFill>
                <a:srgbClr val="00365F"/>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A22E12CE-66A0-4A05-9E09-FE482E208BD7}"/>
              </a:ext>
            </a:extLst>
          </p:cNvPr>
          <p:cNvSpPr txBox="1"/>
          <p:nvPr/>
        </p:nvSpPr>
        <p:spPr>
          <a:xfrm>
            <a:off x="935665" y="1135247"/>
            <a:ext cx="10249786" cy="5078313"/>
          </a:xfrm>
          <a:prstGeom prst="rect">
            <a:avLst/>
          </a:prstGeom>
          <a:noFill/>
        </p:spPr>
        <p:txBody>
          <a:bodyPr wrap="square" rtlCol="0">
            <a:spAutoFit/>
          </a:bodyPr>
          <a:lstStyle/>
          <a:p>
            <a:r>
              <a:rPr lang="fr-FR" sz="1800" b="1" dirty="0">
                <a:effectLst/>
                <a:latin typeface="Calibri" panose="020F0502020204030204" pitchFamily="34" charset="0"/>
                <a:ea typeface="Calibri" panose="020F0502020204030204" pitchFamily="34" charset="0"/>
                <a:cs typeface="Calibri" panose="020F0502020204030204" pitchFamily="34" charset="0"/>
              </a:rPr>
              <a:t>Envoi questionnaire : 93 personnes</a:t>
            </a:r>
          </a:p>
          <a:p>
            <a:r>
              <a:rPr lang="fr-FR" sz="1800" b="1" dirty="0">
                <a:effectLst/>
                <a:latin typeface="Calibri" panose="020F0502020204030204" pitchFamily="34" charset="0"/>
                <a:ea typeface="Calibri" panose="020F0502020204030204" pitchFamily="34" charset="0"/>
                <a:cs typeface="Calibri" panose="020F0502020204030204" pitchFamily="34" charset="0"/>
              </a:rPr>
              <a:t>Réponse au questionnaire : 32 personnes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Calibri" panose="020F0502020204030204" pitchFamily="34" charset="0"/>
            </a:endParaRPr>
          </a:p>
          <a:p>
            <a:r>
              <a:rPr lang="fr-FR" dirty="0">
                <a:latin typeface="Calibri" panose="020F0502020204030204" pitchFamily="34" charset="0"/>
                <a:ea typeface="Calibri" panose="020F0502020204030204" pitchFamily="34" charset="0"/>
                <a:cs typeface="Calibri" panose="020F0502020204030204" pitchFamily="34" charset="0"/>
              </a:rPr>
              <a:t>Question : Avez-vous utilisé le site ? : 16 personnes ont déclaré ne pas utiliser le site</a:t>
            </a:r>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16 ont déclaré utiliser le site : </a:t>
            </a:r>
            <a:r>
              <a:rPr lang="fr-FR" sz="1800" b="1" dirty="0">
                <a:effectLst/>
                <a:latin typeface="Calibri" panose="020F0502020204030204" pitchFamily="34" charset="0"/>
                <a:ea typeface="Calibri" panose="020F0502020204030204" pitchFamily="34" charset="0"/>
                <a:cs typeface="Calibri" panose="020F0502020204030204" pitchFamily="34" charset="0"/>
              </a:rPr>
              <a:t>L’analyse ci-dessous est faite à partir de ces 16 réponses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Calibri" panose="020F0502020204030204" pitchFamily="34" charset="0"/>
                <a:ea typeface="Calibri" panose="020F0502020204030204" pitchFamily="34" charset="0"/>
                <a:cs typeface="Calibri" panose="020F0502020204030204" pitchFamily="34" charset="0"/>
              </a:rPr>
              <a:t>A quelle fréquence, allez-vous sur le site "Certification"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seulement en cas de besoin (recherche d'infos) : 69 %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plusieurs fois par mois : 19 %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une fois par semaine : 6 %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une fois par mois : 6 %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sz="2000" b="1" dirty="0">
                <a:effectLst/>
                <a:latin typeface="Calibri" panose="020F0502020204030204" pitchFamily="34" charset="0"/>
                <a:ea typeface="Calibri" panose="020F0502020204030204" pitchFamily="34" charset="0"/>
                <a:cs typeface="Calibri" panose="020F0502020204030204" pitchFamily="34" charset="0"/>
              </a:rPr>
              <a:t>Remarques sur la forme :</a:t>
            </a:r>
          </a:p>
          <a:p>
            <a:r>
              <a:rPr lang="fr-FR" sz="1800" dirty="0">
                <a:effectLst/>
                <a:latin typeface="Calibri" panose="020F0502020204030204" pitchFamily="34" charset="0"/>
                <a:ea typeface="Calibri" panose="020F0502020204030204" pitchFamily="34" charset="0"/>
                <a:cs typeface="Calibri" panose="020F0502020204030204" pitchFamily="34" charset="0"/>
              </a:rPr>
              <a:t>La consultation du site se fait uniquement </a:t>
            </a:r>
            <a:r>
              <a:rPr lang="fr-FR" sz="1800" u="sng" dirty="0">
                <a:effectLst/>
                <a:latin typeface="Calibri" panose="020F0502020204030204" pitchFamily="34" charset="0"/>
                <a:ea typeface="Calibri" panose="020F0502020204030204" pitchFamily="34" charset="0"/>
                <a:cs typeface="Calibri" panose="020F0502020204030204" pitchFamily="34" charset="0"/>
              </a:rPr>
              <a:t>via l’ordinateur</a:t>
            </a:r>
          </a:p>
          <a:p>
            <a:r>
              <a:rPr lang="fr-FR" sz="1800" dirty="0">
                <a:effectLst/>
                <a:latin typeface="Calibri" panose="020F0502020204030204" pitchFamily="34" charset="0"/>
                <a:ea typeface="Calibri" panose="020F0502020204030204" pitchFamily="34" charset="0"/>
                <a:cs typeface="Calibri" panose="020F0502020204030204" pitchFamily="34" charset="0"/>
              </a:rPr>
              <a:t>La majorité trouve le site visuellement agréable avec une navigation plutôt aisée et intuitive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1 personne aimerait une page d’accueil à la couleur plus « </a:t>
            </a:r>
            <a:r>
              <a:rPr lang="fr-FR" sz="1800" dirty="0" err="1">
                <a:effectLst/>
                <a:latin typeface="Calibri" panose="020F0502020204030204" pitchFamily="34" charset="0"/>
                <a:ea typeface="Calibri" panose="020F0502020204030204" pitchFamily="34" charset="0"/>
                <a:cs typeface="Calibri" panose="020F0502020204030204" pitchFamily="34" charset="0"/>
              </a:rPr>
              <a:t>pepsy</a:t>
            </a:r>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1 personne trouve le site pas du tout intuitif et dis devoir utiliser le moteur de recherche.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2963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369332"/>
          </a:xfrm>
          <a:prstGeom prst="rect">
            <a:avLst/>
          </a:prstGeom>
          <a:noFill/>
        </p:spPr>
        <p:txBody>
          <a:bodyPr wrap="square">
            <a:spAutoFit/>
          </a:bodyPr>
          <a:lstStyle/>
          <a:p>
            <a:pPr algn="ctr"/>
            <a:r>
              <a:rPr lang="fr-FR" b="1" dirty="0">
                <a:solidFill>
                  <a:srgbClr val="00365F"/>
                </a:solidFill>
                <a:latin typeface="Arial" panose="020B0604020202020204" pitchFamily="34" charset="0"/>
                <a:cs typeface="Arial" panose="020B0604020202020204" pitchFamily="34" charset="0"/>
              </a:rPr>
              <a:t>REX Site internet de la Certification : Votre allié pour des démarches facilitées</a:t>
            </a:r>
            <a:endParaRPr lang="fr-FR" sz="1800" b="1" dirty="0">
              <a:solidFill>
                <a:srgbClr val="00365F"/>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A22E12CE-66A0-4A05-9E09-FE482E208BD7}"/>
              </a:ext>
            </a:extLst>
          </p:cNvPr>
          <p:cNvSpPr txBox="1"/>
          <p:nvPr/>
        </p:nvSpPr>
        <p:spPr>
          <a:xfrm>
            <a:off x="723900" y="1263446"/>
            <a:ext cx="10585376" cy="5078313"/>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b="1" dirty="0">
                <a:effectLst/>
                <a:latin typeface="Calibri" panose="020F0502020204030204" pitchFamily="34" charset="0"/>
                <a:ea typeface="Calibri" panose="020F0502020204030204" pitchFamily="34" charset="0"/>
                <a:cs typeface="Calibri" panose="020F0502020204030204" pitchFamily="34" charset="0"/>
              </a:rPr>
              <a:t>Remarques sur le contenu :</a:t>
            </a:r>
          </a:p>
          <a:p>
            <a:r>
              <a:rPr lang="fr-FR" sz="1800" dirty="0">
                <a:effectLst/>
                <a:latin typeface="Calibri" panose="020F0502020204030204" pitchFamily="34" charset="0"/>
                <a:ea typeface="Calibri" panose="020F0502020204030204" pitchFamily="34" charset="0"/>
                <a:cs typeface="Calibri" panose="020F0502020204030204" pitchFamily="34" charset="0"/>
              </a:rPr>
              <a:t>Le contenu du site est jugé compréhensif et clair.</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A la question </a:t>
            </a:r>
            <a:r>
              <a:rPr lang="fr-FR" sz="1800" b="1" dirty="0">
                <a:effectLst/>
                <a:latin typeface="Calibri" panose="020F0502020204030204" pitchFamily="34" charset="0"/>
                <a:ea typeface="Calibri" panose="020F0502020204030204" pitchFamily="34" charset="0"/>
                <a:cs typeface="Calibri" panose="020F0502020204030204" pitchFamily="34" charset="0"/>
              </a:rPr>
              <a:t>« Trouvez-vous toujours les informations recherchées ? »</a:t>
            </a:r>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ahoma" panose="020B060403050404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10 ont répondu « OUI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ahoma" panose="020B0604030504040204" pitchFamily="34" charset="0"/>
              <a:buChar char="-"/>
            </a:pPr>
            <a:r>
              <a:rPr lang="fr-FR" sz="1800" dirty="0">
                <a:effectLst/>
                <a:latin typeface="Calibri" panose="020F0502020204030204" pitchFamily="34" charset="0"/>
                <a:ea typeface="Calibri" panose="020F0502020204030204" pitchFamily="34" charset="0"/>
                <a:cs typeface="Calibri" panose="020F0502020204030204" pitchFamily="34" charset="0"/>
              </a:rPr>
              <a:t>  5 ont répondu « NON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Les exemples donnés à la réponse « Non » :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itka Small" panose="02000505000000020004" pitchFamily="2" charset="0"/>
              <a:buChar char="~"/>
            </a:pPr>
            <a:r>
              <a:rPr lang="fr-FR" sz="1800" i="1" dirty="0">
                <a:effectLst/>
                <a:latin typeface="Calibri" panose="020F0502020204030204" pitchFamily="34" charset="0"/>
                <a:ea typeface="Calibri" panose="020F0502020204030204" pitchFamily="34" charset="0"/>
                <a:cs typeface="Calibri" panose="020F0502020204030204" pitchFamily="34" charset="0"/>
              </a:rPr>
              <a:t>l'accès aux référentiels de certification du Men devraient être plus facile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itka Small" panose="02000505000000020004" pitchFamily="2" charset="0"/>
              <a:buChar char="~"/>
            </a:pPr>
            <a:r>
              <a:rPr lang="fr-FR" sz="1800" i="1" dirty="0">
                <a:effectLst/>
                <a:latin typeface="Calibri" panose="020F0502020204030204" pitchFamily="34" charset="0"/>
                <a:ea typeface="Calibri" panose="020F0502020204030204" pitchFamily="34" charset="0"/>
                <a:cs typeface="Calibri" panose="020F0502020204030204" pitchFamily="34" charset="0"/>
              </a:rPr>
              <a:t>Durées préconisées par le collège des inspecteurs : document est en cours de modification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itka Small" panose="02000505000000020004" pitchFamily="2" charset="0"/>
              <a:buChar char="~"/>
            </a:pPr>
            <a:r>
              <a:rPr lang="fr-FR" sz="1800" i="1" dirty="0">
                <a:effectLst/>
                <a:latin typeface="Calibri" panose="020F0502020204030204" pitchFamily="34" charset="0"/>
                <a:ea typeface="Calibri" panose="020F0502020204030204" pitchFamily="34" charset="0"/>
                <a:cs typeface="Calibri" panose="020F0502020204030204" pitchFamily="34" charset="0"/>
              </a:rPr>
              <a:t>Dans la section Titre pro la section "mode opératoire" ne fonctionne pas. </a:t>
            </a:r>
            <a:r>
              <a:rPr lang="fr-FR" sz="1800" i="1" dirty="0">
                <a:solidFill>
                  <a:srgbClr val="00B050"/>
                </a:solidFill>
                <a:effectLst/>
                <a:highlight>
                  <a:srgbClr val="D3D3D3"/>
                </a:highlight>
                <a:latin typeface="Calibri" panose="020F0502020204030204" pitchFamily="34" charset="0"/>
                <a:ea typeface="Calibri" panose="020F0502020204030204" pitchFamily="34" charset="0"/>
                <a:cs typeface="Calibri" panose="020F0502020204030204" pitchFamily="34" charset="0"/>
              </a:rPr>
              <a:t>Réparé depuis</a:t>
            </a:r>
            <a:endParaRPr lang="fr-FR"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itka Small" panose="02000505000000020004" pitchFamily="2" charset="0"/>
              <a:buChar char="~"/>
            </a:pPr>
            <a:r>
              <a:rPr lang="fr-FR" sz="1800" i="1" dirty="0">
                <a:effectLst/>
                <a:latin typeface="Calibri" panose="020F0502020204030204" pitchFamily="34" charset="0"/>
                <a:ea typeface="Calibri" panose="020F0502020204030204" pitchFamily="34" charset="0"/>
                <a:cs typeface="Calibri" panose="020F0502020204030204" pitchFamily="34" charset="0"/>
              </a:rPr>
              <a:t>La majorité du temps oui, je trouve, mais j'ai indiqué "non" car il m'est arrivée de ne pas trouver ce que je cherchais, par exemple le modèle du dossier professionnel pour les titres pros.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itka Small" panose="02000505000000020004" pitchFamily="2" charset="0"/>
              <a:buChar char="~"/>
            </a:pPr>
            <a:r>
              <a:rPr lang="fr-FR" sz="1800" i="1" dirty="0">
                <a:effectLst/>
                <a:latin typeface="Calibri" panose="020F0502020204030204" pitchFamily="34" charset="0"/>
                <a:ea typeface="Calibri" panose="020F0502020204030204" pitchFamily="34" charset="0"/>
                <a:cs typeface="Calibri" panose="020F0502020204030204" pitchFamily="34" charset="0"/>
              </a:rPr>
              <a:t>je n'ai pas trouvé l'annexe 1-B pour les CAP</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itka Small" panose="02000505000000020004" pitchFamily="2" charset="0"/>
              <a:buChar char="~"/>
            </a:pPr>
            <a:r>
              <a:rPr lang="fr-FR" sz="1800" i="1" dirty="0">
                <a:effectLst/>
                <a:latin typeface="Calibri" panose="020F0502020204030204" pitchFamily="34" charset="0"/>
                <a:ea typeface="Calibri" panose="020F0502020204030204" pitchFamily="34" charset="0"/>
                <a:cs typeface="Calibri" panose="020F0502020204030204" pitchFamily="34" charset="0"/>
              </a:rPr>
              <a:t>une runique "aménagement pour les personnes RQTH" serait-elle pertinente?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2654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409652" y="605524"/>
            <a:ext cx="5114658" cy="584775"/>
          </a:xfrm>
          <a:prstGeom prst="rect">
            <a:avLst/>
          </a:prstGeom>
        </p:spPr>
        <p:txBody>
          <a:bodyPr wrap="square">
            <a:spAutoFit/>
          </a:bodyPr>
          <a:lstStyle/>
          <a:p>
            <a:pPr algn="r"/>
            <a:r>
              <a:rPr lang="fr-FR" sz="1600" dirty="0">
                <a:solidFill>
                  <a:srgbClr val="00365F"/>
                </a:solidFill>
                <a:effectLst>
                  <a:outerShdw blurRad="38100" dist="38100" dir="2700000" algn="tl">
                    <a:srgbClr val="000000">
                      <a:alpha val="43137"/>
                    </a:srgbClr>
                  </a:outerShdw>
                </a:effectLst>
                <a:latin typeface="Arial Narrow"/>
                <a:cs typeface="Arial Narrow"/>
              </a:rPr>
              <a:t>Groupe Académique CERTIFICATION</a:t>
            </a:r>
            <a:br>
              <a:rPr lang="fr-FR" sz="1600" dirty="0">
                <a:solidFill>
                  <a:srgbClr val="00365F"/>
                </a:solidFill>
                <a:effectLst>
                  <a:outerShdw blurRad="38100" dist="38100" dir="2700000" algn="tl">
                    <a:srgbClr val="000000">
                      <a:alpha val="43137"/>
                    </a:srgbClr>
                  </a:outerShdw>
                </a:effectLst>
                <a:latin typeface="Arial Narrow"/>
                <a:cs typeface="Arial Narrow"/>
              </a:rPr>
            </a:br>
            <a:r>
              <a:rPr lang="fr-FR" sz="1600" dirty="0">
                <a:solidFill>
                  <a:srgbClr val="00365F"/>
                </a:solidFill>
                <a:effectLst>
                  <a:outerShdw blurRad="38100" dist="38100" dir="2700000" algn="tl">
                    <a:srgbClr val="000000">
                      <a:alpha val="43137"/>
                    </a:srgbClr>
                  </a:outerShdw>
                </a:effectLst>
                <a:latin typeface="Arial Narrow"/>
                <a:cs typeface="Arial Narrow"/>
              </a:rPr>
              <a:t>Jeudi 21 mars 2024</a:t>
            </a:r>
            <a:endParaRPr lang="en-US" sz="1600" dirty="0">
              <a:solidFill>
                <a:srgbClr val="00365F"/>
              </a:solidFill>
              <a:latin typeface="Arial Narrow"/>
              <a:cs typeface="Arial Narrow"/>
            </a:endParaRPr>
          </a:p>
        </p:txBody>
      </p:sp>
      <p:sp>
        <p:nvSpPr>
          <p:cNvPr id="5" name="ZoneTexte 4">
            <a:extLst>
              <a:ext uri="{FF2B5EF4-FFF2-40B4-BE49-F238E27FC236}">
                <a16:creationId xmlns:a16="http://schemas.microsoft.com/office/drawing/2014/main" id="{A914F3E6-0146-43B6-B3D0-D3276D9D6916}"/>
              </a:ext>
            </a:extLst>
          </p:cNvPr>
          <p:cNvSpPr txBox="1"/>
          <p:nvPr/>
        </p:nvSpPr>
        <p:spPr>
          <a:xfrm>
            <a:off x="1087966" y="1339334"/>
            <a:ext cx="6104466" cy="369332"/>
          </a:xfrm>
          <a:prstGeom prst="rect">
            <a:avLst/>
          </a:prstGeom>
          <a:noFill/>
        </p:spPr>
        <p:txBody>
          <a:bodyPr wrap="square">
            <a:spAutoFit/>
          </a:bodyPr>
          <a:lstStyle/>
          <a:p>
            <a:r>
              <a:rPr lang="fr-FR" sz="1800" b="1" dirty="0">
                <a:solidFill>
                  <a:srgbClr val="00365F"/>
                </a:solidFill>
                <a:latin typeface="Arial" panose="020B0604020202020204" pitchFamily="34" charset="0"/>
                <a:cs typeface="Arial" panose="020B0604020202020204" pitchFamily="34" charset="0"/>
              </a:rPr>
              <a:t>Bienvenue !</a:t>
            </a:r>
            <a:endParaRPr lang="en-US" sz="1800" dirty="0">
              <a:solidFill>
                <a:srgbClr val="00365F"/>
              </a:solidFill>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18BAC6F6-76AC-4A63-B7DD-90C58E11F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963" y="2152836"/>
            <a:ext cx="3189615" cy="1648697"/>
          </a:xfrm>
          <a:prstGeom prst="rect">
            <a:avLst/>
          </a:prstGeom>
          <a:ln w="19050">
            <a:solidFill>
              <a:schemeClr val="tx1"/>
            </a:solidFill>
          </a:ln>
        </p:spPr>
      </p:pic>
      <p:sp>
        <p:nvSpPr>
          <p:cNvPr id="8" name="ZoneTexte 7">
            <a:extLst>
              <a:ext uri="{FF2B5EF4-FFF2-40B4-BE49-F238E27FC236}">
                <a16:creationId xmlns:a16="http://schemas.microsoft.com/office/drawing/2014/main" id="{49F7C92C-60EC-40A1-8EC3-4A67C0D4DCEB}"/>
              </a:ext>
            </a:extLst>
          </p:cNvPr>
          <p:cNvSpPr txBox="1"/>
          <p:nvPr/>
        </p:nvSpPr>
        <p:spPr>
          <a:xfrm>
            <a:off x="3602566" y="2339539"/>
            <a:ext cx="6104466" cy="646331"/>
          </a:xfrm>
          <a:prstGeom prst="rect">
            <a:avLst/>
          </a:prstGeom>
          <a:noFill/>
        </p:spPr>
        <p:txBody>
          <a:bodyPr wrap="square">
            <a:spAutoFit/>
          </a:bodyPr>
          <a:lstStyle/>
          <a:p>
            <a:pPr eaLnBrk="1" hangingPunct="1">
              <a:spcBef>
                <a:spcPct val="0"/>
              </a:spcBef>
              <a:buFontTx/>
              <a:buNone/>
            </a:pPr>
            <a:r>
              <a:rPr lang="fr-FR" altLang="fr-FR" sz="1800" dirty="0">
                <a:solidFill>
                  <a:srgbClr val="00365F"/>
                </a:solidFill>
                <a:latin typeface="Arial" pitchFamily="34" charset="0"/>
              </a:rPr>
              <a:t>Un café – un thé – quelques douceurs</a:t>
            </a:r>
          </a:p>
          <a:p>
            <a:pPr eaLnBrk="1" hangingPunct="1">
              <a:spcBef>
                <a:spcPct val="0"/>
              </a:spcBef>
              <a:buFontTx/>
              <a:buNone/>
            </a:pPr>
            <a:r>
              <a:rPr lang="fr-FR" altLang="fr-FR" sz="1800" dirty="0">
                <a:solidFill>
                  <a:srgbClr val="00365F"/>
                </a:solidFill>
                <a:latin typeface="Arial" pitchFamily="34" charset="0"/>
              </a:rPr>
              <a:t>Une liste d’émargement à signer</a:t>
            </a:r>
            <a:endParaRPr lang="fr-FR" altLang="fr-FR" sz="1800" dirty="0">
              <a:solidFill>
                <a:srgbClr val="00365F"/>
              </a:solidFill>
              <a:latin typeface="Arial Narrow" panose="020B0606020202030204" pitchFamily="34" charset="0"/>
            </a:endParaRPr>
          </a:p>
        </p:txBody>
      </p:sp>
      <p:sp>
        <p:nvSpPr>
          <p:cNvPr id="10" name="ZoneTexte 9">
            <a:extLst>
              <a:ext uri="{FF2B5EF4-FFF2-40B4-BE49-F238E27FC236}">
                <a16:creationId xmlns:a16="http://schemas.microsoft.com/office/drawing/2014/main" id="{7BE6443E-2510-4430-857B-AC33EDEE5573}"/>
              </a:ext>
            </a:extLst>
          </p:cNvPr>
          <p:cNvSpPr txBox="1"/>
          <p:nvPr/>
        </p:nvSpPr>
        <p:spPr>
          <a:xfrm>
            <a:off x="351366" y="3988236"/>
            <a:ext cx="8741833" cy="1754326"/>
          </a:xfrm>
          <a:prstGeom prst="rect">
            <a:avLst/>
          </a:prstGeom>
          <a:noFill/>
        </p:spPr>
        <p:txBody>
          <a:bodyPr wrap="square">
            <a:spAutoFit/>
          </a:bodyPr>
          <a:lstStyle/>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Participants</a:t>
            </a:r>
          </a:p>
          <a:p>
            <a:pPr algn="ctr"/>
            <a:endPar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Loire Atlantique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Milène FORMON - Annie GUEGAN</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Vendée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Marie-Line MAUDET-QUESNÉE</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49 : </a:t>
            </a:r>
            <a:r>
              <a:rPr lang="fr-FR" b="1" dirty="0">
                <a:solidFill>
                  <a:srgbClr val="00365F"/>
                </a:solidFill>
                <a:latin typeface="Arial" panose="020B0604020202020204" pitchFamily="34" charset="0"/>
                <a:cs typeface="Arial" panose="020B0604020202020204" pitchFamily="34" charset="0"/>
              </a:rPr>
              <a:t>Muriel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CESBRON</a:t>
            </a:r>
          </a:p>
          <a:p>
            <a:r>
              <a:rPr lang="fr-FR" b="1"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GRETA-CFA Maine : </a:t>
            </a:r>
            <a:r>
              <a:rPr lang="fr-FR" dirty="0">
                <a:solidFill>
                  <a:srgbClr val="00365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Vincent RAGUIN</a:t>
            </a:r>
            <a:endParaRPr lang="fr-FR" dirty="0"/>
          </a:p>
        </p:txBody>
      </p:sp>
    </p:spTree>
    <p:extLst>
      <p:ext uri="{BB962C8B-B14F-4D97-AF65-F5344CB8AC3E}">
        <p14:creationId xmlns:p14="http://schemas.microsoft.com/office/powerpoint/2010/main" val="351604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369332"/>
          </a:xfrm>
          <a:prstGeom prst="rect">
            <a:avLst/>
          </a:prstGeom>
          <a:noFill/>
        </p:spPr>
        <p:txBody>
          <a:bodyPr wrap="square">
            <a:spAutoFit/>
          </a:bodyPr>
          <a:lstStyle/>
          <a:p>
            <a:pPr algn="ctr"/>
            <a:r>
              <a:rPr lang="fr-FR" b="1" dirty="0">
                <a:solidFill>
                  <a:srgbClr val="00365F"/>
                </a:solidFill>
                <a:latin typeface="Arial" panose="020B0604020202020204" pitchFamily="34" charset="0"/>
                <a:cs typeface="Arial" panose="020B0604020202020204" pitchFamily="34" charset="0"/>
              </a:rPr>
              <a:t>REX Site internet de la Certification : Votre allié pour des démarches facilitées</a:t>
            </a:r>
            <a:endParaRPr lang="fr-FR" sz="1800" b="1" dirty="0">
              <a:solidFill>
                <a:srgbClr val="00365F"/>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A22E12CE-66A0-4A05-9E09-FE482E208BD7}"/>
              </a:ext>
            </a:extLst>
          </p:cNvPr>
          <p:cNvSpPr txBox="1"/>
          <p:nvPr/>
        </p:nvSpPr>
        <p:spPr>
          <a:xfrm>
            <a:off x="723900" y="1263446"/>
            <a:ext cx="10585376" cy="3139321"/>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fr-FR" b="1" dirty="0">
                <a:effectLst/>
                <a:latin typeface="Calibri" panose="020F0502020204030204" pitchFamily="34" charset="0"/>
                <a:ea typeface="Calibri" panose="020F0502020204030204" pitchFamily="34" charset="0"/>
                <a:cs typeface="Calibri" panose="020F0502020204030204" pitchFamily="34" charset="0"/>
              </a:rPr>
              <a:t>Remarques sur les tutos :</a:t>
            </a:r>
          </a:p>
          <a:p>
            <a:pPr algn="ctr"/>
            <a:endParaRPr lang="fr-FR" b="1" dirty="0">
              <a:effectLst/>
              <a:latin typeface="Calibri" panose="020F0502020204030204" pitchFamily="34" charset="0"/>
              <a:ea typeface="Calibri" panose="020F0502020204030204" pitchFamily="34" charset="0"/>
              <a:cs typeface="Calibri" panose="020F0502020204030204" pitchFamily="34" charset="0"/>
            </a:endParaRPr>
          </a:p>
          <a:p>
            <a:r>
              <a:rPr lang="fr-FR" sz="1800" b="1" dirty="0">
                <a:effectLst/>
                <a:latin typeface="Calibri" panose="020F0502020204030204" pitchFamily="34" charset="0"/>
                <a:ea typeface="Calibri" panose="020F0502020204030204" pitchFamily="34" charset="0"/>
                <a:cs typeface="Calibri" panose="020F0502020204030204" pitchFamily="34" charset="0"/>
              </a:rPr>
              <a:t>En ce que concerne les tutos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81 % les jugent très utiles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6.25% les trouvent trop longs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6.25 % préfèrent du texte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Calibri" panose="020F0502020204030204" pitchFamily="34" charset="0"/>
              </a:rPr>
              <a:t>La page « actualités » est peu consultée seuls 12 % des utilisateurs s’y attardent mais tous la disent très utile.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5877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369332"/>
          </a:xfrm>
          <a:prstGeom prst="rect">
            <a:avLst/>
          </a:prstGeom>
          <a:noFill/>
        </p:spPr>
        <p:txBody>
          <a:bodyPr wrap="square">
            <a:spAutoFit/>
          </a:bodyPr>
          <a:lstStyle/>
          <a:p>
            <a:pPr algn="ctr"/>
            <a:r>
              <a:rPr lang="fr-FR" b="1" dirty="0">
                <a:solidFill>
                  <a:srgbClr val="00365F"/>
                </a:solidFill>
                <a:latin typeface="Arial" panose="020B0604020202020204" pitchFamily="34" charset="0"/>
                <a:cs typeface="Arial" panose="020B0604020202020204" pitchFamily="34" charset="0"/>
              </a:rPr>
              <a:t>Veille Informationnelle et QUALIOPI</a:t>
            </a:r>
            <a:endParaRPr lang="fr-FR" sz="1800" b="1" dirty="0">
              <a:solidFill>
                <a:srgbClr val="00365F"/>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A22E12CE-66A0-4A05-9E09-FE482E208BD7}"/>
              </a:ext>
            </a:extLst>
          </p:cNvPr>
          <p:cNvSpPr txBox="1"/>
          <p:nvPr/>
        </p:nvSpPr>
        <p:spPr>
          <a:xfrm>
            <a:off x="723900" y="1263445"/>
            <a:ext cx="10572750" cy="3693319"/>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b="1" dirty="0">
                <a:effectLst/>
                <a:latin typeface="Calibri" panose="020F0502020204030204" pitchFamily="34" charset="0"/>
                <a:ea typeface="Calibri" panose="020F0502020204030204" pitchFamily="34" charset="0"/>
                <a:cs typeface="Calibri" panose="020F0502020204030204" pitchFamily="34" charset="0"/>
              </a:rPr>
              <a:t>Critère 6 : L’inscription et l’investissement du prestataire audité dans son environnement professionnel</a:t>
            </a:r>
          </a:p>
          <a:p>
            <a:pPr algn="ctr"/>
            <a:r>
              <a:rPr lang="fr-FR" b="1" dirty="0">
                <a:latin typeface="Calibri" panose="020F0502020204030204" pitchFamily="34" charset="0"/>
                <a:ea typeface="Calibri" panose="020F0502020204030204" pitchFamily="34" charset="0"/>
                <a:cs typeface="Calibri" panose="020F0502020204030204" pitchFamily="34" charset="0"/>
              </a:rPr>
              <a:t>                   </a:t>
            </a:r>
            <a:r>
              <a:rPr lang="fr-FR" dirty="0">
                <a:latin typeface="Calibri" panose="020F0502020204030204" pitchFamily="34" charset="0"/>
                <a:ea typeface="Calibri" panose="020F0502020204030204" pitchFamily="34" charset="0"/>
                <a:cs typeface="Calibri" panose="020F0502020204030204" pitchFamily="34" charset="0"/>
              </a:rPr>
              <a:t>Le critère 6 inclut 7 indicateurs</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a:p>
            <a:endParaRPr lang="fr-FR"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fr-FR" sz="1800" b="1" dirty="0">
                <a:effectLst/>
                <a:latin typeface="Calibri" panose="020F0502020204030204" pitchFamily="34" charset="0"/>
                <a:ea typeface="Calibri" panose="020F0502020204030204" pitchFamily="34" charset="0"/>
                <a:cs typeface="Calibri" panose="020F0502020204030204" pitchFamily="34" charset="0"/>
              </a:rPr>
              <a:t>	Indicateur 23 : Le prestataire réalise une veille légale et réglementaire sur le champ de la formation </a:t>
            </a:r>
          </a:p>
          <a:p>
            <a:r>
              <a:rPr lang="fr-FR" sz="1800" b="1" dirty="0">
                <a:effectLst/>
                <a:latin typeface="Calibri" panose="020F0502020204030204" pitchFamily="34" charset="0"/>
                <a:ea typeface="Calibri" panose="020F0502020204030204" pitchFamily="34" charset="0"/>
                <a:cs typeface="Calibri" panose="020F0502020204030204" pitchFamily="34" charset="0"/>
              </a:rPr>
              <a:t>         professionnelle et en exploite les enseignements</a:t>
            </a:r>
          </a:p>
          <a:p>
            <a:endParaRPr lang="fr-FR" sz="1800" b="1" dirty="0">
              <a:effectLst/>
              <a:latin typeface="Calibri" panose="020F0502020204030204" pitchFamily="34" charset="0"/>
              <a:ea typeface="Calibri" panose="020F0502020204030204" pitchFamily="34" charset="0"/>
              <a:cs typeface="Calibri" panose="020F0502020204030204" pitchFamily="34" charset="0"/>
            </a:endParaRPr>
          </a:p>
          <a:p>
            <a:endParaRPr lang="fr-FR"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fr-FR" sz="1800" b="1" dirty="0">
                <a:effectLst/>
                <a:latin typeface="Calibri" panose="020F0502020204030204" pitchFamily="34" charset="0"/>
                <a:ea typeface="Calibri" panose="020F0502020204030204" pitchFamily="34" charset="0"/>
                <a:cs typeface="Calibri" panose="020F0502020204030204" pitchFamily="34" charset="0"/>
              </a:rPr>
              <a:t>   Indicateur 24 : Le prestataire réalise une veille sur les évolutions des compétences, des métiers et des </a:t>
            </a:r>
          </a:p>
          <a:p>
            <a:r>
              <a:rPr lang="fr-FR" sz="1800" b="1" dirty="0">
                <a:effectLst/>
                <a:latin typeface="Calibri" panose="020F0502020204030204" pitchFamily="34" charset="0"/>
                <a:ea typeface="Calibri" panose="020F0502020204030204" pitchFamily="34" charset="0"/>
                <a:cs typeface="Calibri" panose="020F0502020204030204" pitchFamily="34" charset="0"/>
              </a:rPr>
              <a:t>         emplois dans ses secteurs d’intervention et en exploite les enseignements</a:t>
            </a:r>
          </a:p>
          <a:p>
            <a:endParaRPr lang="fr-FR" b="1"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fr-FR" sz="18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2870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1200329"/>
          </a:xfrm>
          <a:prstGeom prst="rect">
            <a:avLst/>
          </a:prstGeom>
          <a:noFill/>
        </p:spPr>
        <p:txBody>
          <a:bodyPr wrap="square">
            <a:spAutoFit/>
          </a:bodyPr>
          <a:lstStyle/>
          <a:p>
            <a:pPr algn="ctr"/>
            <a:endParaRPr lang="fr-FR" sz="1800" b="1" dirty="0">
              <a:solidFill>
                <a:srgbClr val="00365F"/>
              </a:solidFill>
              <a:latin typeface="Arial" panose="020B0604020202020204" pitchFamily="34" charset="0"/>
              <a:cs typeface="Arial" panose="020B0604020202020204" pitchFamily="34" charset="0"/>
            </a:endParaRPr>
          </a:p>
          <a:p>
            <a:pPr algn="ctr"/>
            <a:endParaRPr lang="fr-FR" b="1" dirty="0">
              <a:solidFill>
                <a:srgbClr val="00365F"/>
              </a:solidFill>
              <a:latin typeface="Arial" panose="020B0604020202020204" pitchFamily="34" charset="0"/>
              <a:cs typeface="Arial" panose="020B0604020202020204" pitchFamily="34" charset="0"/>
            </a:endParaRPr>
          </a:p>
          <a:p>
            <a:pPr algn="ctr"/>
            <a:endParaRPr lang="fr-FR" sz="1800" b="1" dirty="0">
              <a:solidFill>
                <a:srgbClr val="00365F"/>
              </a:solidFill>
              <a:latin typeface="Arial" panose="020B0604020202020204" pitchFamily="34" charset="0"/>
              <a:cs typeface="Arial" panose="020B0604020202020204" pitchFamily="34" charset="0"/>
            </a:endParaRPr>
          </a:p>
          <a:p>
            <a:pPr algn="ctr"/>
            <a:r>
              <a:rPr lang="fr-FR" b="1" dirty="0">
                <a:solidFill>
                  <a:srgbClr val="00365F"/>
                </a:solidFill>
                <a:latin typeface="Arial" panose="020B0604020202020204" pitchFamily="34" charset="0"/>
                <a:cs typeface="Arial" panose="020B0604020202020204" pitchFamily="34" charset="0"/>
              </a:rPr>
              <a:t>RENCONTRE « CERTIFICATION » avec les coordonnateurs et coordonnatrices</a:t>
            </a:r>
            <a:endParaRPr lang="fr-FR" sz="1800" b="1" dirty="0">
              <a:solidFill>
                <a:srgbClr val="00365F"/>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A22E12CE-66A0-4A05-9E09-FE482E208BD7}"/>
              </a:ext>
            </a:extLst>
          </p:cNvPr>
          <p:cNvSpPr txBox="1"/>
          <p:nvPr/>
        </p:nvSpPr>
        <p:spPr>
          <a:xfrm>
            <a:off x="1419225" y="1455806"/>
            <a:ext cx="9010650" cy="369332"/>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p>
        </p:txBody>
      </p:sp>
      <p:sp>
        <p:nvSpPr>
          <p:cNvPr id="2" name="ZoneTexte 1">
            <a:extLst>
              <a:ext uri="{FF2B5EF4-FFF2-40B4-BE49-F238E27FC236}">
                <a16:creationId xmlns:a16="http://schemas.microsoft.com/office/drawing/2014/main" id="{102C5842-EDB9-4733-9FF2-9C5E384B4220}"/>
              </a:ext>
            </a:extLst>
          </p:cNvPr>
          <p:cNvSpPr txBox="1"/>
          <p:nvPr/>
        </p:nvSpPr>
        <p:spPr>
          <a:xfrm>
            <a:off x="1419225" y="2447925"/>
            <a:ext cx="9191625" cy="2369880"/>
          </a:xfrm>
          <a:prstGeom prst="rect">
            <a:avLst/>
          </a:prstGeom>
          <a:noFill/>
        </p:spPr>
        <p:txBody>
          <a:bodyPr wrap="square" rtlCol="0">
            <a:spAutoFit/>
          </a:bodyPr>
          <a:lstStyle/>
          <a:p>
            <a:pPr algn="ctr"/>
            <a:r>
              <a:rPr lang="fr-FR" sz="2000" b="1" u="sng" dirty="0"/>
              <a:t>Proposition de dates :</a:t>
            </a:r>
          </a:p>
          <a:p>
            <a:endParaRPr lang="fr-FR" sz="2000" b="1" u="sng" dirty="0"/>
          </a:p>
          <a:p>
            <a:r>
              <a:rPr lang="fr-FR" dirty="0"/>
              <a:t>Jeudi 27 juin 2024 :</a:t>
            </a:r>
          </a:p>
          <a:p>
            <a:r>
              <a:rPr lang="fr-FR" dirty="0"/>
              <a:t>Mardi 2 juillet 2024 : </a:t>
            </a:r>
          </a:p>
          <a:p>
            <a:r>
              <a:rPr lang="fr-FR" dirty="0"/>
              <a:t>Mardi 4 juillet 2024</a:t>
            </a:r>
          </a:p>
          <a:p>
            <a:r>
              <a:rPr lang="fr-FR" dirty="0"/>
              <a:t>Mardi 9 juillet 2024</a:t>
            </a:r>
          </a:p>
          <a:p>
            <a:r>
              <a:rPr lang="fr-FR" dirty="0"/>
              <a:t>Jeudi 29 août 2024</a:t>
            </a:r>
          </a:p>
          <a:p>
            <a:r>
              <a:rPr lang="fr-FR" dirty="0"/>
              <a:t>Jeudi 5 septembre 2024</a:t>
            </a:r>
          </a:p>
        </p:txBody>
      </p:sp>
    </p:spTree>
    <p:extLst>
      <p:ext uri="{BB962C8B-B14F-4D97-AF65-F5344CB8AC3E}">
        <p14:creationId xmlns:p14="http://schemas.microsoft.com/office/powerpoint/2010/main" val="4196049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829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9368" y="689039"/>
            <a:ext cx="6765700" cy="400110"/>
          </a:xfrm>
          <a:prstGeom prst="rect">
            <a:avLst/>
          </a:prstGeom>
          <a:ln>
            <a:noFill/>
          </a:ln>
        </p:spPr>
        <p:txBody>
          <a:bodyPr wrap="square">
            <a:spAutoFit/>
          </a:bodyPr>
          <a:lstStyle/>
          <a:p>
            <a:r>
              <a:rPr lang="fr-FR" sz="2000" b="1" u="sng" dirty="0">
                <a:solidFill>
                  <a:srgbClr val="00365F"/>
                </a:solidFill>
                <a:latin typeface="Arial" panose="020B0604020202020204" pitchFamily="34" charset="0"/>
                <a:cs typeface="Arial" panose="020B0604020202020204" pitchFamily="34" charset="0"/>
              </a:rPr>
              <a:t>ORDRE DU JOUR</a:t>
            </a:r>
            <a:endParaRPr lang="en-US" sz="2000" dirty="0">
              <a:solidFill>
                <a:srgbClr val="00365F"/>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F93D298E-BE54-489A-BEE6-7813761EB2E2}"/>
              </a:ext>
            </a:extLst>
          </p:cNvPr>
          <p:cNvSpPr txBox="1"/>
          <p:nvPr/>
        </p:nvSpPr>
        <p:spPr>
          <a:xfrm>
            <a:off x="1270000" y="1673129"/>
            <a:ext cx="7975599" cy="3554819"/>
          </a:xfrm>
          <a:prstGeom prst="rect">
            <a:avLst/>
          </a:prstGeom>
          <a:noFill/>
        </p:spPr>
        <p:txBody>
          <a:bodyPr wrap="square">
            <a:spAutoFit/>
          </a:bodyPr>
          <a:lstStyle/>
          <a:p>
            <a:pPr marL="457200" indent="-457200">
              <a:spcBef>
                <a:spcPct val="0"/>
              </a:spcBef>
              <a:spcAft>
                <a:spcPts val="600"/>
              </a:spcAft>
              <a:buFont typeface="Wingdings" panose="05000000000000000000" pitchFamily="2" charset="2"/>
              <a:buChar char="v"/>
            </a:pPr>
            <a:r>
              <a:rPr lang="fr-FR" altLang="fr-FR" dirty="0">
                <a:solidFill>
                  <a:srgbClr val="00365F"/>
                </a:solidFill>
                <a:latin typeface="Arial" pitchFamily="34" charset="0"/>
              </a:rPr>
              <a:t>Guide pratique « Certification et vie des diplômes»</a:t>
            </a:r>
          </a:p>
          <a:p>
            <a:pPr marL="457200" indent="-457200">
              <a:spcBef>
                <a:spcPct val="0"/>
              </a:spcBef>
              <a:spcAft>
                <a:spcPts val="600"/>
              </a:spcAft>
              <a:buFont typeface="Wingdings" panose="05000000000000000000" pitchFamily="2" charset="2"/>
              <a:buChar char="v"/>
            </a:pPr>
            <a:r>
              <a:rPr lang="fr-FR" altLang="fr-FR" dirty="0">
                <a:solidFill>
                  <a:srgbClr val="00365F"/>
                </a:solidFill>
                <a:latin typeface="Arial" pitchFamily="34" charset="0"/>
              </a:rPr>
              <a:t>E-</a:t>
            </a:r>
            <a:r>
              <a:rPr lang="fr-FR" altLang="fr-FR" dirty="0" err="1">
                <a:solidFill>
                  <a:srgbClr val="00365F"/>
                </a:solidFill>
                <a:latin typeface="Arial" pitchFamily="34" charset="0"/>
              </a:rPr>
              <a:t>plome</a:t>
            </a:r>
            <a:r>
              <a:rPr lang="fr-FR" altLang="fr-FR" dirty="0">
                <a:solidFill>
                  <a:srgbClr val="00365F"/>
                </a:solidFill>
                <a:latin typeface="Arial" pitchFamily="34" charset="0"/>
              </a:rPr>
              <a:t> : La question des intégrations</a:t>
            </a:r>
          </a:p>
          <a:p>
            <a:pPr marL="457200" indent="-457200">
              <a:spcBef>
                <a:spcPct val="0"/>
              </a:spcBef>
              <a:spcAft>
                <a:spcPts val="600"/>
              </a:spcAft>
              <a:buFont typeface="Wingdings" panose="05000000000000000000" pitchFamily="2" charset="2"/>
              <a:buChar char="v"/>
            </a:pPr>
            <a:r>
              <a:rPr lang="fr-FR" altLang="fr-FR" dirty="0">
                <a:solidFill>
                  <a:srgbClr val="00365F"/>
                </a:solidFill>
                <a:latin typeface="Arial" pitchFamily="34" charset="0"/>
              </a:rPr>
              <a:t>Echanges de pratiques</a:t>
            </a:r>
          </a:p>
          <a:p>
            <a:pPr marL="457200" indent="-457200">
              <a:spcBef>
                <a:spcPct val="0"/>
              </a:spcBef>
              <a:spcAft>
                <a:spcPts val="600"/>
              </a:spcAft>
              <a:buFont typeface="Wingdings" panose="05000000000000000000" pitchFamily="2" charset="2"/>
              <a:buChar char="v"/>
            </a:pPr>
            <a:r>
              <a:rPr lang="fr-FR" altLang="fr-FR" dirty="0">
                <a:solidFill>
                  <a:srgbClr val="00365F"/>
                </a:solidFill>
                <a:latin typeface="Arial" pitchFamily="34" charset="0"/>
              </a:rPr>
              <a:t>Calendrier des sessions intermédiaires de jury</a:t>
            </a:r>
          </a:p>
          <a:p>
            <a:pPr marL="457200" indent="-457200">
              <a:spcBef>
                <a:spcPct val="0"/>
              </a:spcBef>
              <a:spcAft>
                <a:spcPts val="600"/>
              </a:spcAft>
              <a:buFont typeface="Wingdings" panose="05000000000000000000" pitchFamily="2" charset="2"/>
              <a:buChar char="v"/>
            </a:pPr>
            <a:r>
              <a:rPr lang="fr-FR" altLang="fr-FR" dirty="0">
                <a:solidFill>
                  <a:srgbClr val="00365F"/>
                </a:solidFill>
                <a:latin typeface="Arial" pitchFamily="34" charset="0"/>
              </a:rPr>
              <a:t>Veille réglementaire et informationnelle</a:t>
            </a:r>
          </a:p>
          <a:p>
            <a:pPr marL="457200" indent="-457200">
              <a:spcBef>
                <a:spcPct val="0"/>
              </a:spcBef>
              <a:spcAft>
                <a:spcPts val="600"/>
              </a:spcAft>
              <a:buFont typeface="Wingdings" panose="05000000000000000000" pitchFamily="2" charset="2"/>
              <a:buChar char="v"/>
            </a:pPr>
            <a:endParaRPr lang="fr-FR" altLang="fr-FR" dirty="0">
              <a:solidFill>
                <a:srgbClr val="00365F"/>
              </a:solidFill>
              <a:latin typeface="Arial" pitchFamily="34" charset="0"/>
            </a:endParaRPr>
          </a:p>
          <a:p>
            <a:pPr marL="457200" indent="-457200">
              <a:spcBef>
                <a:spcPct val="0"/>
              </a:spcBef>
              <a:spcAft>
                <a:spcPts val="600"/>
              </a:spcAft>
              <a:buFont typeface="Wingdings" panose="05000000000000000000" pitchFamily="2" charset="2"/>
              <a:buChar char="v"/>
            </a:pPr>
            <a:r>
              <a:rPr lang="fr-FR" altLang="fr-FR" dirty="0">
                <a:solidFill>
                  <a:srgbClr val="00365F"/>
                </a:solidFill>
                <a:latin typeface="Arial" pitchFamily="34" charset="0"/>
              </a:rPr>
              <a:t>Projet de thèse de Julie ROYER : Décrochage des enseignants</a:t>
            </a:r>
          </a:p>
          <a:p>
            <a:pPr marL="457200" indent="-457200">
              <a:spcBef>
                <a:spcPct val="0"/>
              </a:spcBef>
              <a:spcAft>
                <a:spcPts val="600"/>
              </a:spcAft>
              <a:buFont typeface="Wingdings" panose="05000000000000000000" pitchFamily="2" charset="2"/>
              <a:buChar char="v"/>
            </a:pPr>
            <a:r>
              <a:rPr lang="fr-FR" altLang="fr-FR" dirty="0">
                <a:solidFill>
                  <a:srgbClr val="00365F"/>
                </a:solidFill>
                <a:latin typeface="Arial" pitchFamily="34" charset="0"/>
              </a:rPr>
              <a:t>Site internet « Certification » : retour d’expérience</a:t>
            </a:r>
          </a:p>
          <a:p>
            <a:pPr marL="457200" indent="-457200">
              <a:spcBef>
                <a:spcPct val="0"/>
              </a:spcBef>
              <a:spcAft>
                <a:spcPts val="600"/>
              </a:spcAft>
              <a:buFont typeface="Wingdings" panose="05000000000000000000" pitchFamily="2" charset="2"/>
              <a:buChar char="v"/>
            </a:pPr>
            <a:r>
              <a:rPr lang="fr-FR" altLang="fr-FR" dirty="0" err="1">
                <a:solidFill>
                  <a:srgbClr val="00365F"/>
                </a:solidFill>
                <a:latin typeface="Arial" pitchFamily="34" charset="0"/>
              </a:rPr>
              <a:t>Qualiopi</a:t>
            </a:r>
            <a:r>
              <a:rPr lang="fr-FR" altLang="fr-FR" dirty="0">
                <a:solidFill>
                  <a:srgbClr val="00365F"/>
                </a:solidFill>
                <a:latin typeface="Arial" pitchFamily="34" charset="0"/>
              </a:rPr>
              <a:t> : Gestion de la veille informationnelle</a:t>
            </a:r>
          </a:p>
          <a:p>
            <a:pPr marL="457200" indent="-457200">
              <a:spcBef>
                <a:spcPct val="0"/>
              </a:spcBef>
              <a:spcAft>
                <a:spcPts val="600"/>
              </a:spcAft>
              <a:buFont typeface="Wingdings" panose="05000000000000000000" pitchFamily="2" charset="2"/>
              <a:buChar char="v"/>
            </a:pPr>
            <a:r>
              <a:rPr lang="fr-FR" altLang="fr-FR" dirty="0">
                <a:solidFill>
                  <a:srgbClr val="00365F"/>
                </a:solidFill>
                <a:latin typeface="Arial" pitchFamily="34" charset="0"/>
              </a:rPr>
              <a:t>Planification des 4 visites GRETA-CFA</a:t>
            </a:r>
          </a:p>
        </p:txBody>
      </p:sp>
    </p:spTree>
    <p:extLst>
      <p:ext uri="{BB962C8B-B14F-4D97-AF65-F5344CB8AC3E}">
        <p14:creationId xmlns:p14="http://schemas.microsoft.com/office/powerpoint/2010/main" val="429147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C9319D07-98FF-4F4B-AE65-8EA6285E3A51}"/>
              </a:ext>
            </a:extLst>
          </p:cNvPr>
          <p:cNvSpPr txBox="1"/>
          <p:nvPr/>
        </p:nvSpPr>
        <p:spPr>
          <a:xfrm>
            <a:off x="723899" y="1096060"/>
            <a:ext cx="9458325" cy="369332"/>
          </a:xfrm>
          <a:prstGeom prst="rect">
            <a:avLst/>
          </a:prstGeom>
          <a:noFill/>
        </p:spPr>
        <p:txBody>
          <a:bodyPr wrap="square">
            <a:spAutoFit/>
          </a:bodyPr>
          <a:lstStyle/>
          <a:p>
            <a:pPr algn="ctr"/>
            <a:r>
              <a:rPr lang="fr-FR" sz="1800" b="1" dirty="0">
                <a:solidFill>
                  <a:srgbClr val="00365F"/>
                </a:solidFill>
                <a:latin typeface="Arial" panose="020B0604020202020204" pitchFamily="34" charset="0"/>
                <a:cs typeface="Arial" panose="020B0604020202020204" pitchFamily="34" charset="0"/>
              </a:rPr>
              <a:t>Guide pratique de la CERTIFICATION et Vie des diplômes – Edition 2024</a:t>
            </a:r>
          </a:p>
        </p:txBody>
      </p:sp>
      <p:sp>
        <p:nvSpPr>
          <p:cNvPr id="4" name="ZoneTexte 3">
            <a:extLst>
              <a:ext uri="{FF2B5EF4-FFF2-40B4-BE49-F238E27FC236}">
                <a16:creationId xmlns:a16="http://schemas.microsoft.com/office/drawing/2014/main" id="{F0DB7398-378F-479B-A4A0-F247F4228C5A}"/>
              </a:ext>
            </a:extLst>
          </p:cNvPr>
          <p:cNvSpPr txBox="1"/>
          <p:nvPr/>
        </p:nvSpPr>
        <p:spPr>
          <a:xfrm>
            <a:off x="904875" y="1952625"/>
            <a:ext cx="10153650" cy="923330"/>
          </a:xfrm>
          <a:prstGeom prst="rect">
            <a:avLst/>
          </a:prstGeom>
          <a:noFill/>
        </p:spPr>
        <p:txBody>
          <a:bodyPr wrap="square" rtlCol="0">
            <a:spAutoFit/>
          </a:bodyPr>
          <a:lstStyle/>
          <a:p>
            <a:pPr marL="342900" indent="-342900">
              <a:buFont typeface="Wingdings" panose="05000000000000000000" pitchFamily="2" charset="2"/>
              <a:buChar char="Ø"/>
            </a:pPr>
            <a:r>
              <a:rPr lang="fr-FR" dirty="0">
                <a:latin typeface="Arial" panose="020B0604020202020204" pitchFamily="34" charset="0"/>
                <a:cs typeface="Arial" panose="020B0604020202020204" pitchFamily="34" charset="0"/>
              </a:rPr>
              <a:t>Une actualisation annuelle</a:t>
            </a:r>
          </a:p>
          <a:p>
            <a:endParaRPr lang="fr-FR"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dirty="0">
                <a:latin typeface="Arial" panose="020B0604020202020204" pitchFamily="34" charset="0"/>
                <a:cs typeface="Arial" panose="020B0604020202020204" pitchFamily="34" charset="0"/>
              </a:rPr>
              <a:t>NOUVEAUTE : Une actualisation de la « vie des Titres Professionnels »</a:t>
            </a:r>
          </a:p>
        </p:txBody>
      </p:sp>
    </p:spTree>
    <p:extLst>
      <p:ext uri="{BB962C8B-B14F-4D97-AF65-F5344CB8AC3E}">
        <p14:creationId xmlns:p14="http://schemas.microsoft.com/office/powerpoint/2010/main" val="2274454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22F2F678-AEFD-4DE4-9ED2-F283289CC5AD}"/>
              </a:ext>
            </a:extLst>
          </p:cNvPr>
          <p:cNvSpPr txBox="1"/>
          <p:nvPr/>
        </p:nvSpPr>
        <p:spPr>
          <a:xfrm>
            <a:off x="676274" y="1181785"/>
            <a:ext cx="10410825" cy="954107"/>
          </a:xfrm>
          <a:prstGeom prst="rect">
            <a:avLst/>
          </a:prstGeom>
          <a:noFill/>
        </p:spPr>
        <p:txBody>
          <a:bodyPr wrap="square">
            <a:spAutoFit/>
          </a:bodyPr>
          <a:lstStyle/>
          <a:p>
            <a:pPr algn="ctr"/>
            <a:r>
              <a:rPr lang="fr-FR" sz="1800" b="1" dirty="0">
                <a:solidFill>
                  <a:srgbClr val="00365F"/>
                </a:solidFill>
                <a:latin typeface="Arial" panose="020B0604020202020204" pitchFamily="34" charset="0"/>
                <a:cs typeface="Arial" panose="020B0604020202020204" pitchFamily="34" charset="0"/>
              </a:rPr>
              <a:t>E-PLOME : Déclaration d’ouverture pour une intégration</a:t>
            </a:r>
          </a:p>
          <a:p>
            <a:endParaRPr lang="fr-FR" b="1" dirty="0">
              <a:solidFill>
                <a:srgbClr val="00365F"/>
              </a:solidFill>
              <a:latin typeface="Arial" panose="020B0604020202020204" pitchFamily="34" charset="0"/>
              <a:cs typeface="Arial" panose="020B0604020202020204" pitchFamily="34" charset="0"/>
            </a:endParaRPr>
          </a:p>
          <a:p>
            <a:pPr algn="ctr"/>
            <a:r>
              <a:rPr lang="fr-FR" sz="2000" b="1" dirty="0">
                <a:solidFill>
                  <a:srgbClr val="00365F"/>
                </a:solidFill>
                <a:latin typeface="Arial" panose="020B0604020202020204" pitchFamily="34" charset="0"/>
                <a:cs typeface="Arial" panose="020B0604020202020204" pitchFamily="34" charset="0"/>
              </a:rPr>
              <a:t>PROCESSUS ACTUEL (jusqu’en juin 2023)</a:t>
            </a:r>
            <a:r>
              <a:rPr lang="fr-FR" sz="1800" b="1" dirty="0">
                <a:solidFill>
                  <a:srgbClr val="00365F"/>
                </a:solidFill>
                <a:latin typeface="Arial" panose="020B0604020202020204" pitchFamily="34" charset="0"/>
                <a:cs typeface="Arial" panose="020B0604020202020204" pitchFamily="34" charset="0"/>
              </a:rPr>
              <a:t> </a:t>
            </a:r>
          </a:p>
        </p:txBody>
      </p:sp>
      <p:graphicFrame>
        <p:nvGraphicFramePr>
          <p:cNvPr id="7" name="Diagramme 6">
            <a:extLst>
              <a:ext uri="{FF2B5EF4-FFF2-40B4-BE49-F238E27FC236}">
                <a16:creationId xmlns:a16="http://schemas.microsoft.com/office/drawing/2014/main" id="{EA17444F-2419-43EE-A787-9776A65335F8}"/>
              </a:ext>
            </a:extLst>
          </p:cNvPr>
          <p:cNvGraphicFramePr/>
          <p:nvPr>
            <p:extLst>
              <p:ext uri="{D42A27DB-BD31-4B8C-83A1-F6EECF244321}">
                <p14:modId xmlns:p14="http://schemas.microsoft.com/office/powerpoint/2010/main" val="2026139558"/>
              </p:ext>
            </p:extLst>
          </p:nvPr>
        </p:nvGraphicFramePr>
        <p:xfrm>
          <a:off x="781050" y="2381250"/>
          <a:ext cx="9810750" cy="3757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53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602B24C-6F49-448A-A5C9-E3F4E46205F1}"/>
              </a:ext>
            </a:extLst>
          </p:cNvPr>
          <p:cNvSpPr txBox="1"/>
          <p:nvPr/>
        </p:nvSpPr>
        <p:spPr>
          <a:xfrm>
            <a:off x="1323975" y="242613"/>
            <a:ext cx="10353675" cy="954107"/>
          </a:xfrm>
          <a:prstGeom prst="rect">
            <a:avLst/>
          </a:prstGeom>
          <a:noFill/>
        </p:spPr>
        <p:txBody>
          <a:bodyPr wrap="square">
            <a:spAutoFit/>
          </a:bodyPr>
          <a:lstStyle/>
          <a:p>
            <a:pPr algn="ctr"/>
            <a:r>
              <a:rPr lang="fr-FR" sz="1800" b="1" dirty="0">
                <a:solidFill>
                  <a:srgbClr val="00365F"/>
                </a:solidFill>
                <a:latin typeface="Arial" panose="020B0604020202020204" pitchFamily="34" charset="0"/>
                <a:cs typeface="Arial" panose="020B0604020202020204" pitchFamily="34" charset="0"/>
              </a:rPr>
              <a:t>E-PLOME : Déclaration d’ouverture pour une intégration</a:t>
            </a:r>
          </a:p>
          <a:p>
            <a:endParaRPr lang="fr-FR" b="1" dirty="0">
              <a:solidFill>
                <a:srgbClr val="00365F"/>
              </a:solidFill>
              <a:latin typeface="Arial" panose="020B0604020202020204" pitchFamily="34" charset="0"/>
              <a:cs typeface="Arial" panose="020B0604020202020204" pitchFamily="34" charset="0"/>
            </a:endParaRPr>
          </a:p>
          <a:p>
            <a:pPr algn="ctr"/>
            <a:r>
              <a:rPr lang="fr-FR" sz="2000" b="1" dirty="0">
                <a:solidFill>
                  <a:srgbClr val="00365F"/>
                </a:solidFill>
                <a:latin typeface="Arial" panose="020B0604020202020204" pitchFamily="34" charset="0"/>
                <a:cs typeface="Arial" panose="020B0604020202020204" pitchFamily="34" charset="0"/>
              </a:rPr>
              <a:t>Evolution de la demande de process</a:t>
            </a:r>
            <a:endParaRPr lang="fr-FR" sz="1800" b="1" dirty="0">
              <a:solidFill>
                <a:srgbClr val="00365F"/>
              </a:solidFill>
              <a:latin typeface="Arial" panose="020B0604020202020204" pitchFamily="34" charset="0"/>
              <a:cs typeface="Arial" panose="020B0604020202020204" pitchFamily="34" charset="0"/>
            </a:endParaRPr>
          </a:p>
        </p:txBody>
      </p:sp>
      <p:graphicFrame>
        <p:nvGraphicFramePr>
          <p:cNvPr id="6" name="Diagramme 5">
            <a:extLst>
              <a:ext uri="{FF2B5EF4-FFF2-40B4-BE49-F238E27FC236}">
                <a16:creationId xmlns:a16="http://schemas.microsoft.com/office/drawing/2014/main" id="{7AF3063B-E9C0-4110-A64E-83966AC0745F}"/>
              </a:ext>
            </a:extLst>
          </p:cNvPr>
          <p:cNvGraphicFramePr/>
          <p:nvPr>
            <p:extLst>
              <p:ext uri="{D42A27DB-BD31-4B8C-83A1-F6EECF244321}">
                <p14:modId xmlns:p14="http://schemas.microsoft.com/office/powerpoint/2010/main" val="2943291144"/>
              </p:ext>
            </p:extLst>
          </p:nvPr>
        </p:nvGraphicFramePr>
        <p:xfrm>
          <a:off x="2149475" y="1340908"/>
          <a:ext cx="7893050" cy="4176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ZoneTexte 6">
            <a:extLst>
              <a:ext uri="{FF2B5EF4-FFF2-40B4-BE49-F238E27FC236}">
                <a16:creationId xmlns:a16="http://schemas.microsoft.com/office/drawing/2014/main" id="{D6FCBEA4-5D60-4756-92BA-0790242BFDE2}"/>
              </a:ext>
            </a:extLst>
          </p:cNvPr>
          <p:cNvSpPr txBox="1"/>
          <p:nvPr/>
        </p:nvSpPr>
        <p:spPr>
          <a:xfrm>
            <a:off x="1323975" y="5476613"/>
            <a:ext cx="10163175" cy="923330"/>
          </a:xfrm>
          <a:prstGeom prst="rect">
            <a:avLst/>
          </a:prstGeom>
          <a:noFill/>
        </p:spPr>
        <p:txBody>
          <a:bodyPr wrap="square" rtlCol="0">
            <a:spAutoFit/>
          </a:bodyPr>
          <a:lstStyle/>
          <a:p>
            <a:r>
              <a:rPr lang="fr-FR" dirty="0">
                <a:hlinkClick r:id="rId7"/>
              </a:rPr>
              <a:t>https://e-plome.ac-nantes.fr/login</a:t>
            </a:r>
            <a:endParaRPr lang="fr-FR" dirty="0"/>
          </a:p>
          <a:p>
            <a:endParaRPr lang="fr-FR" dirty="0"/>
          </a:p>
          <a:p>
            <a:r>
              <a:rPr lang="fr-FR" dirty="0" err="1">
                <a:hlinkClick r:id="rId8" action="ppaction://hlinkfile"/>
              </a:rPr>
              <a:t>Certif_Dossier</a:t>
            </a:r>
            <a:r>
              <a:rPr lang="fr-FR" dirty="0">
                <a:hlinkClick r:id="rId8" action="ppaction://hlinkfile"/>
              </a:rPr>
              <a:t> d'infos </a:t>
            </a:r>
            <a:r>
              <a:rPr lang="fr-FR" dirty="0" err="1">
                <a:hlinkClick r:id="rId8" action="ppaction://hlinkfile"/>
              </a:rPr>
              <a:t>déclaration_version</a:t>
            </a:r>
            <a:r>
              <a:rPr lang="fr-FR" dirty="0">
                <a:hlinkClick r:id="rId8" action="ppaction://hlinkfile"/>
              </a:rPr>
              <a:t> 2023 V5 (1).docx</a:t>
            </a:r>
            <a:endParaRPr lang="fr-FR" dirty="0"/>
          </a:p>
        </p:txBody>
      </p:sp>
    </p:spTree>
    <p:extLst>
      <p:ext uri="{BB962C8B-B14F-4D97-AF65-F5344CB8AC3E}">
        <p14:creationId xmlns:p14="http://schemas.microsoft.com/office/powerpoint/2010/main" val="755352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369332"/>
          </a:xfrm>
          <a:prstGeom prst="rect">
            <a:avLst/>
          </a:prstGeom>
          <a:noFill/>
        </p:spPr>
        <p:txBody>
          <a:bodyPr wrap="square">
            <a:spAutoFit/>
          </a:bodyPr>
          <a:lstStyle/>
          <a:p>
            <a:pPr algn="ctr"/>
            <a:r>
              <a:rPr lang="fr-FR" sz="1800" b="1" dirty="0">
                <a:solidFill>
                  <a:srgbClr val="00365F"/>
                </a:solidFill>
                <a:latin typeface="Arial" panose="020B0604020202020204" pitchFamily="34" charset="0"/>
                <a:cs typeface="Arial" panose="020B0604020202020204" pitchFamily="34" charset="0"/>
              </a:rPr>
              <a:t>ECHANGES DE PRATIQUES entre GRETA-CFA </a:t>
            </a:r>
          </a:p>
        </p:txBody>
      </p:sp>
      <p:sp>
        <p:nvSpPr>
          <p:cNvPr id="6" name="ZoneTexte 5">
            <a:extLst>
              <a:ext uri="{FF2B5EF4-FFF2-40B4-BE49-F238E27FC236}">
                <a16:creationId xmlns:a16="http://schemas.microsoft.com/office/drawing/2014/main" id="{A22E12CE-66A0-4A05-9E09-FE482E208BD7}"/>
              </a:ext>
            </a:extLst>
          </p:cNvPr>
          <p:cNvSpPr txBox="1"/>
          <p:nvPr/>
        </p:nvSpPr>
        <p:spPr>
          <a:xfrm>
            <a:off x="723899" y="1263446"/>
            <a:ext cx="10887075" cy="4524315"/>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fr-FR" b="1" u="sng" dirty="0">
                <a:latin typeface="Calibri" panose="020F0502020204030204" pitchFamily="34" charset="0"/>
                <a:ea typeface="Calibri" panose="020F0502020204030204" pitchFamily="34" charset="0"/>
                <a:cs typeface="Calibri" panose="020F0502020204030204" pitchFamily="34" charset="0"/>
              </a:rPr>
              <a:t>Les aménagements d’épreuves pour un candidat RQTH </a:t>
            </a:r>
            <a:r>
              <a:rPr lang="fr-FR" b="1" dirty="0">
                <a:latin typeface="Calibri" panose="020F0502020204030204" pitchFamily="34" charset="0"/>
                <a:ea typeface="Calibri" panose="020F0502020204030204" pitchFamily="34" charset="0"/>
                <a:cs typeface="Calibri" panose="020F0502020204030204" pitchFamily="34" charset="0"/>
              </a:rPr>
              <a:t>:</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     Respect d</a:t>
            </a:r>
            <a:r>
              <a:rPr lang="fr-FR" dirty="0">
                <a:latin typeface="Calibri" panose="020F0502020204030204" pitchFamily="34" charset="0"/>
                <a:ea typeface="Calibri" panose="020F0502020204030204" pitchFamily="34" charset="0"/>
                <a:cs typeface="Times New Roman" panose="02020603050405020304" pitchFamily="18" charset="0"/>
              </a:rPr>
              <a:t>e la circulaire du 8 décembre 2020</a:t>
            </a: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FR" sz="1800" b="1" u="sng" dirty="0">
                <a:effectLst/>
                <a:latin typeface="Calibri" panose="020F0502020204030204" pitchFamily="34" charset="0"/>
                <a:ea typeface="Calibri" panose="020F0502020204030204" pitchFamily="34" charset="0"/>
                <a:cs typeface="Times New Roman" panose="02020603050405020304" pitchFamily="18" charset="0"/>
              </a:rPr>
              <a:t>Echanges autour des Titres Professionnels </a:t>
            </a:r>
            <a:r>
              <a:rPr lang="fr-FR" sz="1800" b="1" dirty="0">
                <a:effectLst/>
                <a:latin typeface="Calibri" panose="020F0502020204030204" pitchFamily="34" charset="0"/>
                <a:ea typeface="Calibri" panose="020F0502020204030204" pitchFamily="34" charset="0"/>
                <a:cs typeface="Times New Roman" panose="02020603050405020304" pitchFamily="18" charset="0"/>
              </a:rPr>
              <a:t>:</a:t>
            </a:r>
          </a:p>
          <a:p>
            <a:r>
              <a:rPr lang="fr-FR" dirty="0">
                <a:latin typeface="Calibri" panose="020F0502020204030204" pitchFamily="34" charset="0"/>
                <a:ea typeface="Calibri" panose="020F0502020204030204" pitchFamily="34" charset="0"/>
                <a:cs typeface="Times New Roman" panose="02020603050405020304" pitchFamily="18" charset="0"/>
              </a:rPr>
              <a:t> 	- Guide opératoire de saisie pour demande d’agrément sur la plateforme « Démarches simplifiées »</a:t>
            </a:r>
          </a:p>
          <a:p>
            <a:r>
              <a:rPr lang="fr-FR" sz="1800" dirty="0">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hlinkClick r:id="rId2" action="ppaction://hlinkfile"/>
              </a:rPr>
              <a:t>2023 - Guide de saisie Agrément TP (Milene).DOCX</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fr-FR" sz="1800" dirty="0">
                <a:effectLst/>
                <a:latin typeface="Calibri" panose="020F0502020204030204" pitchFamily="34" charset="0"/>
                <a:ea typeface="Calibri" panose="020F0502020204030204" pitchFamily="34" charset="0"/>
                <a:cs typeface="Times New Roman" panose="02020603050405020304" pitchFamily="18" charset="0"/>
              </a:rPr>
              <a:t>- Quelles pratiques des CFP pour les créations de compte/Identifiants sur </a:t>
            </a:r>
            <a:r>
              <a:rPr lang="fr-FR" dirty="0">
                <a:latin typeface="Calibri" panose="020F0502020204030204" pitchFamily="34" charset="0"/>
                <a:ea typeface="Calibri" panose="020F0502020204030204" pitchFamily="34" charset="0"/>
                <a:cs typeface="Times New Roman" panose="02020603050405020304" pitchFamily="18" charset="0"/>
              </a:rPr>
              <a:t>le site « </a:t>
            </a:r>
            <a:r>
              <a:rPr lang="fr-FR" sz="1800" dirty="0">
                <a:effectLst/>
                <a:latin typeface="Calibri" panose="020F0502020204030204" pitchFamily="34" charset="0"/>
                <a:ea typeface="Calibri" panose="020F0502020204030204" pitchFamily="34" charset="0"/>
                <a:cs typeface="Times New Roman" panose="02020603050405020304" pitchFamily="18" charset="0"/>
              </a:rPr>
              <a:t>Démarches simplifiées » ?</a:t>
            </a:r>
          </a:p>
          <a:p>
            <a:endParaRPr lang="fr-FR"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FR" b="1" u="sng" dirty="0">
                <a:latin typeface="Calibri" panose="020F0502020204030204" pitchFamily="34" charset="0"/>
                <a:ea typeface="Calibri" panose="020F0502020204030204" pitchFamily="34" charset="0"/>
                <a:cs typeface="Times New Roman" panose="02020603050405020304" pitchFamily="18" charset="0"/>
              </a:rPr>
              <a:t>BTS Management Opérationnel de la Sécurité et obtention de la carte de professionnelle « Surveillance Humaine et Gardiennage </a:t>
            </a:r>
            <a:r>
              <a:rPr lang="fr-FR" b="1" dirty="0">
                <a:latin typeface="Calibri" panose="020F0502020204030204" pitchFamily="34" charset="0"/>
                <a:ea typeface="Calibri" panose="020F0502020204030204" pitchFamily="34" charset="0"/>
                <a:cs typeface="Times New Roman" panose="02020603050405020304" pitchFamily="18" charset="0"/>
              </a:rPr>
              <a:t>»</a:t>
            </a:r>
          </a:p>
          <a:p>
            <a:r>
              <a:rPr lang="fr-FR" b="1"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Wingdings" panose="05000000000000000000" pitchFamily="2" charset="2"/>
              <a:buChar char="ü"/>
            </a:pPr>
            <a:r>
              <a:rPr lang="fr-FR" b="1" dirty="0">
                <a:latin typeface="Calibri" panose="020F0502020204030204" pitchFamily="34" charset="0"/>
                <a:ea typeface="Calibri" panose="020F0502020204030204" pitchFamily="34" charset="0"/>
                <a:cs typeface="Times New Roman" panose="02020603050405020304" pitchFamily="18" charset="0"/>
              </a:rPr>
              <a:t>Les conditions de recrutement de formateurs appelés à évaluer par CCF</a:t>
            </a:r>
          </a:p>
          <a:p>
            <a:pPr marL="285750" indent="-285750">
              <a:buFont typeface="Wingdings" panose="05000000000000000000" pitchFamily="2" charset="2"/>
              <a:buChar char="ü"/>
            </a:pPr>
            <a:endParaRPr lang="fr-FR"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endParaRPr lang="fr-FR"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1469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369332"/>
          </a:xfrm>
          <a:prstGeom prst="rect">
            <a:avLst/>
          </a:prstGeom>
          <a:noFill/>
        </p:spPr>
        <p:txBody>
          <a:bodyPr wrap="square">
            <a:spAutoFit/>
          </a:bodyPr>
          <a:lstStyle/>
          <a:p>
            <a:pPr algn="ctr"/>
            <a:r>
              <a:rPr lang="fr-FR" sz="1800" b="1" dirty="0">
                <a:solidFill>
                  <a:srgbClr val="00365F"/>
                </a:solidFill>
                <a:latin typeface="Arial" panose="020B0604020202020204" pitchFamily="34" charset="0"/>
                <a:cs typeface="Arial" panose="020B0604020202020204" pitchFamily="34" charset="0"/>
              </a:rPr>
              <a:t>ECHANGES DE PRATIQUES entre GRETA-CFA </a:t>
            </a:r>
          </a:p>
        </p:txBody>
      </p:sp>
      <p:sp>
        <p:nvSpPr>
          <p:cNvPr id="6" name="ZoneTexte 5">
            <a:extLst>
              <a:ext uri="{FF2B5EF4-FFF2-40B4-BE49-F238E27FC236}">
                <a16:creationId xmlns:a16="http://schemas.microsoft.com/office/drawing/2014/main" id="{A22E12CE-66A0-4A05-9E09-FE482E208BD7}"/>
              </a:ext>
            </a:extLst>
          </p:cNvPr>
          <p:cNvSpPr txBox="1"/>
          <p:nvPr/>
        </p:nvSpPr>
        <p:spPr>
          <a:xfrm>
            <a:off x="723899" y="1263446"/>
            <a:ext cx="10887075" cy="3970318"/>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p>
          <a:p>
            <a:pPr marL="285750" indent="-285750">
              <a:buFont typeface="Wingdings" panose="05000000000000000000" pitchFamily="2" charset="2"/>
              <a:buChar char="ü"/>
            </a:pPr>
            <a:r>
              <a:rPr lang="fr-FR" b="1" u="sng" dirty="0">
                <a:latin typeface="Calibri" panose="020F0502020204030204" pitchFamily="34" charset="0"/>
                <a:ea typeface="Calibri" panose="020F0502020204030204" pitchFamily="34" charset="0"/>
                <a:cs typeface="Calibri" panose="020F0502020204030204" pitchFamily="34" charset="0"/>
              </a:rPr>
              <a:t>Quelle procédure dans le cas d’un apprenant qui n’a pas le nombre nécessaire de semaine de PFMP</a:t>
            </a:r>
            <a:r>
              <a:rPr lang="fr-FR" b="1" dirty="0">
                <a:latin typeface="Calibri" panose="020F0502020204030204" pitchFamily="34" charset="0"/>
                <a:ea typeface="Calibri" panose="020F0502020204030204" pitchFamily="34" charset="0"/>
                <a:cs typeface="Calibri" panose="020F0502020204030204" pitchFamily="34" charset="0"/>
              </a:rPr>
              <a:t> ?</a:t>
            </a:r>
            <a:endParaRPr lang="fr-FR" dirty="0">
              <a:latin typeface="Calibri" panose="020F0502020204030204" pitchFamily="34" charset="0"/>
              <a:ea typeface="Calibri" panose="020F0502020204030204" pitchFamily="34" charset="0"/>
              <a:cs typeface="Times New Roman" panose="02020603050405020304" pitchFamily="18" charset="0"/>
            </a:endParaRPr>
          </a:p>
          <a:p>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FR" b="1" u="sng" dirty="0">
                <a:latin typeface="Calibri" panose="020F0502020204030204" pitchFamily="34" charset="0"/>
                <a:ea typeface="Calibri" panose="020F0502020204030204" pitchFamily="34" charset="0"/>
                <a:cs typeface="Times New Roman" panose="02020603050405020304" pitchFamily="18" charset="0"/>
              </a:rPr>
              <a:t>Une personne titulaire d’une certification de niveau 4 peut-elle être dispensée des enseignements généraux sur un CAP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b="1"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FR" b="1" u="sng" dirty="0">
                <a:latin typeface="Calibri" panose="020F0502020204030204" pitchFamily="34" charset="0"/>
                <a:ea typeface="Calibri" panose="020F0502020204030204" pitchFamily="34" charset="0"/>
                <a:cs typeface="Times New Roman" panose="02020603050405020304" pitchFamily="18" charset="0"/>
              </a:rPr>
              <a:t>Dans quel cas des apprenants peuvent-ils être dispensés de l’épreuve de PSE</a:t>
            </a:r>
            <a:r>
              <a:rPr lang="fr-FR" b="1" dirty="0">
                <a:latin typeface="Calibri" panose="020F0502020204030204" pitchFamily="34" charset="0"/>
                <a:ea typeface="Calibri" panose="020F0502020204030204" pitchFamily="34" charset="0"/>
                <a:cs typeface="Times New Roman" panose="02020603050405020304" pitchFamily="18" charset="0"/>
              </a:rPr>
              <a:t> ?</a:t>
            </a:r>
          </a:p>
          <a:p>
            <a:endParaRPr lang="fr-FR"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endParaRPr lang="fr-FR"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r>
              <a:rPr lang="fr-FR" b="1" u="sng" dirty="0">
                <a:latin typeface="Calibri" panose="020F0502020204030204" pitchFamily="34" charset="0"/>
                <a:ea typeface="Calibri" panose="020F0502020204030204" pitchFamily="34" charset="0"/>
                <a:cs typeface="Times New Roman" panose="02020603050405020304" pitchFamily="18" charset="0"/>
              </a:rPr>
              <a:t>Quelle est la durée des PFMP par blocs de compétences ? Avons-nous un retour du collège des inspecteurs ?</a:t>
            </a:r>
          </a:p>
          <a:p>
            <a:r>
              <a:rPr lang="fr-FR" b="1" dirty="0">
                <a:latin typeface="Calibri" panose="020F0502020204030204" pitchFamily="34" charset="0"/>
                <a:ea typeface="Calibri" panose="020F0502020204030204" pitchFamily="34" charset="0"/>
                <a:cs typeface="Times New Roman" panose="02020603050405020304" pitchFamily="18" charset="0"/>
              </a:rPr>
              <a:t>      </a:t>
            </a:r>
          </a:p>
          <a:p>
            <a:pPr marL="285750" indent="-285750">
              <a:buFont typeface="Wingdings" panose="05000000000000000000" pitchFamily="2" charset="2"/>
              <a:buChar char="ü"/>
            </a:pPr>
            <a:endParaRPr lang="fr-FR"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ü"/>
            </a:pPr>
            <a:endParaRPr lang="fr-FR"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6163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108F1CB-8B91-4D9F-A44B-C0E8767E6217}"/>
              </a:ext>
            </a:extLst>
          </p:cNvPr>
          <p:cNvSpPr txBox="1"/>
          <p:nvPr/>
        </p:nvSpPr>
        <p:spPr>
          <a:xfrm>
            <a:off x="1231383" y="554905"/>
            <a:ext cx="9658350" cy="369332"/>
          </a:xfrm>
          <a:prstGeom prst="rect">
            <a:avLst/>
          </a:prstGeom>
          <a:noFill/>
        </p:spPr>
        <p:txBody>
          <a:bodyPr wrap="square">
            <a:spAutoFit/>
          </a:bodyPr>
          <a:lstStyle/>
          <a:p>
            <a:pPr algn="ctr"/>
            <a:r>
              <a:rPr lang="fr-FR" b="1" dirty="0">
                <a:solidFill>
                  <a:srgbClr val="00365F"/>
                </a:solidFill>
                <a:latin typeface="Arial" panose="020B0604020202020204" pitchFamily="34" charset="0"/>
                <a:cs typeface="Arial" panose="020B0604020202020204" pitchFamily="34" charset="0"/>
              </a:rPr>
              <a:t>Calendrier des session intermédiaires - DAVA</a:t>
            </a:r>
            <a:endParaRPr lang="fr-FR" sz="1800" b="1" dirty="0">
              <a:solidFill>
                <a:srgbClr val="00365F"/>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A22E12CE-66A0-4A05-9E09-FE482E208BD7}"/>
              </a:ext>
            </a:extLst>
          </p:cNvPr>
          <p:cNvSpPr txBox="1"/>
          <p:nvPr/>
        </p:nvSpPr>
        <p:spPr>
          <a:xfrm>
            <a:off x="767870" y="929551"/>
            <a:ext cx="10585376" cy="369332"/>
          </a:xfrm>
          <a:prstGeom prst="rect">
            <a:avLst/>
          </a:prstGeom>
          <a:noFill/>
        </p:spPr>
        <p:txBody>
          <a:bodyPr wrap="square" rtlCol="0">
            <a:spAutoFit/>
          </a:bodyPr>
          <a:lstStyle/>
          <a:p>
            <a:r>
              <a:rPr lang="fr-FR" sz="1800" dirty="0">
                <a:effectLst/>
                <a:latin typeface="Calibri" panose="020F0502020204030204" pitchFamily="34" charset="0"/>
                <a:ea typeface="Calibri" panose="020F0502020204030204" pitchFamily="34" charset="0"/>
                <a:cs typeface="Calibri" panose="020F0502020204030204" pitchFamily="34" charset="0"/>
              </a:rPr>
              <a:t> </a:t>
            </a:r>
            <a:r>
              <a:rPr lang="fr-FR" sz="1800" dirty="0">
                <a:effectLst/>
                <a:latin typeface="Calibri" panose="020F0502020204030204" pitchFamily="34" charset="0"/>
                <a:ea typeface="Calibri" panose="020F0502020204030204" pitchFamily="34" charset="0"/>
                <a:cs typeface="Calibri" panose="020F0502020204030204" pitchFamily="34" charset="0"/>
                <a:hlinkClick r:id="rId2" action="ppaction://hlinkfile"/>
              </a:rPr>
              <a:t>Calendrier sessions intermédiaires 2024-2025.pdf</a:t>
            </a:r>
            <a:endParaRPr lang="fr-FR"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3"/>
          <a:stretch>
            <a:fillRect/>
          </a:stretch>
        </p:blipFill>
        <p:spPr>
          <a:xfrm>
            <a:off x="1245277" y="1298883"/>
            <a:ext cx="9630562" cy="4992021"/>
          </a:xfrm>
          <a:prstGeom prst="rect">
            <a:avLst/>
          </a:prstGeom>
        </p:spPr>
      </p:pic>
    </p:spTree>
    <p:extLst>
      <p:ext uri="{BB962C8B-B14F-4D97-AF65-F5344CB8AC3E}">
        <p14:creationId xmlns:p14="http://schemas.microsoft.com/office/powerpoint/2010/main" val="26956603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in lumineux">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CA type 2023_DIAPORAMA DRAFPIC 16-9 ème" id="{42D02B45-C5A5-400E-B458-D88350C2A92A}" vid="{3FAEF5CE-7039-4F45-BD26-30A76C46177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2024.03.21 Ppt Groupe Académique CERTIF</Template>
  <TotalTime>1257</TotalTime>
  <Words>2070</Words>
  <Application>Microsoft Office PowerPoint</Application>
  <PresentationFormat>Grand écran</PresentationFormat>
  <Paragraphs>250</Paragraphs>
  <Slides>23</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23</vt:i4>
      </vt:variant>
    </vt:vector>
  </HeadingPairs>
  <TitlesOfParts>
    <vt:vector size="33" baseType="lpstr">
      <vt:lpstr>Arial</vt:lpstr>
      <vt:lpstr>Arial Black</vt:lpstr>
      <vt:lpstr>Arial Narrow</vt:lpstr>
      <vt:lpstr>Calibri</vt:lpstr>
      <vt:lpstr>OpenSans</vt:lpstr>
      <vt:lpstr>Sitka Small</vt:lpstr>
      <vt:lpstr>Symbol</vt:lpstr>
      <vt:lpstr>Tahoma</vt:lpstr>
      <vt:lpstr>Wingdings</vt:lpstr>
      <vt:lpstr>1_Office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BURGAIN Sophie</dc:creator>
  <cp:lastModifiedBy>BURGAIN Sophie</cp:lastModifiedBy>
  <cp:revision>66</cp:revision>
  <cp:lastPrinted>2020-01-03T10:36:43Z</cp:lastPrinted>
  <dcterms:created xsi:type="dcterms:W3CDTF">2024-01-24T14:13:18Z</dcterms:created>
  <dcterms:modified xsi:type="dcterms:W3CDTF">2024-03-20T14:30:38Z</dcterms:modified>
</cp:coreProperties>
</file>