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handoutMasterIdLst>
    <p:handoutMasterId r:id="rId15"/>
  </p:handoutMasterIdLst>
  <p:sldIdLst>
    <p:sldId id="280" r:id="rId2"/>
    <p:sldId id="273" r:id="rId3"/>
    <p:sldId id="263" r:id="rId4"/>
    <p:sldId id="288" r:id="rId5"/>
    <p:sldId id="289" r:id="rId6"/>
    <p:sldId id="290" r:id="rId7"/>
    <p:sldId id="283" r:id="rId8"/>
    <p:sldId id="291" r:id="rId9"/>
    <p:sldId id="292" r:id="rId10"/>
    <p:sldId id="293" r:id="rId11"/>
    <p:sldId id="294" r:id="rId12"/>
    <p:sldId id="295" r:id="rId13"/>
    <p:sldId id="278" r:id="rId1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80"/>
            <p14:sldId id="273"/>
            <p14:sldId id="263"/>
            <p14:sldId id="288"/>
            <p14:sldId id="289"/>
            <p14:sldId id="290"/>
            <p14:sldId id="283"/>
            <p14:sldId id="291"/>
            <p14:sldId id="292"/>
            <p14:sldId id="293"/>
            <p14:sldId id="294"/>
            <p14:sldId id="295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F"/>
    <a:srgbClr val="E94E1B"/>
    <a:srgbClr val="12A537"/>
    <a:srgbClr val="D63D25"/>
    <a:srgbClr val="D12720"/>
    <a:srgbClr val="0092D2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722" autoAdjust="0"/>
  </p:normalViewPr>
  <p:slideViewPr>
    <p:cSldViewPr snapToGrid="0" snapToObjects="1"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18/09/2024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4817"/>
          <a:stretch/>
        </p:blipFill>
        <p:spPr>
          <a:xfrm flipH="1">
            <a:off x="4814047" y="-4060"/>
            <a:ext cx="4312998" cy="5774392"/>
          </a:xfrm>
          <a:prstGeom prst="rect">
            <a:avLst/>
          </a:prstGeom>
        </p:spPr>
      </p:pic>
      <p:sp>
        <p:nvSpPr>
          <p:cNvPr id="5" name="Espace réservé du pied de page 7"/>
          <p:cNvSpPr txBox="1">
            <a:spLocks/>
          </p:cNvSpPr>
          <p:nvPr userDrawn="1"/>
        </p:nvSpPr>
        <p:spPr bwMode="gray">
          <a:xfrm>
            <a:off x="568575" y="6334335"/>
            <a:ext cx="7999692" cy="280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63" dirty="0">
                <a:solidFill>
                  <a:srgbClr val="00365F"/>
                </a:solidFill>
                <a:latin typeface="Arial"/>
              </a:rPr>
              <a:t>DRAFPIC Formation Continue et Apprentissage – Réseau GRETA-CFA de l’académie de Nantes</a:t>
            </a:r>
            <a:r>
              <a:rPr lang="fr-FR" sz="863" baseline="0" dirty="0">
                <a:solidFill>
                  <a:srgbClr val="00365F"/>
                </a:solidFill>
                <a:latin typeface="Arial"/>
              </a:rPr>
              <a:t> / Région </a:t>
            </a:r>
            <a:r>
              <a:rPr lang="fr-FR" sz="863" dirty="0">
                <a:solidFill>
                  <a:srgbClr val="00365F"/>
                </a:solidFill>
                <a:latin typeface="Arial"/>
              </a:rPr>
              <a:t>académique Pays</a:t>
            </a:r>
            <a:r>
              <a:rPr lang="fr-FR" sz="863" baseline="0" dirty="0">
                <a:solidFill>
                  <a:srgbClr val="00365F"/>
                </a:solidFill>
                <a:latin typeface="Arial"/>
              </a:rPr>
              <a:t> de la Loire</a:t>
            </a:r>
            <a:endParaRPr lang="fr-FR" sz="863" dirty="0">
              <a:solidFill>
                <a:srgbClr val="00365F"/>
              </a:solidFill>
              <a:latin typeface="Arial"/>
            </a:endParaRPr>
          </a:p>
        </p:txBody>
      </p:sp>
      <p:pic>
        <p:nvPicPr>
          <p:cNvPr id="6" name="Image 5" descr="Logo_REGIONS ACA_PAYS DE LA LOIR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266" y="180000"/>
            <a:ext cx="2376264" cy="1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4"/>
          <a:stretch/>
        </p:blipFill>
        <p:spPr>
          <a:xfrm flipH="1">
            <a:off x="6974541" y="95978"/>
            <a:ext cx="2169458" cy="6618595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86277" y="6474953"/>
            <a:ext cx="8857723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86276" y="6553202"/>
            <a:ext cx="804492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 / Région académique Pays de la Loire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  <p:pic>
        <p:nvPicPr>
          <p:cNvPr id="11" name="Image 10" descr="Logo_REGIONS ACA_PAYS DE LA LOIR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064" y="189112"/>
            <a:ext cx="1124536" cy="8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8" t="9789" r="-500" b="6186"/>
          <a:stretch/>
        </p:blipFill>
        <p:spPr>
          <a:xfrm>
            <a:off x="7948357" y="-37578"/>
            <a:ext cx="1315994" cy="6895578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474953"/>
            <a:ext cx="8857723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553202"/>
            <a:ext cx="8324324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 / Région académique Pays de la Loire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  <p:pic>
        <p:nvPicPr>
          <p:cNvPr id="9" name="Image 8" descr="Logo_REGIONS ACA_PAYS DE LA LOIRE.e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064" y="189112"/>
            <a:ext cx="1124536" cy="8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1442" y="1199289"/>
            <a:ext cx="5909498" cy="54629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/>
          <a:stretch/>
        </p:blipFill>
        <p:spPr>
          <a:xfrm>
            <a:off x="4401686" y="1864476"/>
            <a:ext cx="1564481" cy="94129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46105"/>
          <a:stretch/>
        </p:blipFill>
        <p:spPr>
          <a:xfrm>
            <a:off x="4103245" y="441142"/>
            <a:ext cx="2161364" cy="1410408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4107068" y="5171692"/>
            <a:ext cx="19928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  <a:t>Retrouvez-nous </a:t>
            </a:r>
            <a:b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</a:br>
            <a:r>
              <a:rPr lang="fr-FR" sz="1050" baseline="0" dirty="0">
                <a:solidFill>
                  <a:srgbClr val="00365F"/>
                </a:solidFill>
                <a:latin typeface="Arial Black" panose="020B0A04020102020204" pitchFamily="34" charset="0"/>
              </a:rPr>
              <a:t>sur les Réseaux Sociaux</a:t>
            </a:r>
            <a:endParaRPr lang="fr-FR" sz="1050" dirty="0">
              <a:solidFill>
                <a:srgbClr val="00365F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81" y="5642503"/>
            <a:ext cx="1528952" cy="32845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33" y="1590523"/>
            <a:ext cx="3817167" cy="3744000"/>
          </a:xfrm>
          <a:prstGeom prst="rect">
            <a:avLst/>
          </a:prstGeom>
        </p:spPr>
      </p:pic>
      <p:pic>
        <p:nvPicPr>
          <p:cNvPr id="9" name="Image 8" descr="Logo_REGIONS ACA_PAYS DE LA LOIRE.em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905" y="92481"/>
            <a:ext cx="1671120" cy="12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60" r:id="rId2"/>
    <p:sldLayoutId id="2147483702" r:id="rId3"/>
    <p:sldLayoutId id="214748368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ocuments_matinale/Compl&#233;ment%20DREETS%20zoom%202023.xlsx" TargetMode="External"/><Relationship Id="rId2" Type="http://schemas.openxmlformats.org/officeDocument/2006/relationships/hyperlink" Target="Documents_matinale/_Zoom_2023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682263"/>
            <a:ext cx="58197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Rencontre</a:t>
            </a:r>
          </a:p>
          <a:p>
            <a:pPr algn="ctr"/>
            <a:r>
              <a:rPr lang="fr-FR" sz="28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 – MCPA – DAVA</a:t>
            </a:r>
          </a:p>
          <a:p>
            <a:pPr algn="ctr"/>
            <a:r>
              <a:rPr lang="fr-FR" sz="28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DRAFPIC – Réseau des                 GRETA CFA</a:t>
            </a:r>
          </a:p>
          <a:p>
            <a:endParaRPr lang="fr-FR" sz="2800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i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Matinale du 19 septembre 2024</a:t>
            </a:r>
            <a:endParaRPr lang="en-US" sz="2400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9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181" y="1035639"/>
            <a:ext cx="7001798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évolutions réglementaires en lien avec le CPF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555" y="1717497"/>
            <a:ext cx="8506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actions de formation éligibles au CPF :</a:t>
            </a:r>
          </a:p>
          <a:p>
            <a:pPr marL="600075" lvl="1" indent="-257175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certifications professionnelles enregistrées au RNCP, </a:t>
            </a:r>
          </a:p>
          <a:p>
            <a:pPr marL="600075" lvl="1" indent="-257175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blocs de compétences, </a:t>
            </a:r>
          </a:p>
          <a:p>
            <a:pPr marL="600075" lvl="1" indent="-257175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certifications et habilitations enregistrées dans le RS, </a:t>
            </a:r>
          </a:p>
          <a:p>
            <a:pPr marL="600075" lvl="1" indent="-257175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 à la VAE et bilans de compétences </a:t>
            </a:r>
          </a:p>
          <a:p>
            <a:pPr marL="600075" lvl="1" indent="-257175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fr-FR" altLang="fr-FR" sz="1575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sous-traitant doit </a:t>
            </a:r>
            <a:r>
              <a:rPr lang="fr-FR" altLang="fr-FR" sz="1575" b="1" i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et nous devons le vérifier </a:t>
            </a: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17910" lvl="1" indent="-1607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détenir un numéro de déclaration d’activité en qualité d’organisme de formation (NDA) et remplir chaque année son bilan pédagogique et financier (BPF) ;</a:t>
            </a:r>
          </a:p>
          <a:p>
            <a:pPr marL="417910" lvl="1" indent="-1607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justifier de ses titres et qualités en lien avec la prestation confiée ;</a:t>
            </a:r>
          </a:p>
          <a:p>
            <a:pPr marL="417910" lvl="1" indent="-1607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pas avoir fait l’objet de condamnation pénale et respecter ses obligations fiscales</a:t>
            </a:r>
          </a:p>
          <a:p>
            <a:pPr marL="417910" lvl="1" indent="-1607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satisfaire aux CGU d’EDOF donc se soumettre aux obligations du Donneur d’Ordre </a:t>
            </a:r>
          </a:p>
          <a:p>
            <a:pPr marL="417910" lvl="1" indent="-1607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être certifié QUALIOPI – sauf exception</a:t>
            </a:r>
          </a:p>
          <a:p>
            <a:pPr marL="417910" lvl="1" indent="-16073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fr-FR" alt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être habilité par le certificateur – sauf exception</a:t>
            </a:r>
          </a:p>
        </p:txBody>
      </p:sp>
    </p:spTree>
    <p:extLst>
      <p:ext uri="{BB962C8B-B14F-4D97-AF65-F5344CB8AC3E}">
        <p14:creationId xmlns:p14="http://schemas.microsoft.com/office/powerpoint/2010/main" val="1074120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722" y="976916"/>
            <a:ext cx="863455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conclusion, tous les organismes de formation sont tenus de :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54988D-F2B1-4A67-887D-0E27C0414F0B}"/>
              </a:ext>
            </a:extLst>
          </p:cNvPr>
          <p:cNvSpPr/>
          <p:nvPr/>
        </p:nvSpPr>
        <p:spPr>
          <a:xfrm>
            <a:off x="314056" y="1595691"/>
            <a:ext cx="863455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>
              <a:buFont typeface="Courier New" panose="02070309020205020404" pitchFamily="49" charset="0"/>
              <a:buChar char="o"/>
              <a:defRPr/>
            </a:pPr>
            <a:endParaRPr lang="fr-FR" sz="9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57175" indent="-257175" defTabSz="342900">
              <a:buFont typeface="Wingdings" panose="05000000000000000000" pitchFamily="2" charset="2"/>
              <a:buChar char="Ü"/>
              <a:defRPr/>
            </a:pPr>
            <a:r>
              <a:rPr lang="fr-FR" sz="1350" dirty="0">
                <a:solidFill>
                  <a:srgbClr val="0070C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Tenir à jour la liste de leurs sous-traitants </a:t>
            </a: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Sélection des sous-traitants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Recueil des pièces obligatoires à chaque contrat avec un sous-traitant et cela pour chaque prestation confiée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Contractualisation 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Suivi de la relation</a:t>
            </a:r>
          </a:p>
          <a:p>
            <a:pPr marL="600075" lvl="1" indent="-257175">
              <a:buFont typeface="Arial" panose="020B0604020202020204" pitchFamily="34" charset="0"/>
              <a:buChar char="•"/>
              <a:defRPr/>
            </a:pP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Évaluation du sous-traitant et maintien (ou non) sur la liste</a:t>
            </a:r>
          </a:p>
          <a:p>
            <a:pPr lvl="1">
              <a:defRPr/>
            </a:pPr>
            <a:endParaRPr lang="fr-FR" sz="9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57175" indent="-257175" defTabSz="342900">
              <a:buFont typeface="Wingdings" panose="05000000000000000000" pitchFamily="2" charset="2"/>
              <a:buChar char="Ü"/>
              <a:defRPr/>
            </a:pPr>
            <a:r>
              <a:rPr lang="fr-FR" sz="1350" dirty="0">
                <a:solidFill>
                  <a:srgbClr val="0070C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Suivre le Chiffres d’Affaires lié aux prestations financées par le « CPF » </a:t>
            </a: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Objectif : ne pas confier plus de 80% de l’activité aux sous-traitants </a:t>
            </a:r>
          </a:p>
          <a:p>
            <a:pPr marL="257175" indent="-257175" defTabSz="342900">
              <a:buFont typeface="Wingdings" panose="05000000000000000000" pitchFamily="2" charset="2"/>
              <a:buChar char="Ü"/>
              <a:defRPr/>
            </a:pPr>
            <a:endParaRPr lang="fr-FR" sz="900" dirty="0">
              <a:solidFill>
                <a:srgbClr val="0070C0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L="257175" indent="-257175" defTabSz="342900">
              <a:buFont typeface="Wingdings" panose="05000000000000000000" pitchFamily="2" charset="2"/>
              <a:buChar char="Ü"/>
              <a:defRPr/>
            </a:pPr>
            <a:r>
              <a:rPr lang="fr-FR" sz="1350" dirty="0">
                <a:solidFill>
                  <a:srgbClr val="0070C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Tenir une liste à jour des sous-traitants « CPF » et veiller aux obligations afférentes </a:t>
            </a:r>
            <a:r>
              <a:rPr lang="fr-FR" sz="1575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déclaration du sous-traitant dans EDOF, contrôle des pièces avant contractualisation, suivi et contrôle de service fait</a:t>
            </a:r>
          </a:p>
          <a:p>
            <a:pPr marL="257175" indent="-257175" defTabSz="342900">
              <a:buFont typeface="Wingdings" panose="05000000000000000000" pitchFamily="2" charset="2"/>
              <a:buChar char="Ü"/>
              <a:defRPr/>
            </a:pPr>
            <a:endParaRPr lang="fr-FR" sz="9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078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01B93BB-4A27-4C0F-A306-61C3457EDAC4}"/>
              </a:ext>
            </a:extLst>
          </p:cNvPr>
          <p:cNvSpPr txBox="1"/>
          <p:nvPr/>
        </p:nvSpPr>
        <p:spPr>
          <a:xfrm>
            <a:off x="1247775" y="1932622"/>
            <a:ext cx="64293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8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rencontre</a:t>
            </a:r>
          </a:p>
          <a:p>
            <a:endParaRPr lang="fr-FR" sz="18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fr-FR" sz="1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18 septembre 2025 – 9H30/12H</a:t>
            </a:r>
          </a:p>
          <a:p>
            <a:endParaRPr lang="fr-FR" sz="18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5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907" y="3082026"/>
            <a:ext cx="314599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3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 ÉCOUTE</a:t>
            </a:r>
            <a:endParaRPr lang="fr-FR" altLang="fr-FR" sz="21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ultat de recherche d'images pour &quot;café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137" y="186628"/>
            <a:ext cx="2476286" cy="222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6ECD5C-6B2A-8F4B-932A-963BCFEE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" y="1914538"/>
            <a:ext cx="2689316" cy="13900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36760" y="2450936"/>
            <a:ext cx="484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 café – un thé – quelques douceurs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Une liste d’émargement à signer</a:t>
            </a:r>
            <a:endParaRPr lang="fr-FR" altLang="fr-FR" sz="1800" dirty="0">
              <a:solidFill>
                <a:srgbClr val="00365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920" y="3726415"/>
            <a:ext cx="8057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Soazic GABORIT - Thomas MAXO - Valérie BOUCHER </a:t>
            </a:r>
          </a:p>
          <a:p>
            <a:r>
              <a:rPr lang="fr-FR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Antoine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BELETEAU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MCPA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Régine LENGRONNE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DAVA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Cécile JOUIN - Anne Lise FOISIL - Nadège GIFFARD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Milène FORMON- Annie GUEGAN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Vendée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MAUDET-QUESNÉE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Muriel CESBRON - Emilie RABOUAN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Vincent RAGUIN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5155" y="198678"/>
            <a:ext cx="6461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fr-FR" sz="16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9233" y="361830"/>
            <a:ext cx="5114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Groupe académique Certification</a:t>
            </a:r>
            <a:br>
              <a:rPr lang="fr-FR" sz="16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</a:br>
            <a:r>
              <a:rPr lang="fr-FR" sz="1600" dirty="0">
                <a:solidFill>
                  <a:srgbClr val="00365F"/>
                </a:solidFill>
                <a:latin typeface="Arial Narrow"/>
                <a:cs typeface="Arial Narrow"/>
              </a:rPr>
              <a:t>19/09/2024</a:t>
            </a:r>
            <a:endParaRPr lang="en-US" sz="1600" dirty="0">
              <a:solidFill>
                <a:srgbClr val="00365F"/>
              </a:solidFill>
              <a:latin typeface="Arial Narrow"/>
              <a:cs typeface="Arial Narrow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6D4B55-2C87-486A-9332-8EFD2FFFB2CB}"/>
              </a:ext>
            </a:extLst>
          </p:cNvPr>
          <p:cNvSpPr txBox="1"/>
          <p:nvPr/>
        </p:nvSpPr>
        <p:spPr>
          <a:xfrm>
            <a:off x="340030" y="989870"/>
            <a:ext cx="7834992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Tour de table &amp; présentation </a:t>
            </a:r>
          </a:p>
          <a:p>
            <a:pPr eaLnBrk="1" hangingPunct="1">
              <a:spcBef>
                <a:spcPct val="0"/>
              </a:spcBef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MCPA : </a:t>
            </a: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Activités apprentissage</a:t>
            </a: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Evolution du cadre des contrôles</a:t>
            </a: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DAVA</a:t>
            </a: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Activités 2023</a:t>
            </a: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Réforme VAE </a:t>
            </a:r>
            <a:r>
              <a:rPr lang="fr-FR" altLang="fr-FR">
                <a:solidFill>
                  <a:srgbClr val="00365F"/>
                </a:solidFill>
                <a:latin typeface="Arial" pitchFamily="34" charset="0"/>
              </a:rPr>
              <a:t>: actualités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1200150" lvl="2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DEC </a:t>
            </a:r>
          </a:p>
          <a:p>
            <a:pPr marL="1200150" lvl="2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Informations générales </a:t>
            </a: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DRAFPIC </a:t>
            </a:r>
          </a:p>
          <a:p>
            <a:pPr marL="1371600" lvl="2" indent="-457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Intervention de Cécile JOUIN : Sous-traitance</a:t>
            </a:r>
          </a:p>
          <a:p>
            <a:pPr eaLnBrk="1" hangingPunct="1">
              <a:spcBef>
                <a:spcPct val="0"/>
              </a:spcBef>
            </a:pPr>
            <a:endParaRPr lang="fr-FR" altLang="fr-FR" sz="1800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Date prochaine rencontre </a:t>
            </a:r>
          </a:p>
        </p:txBody>
      </p:sp>
    </p:spTree>
    <p:extLst>
      <p:ext uri="{BB962C8B-B14F-4D97-AF65-F5344CB8AC3E}">
        <p14:creationId xmlns:p14="http://schemas.microsoft.com/office/powerpoint/2010/main" val="351604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7845" y="919674"/>
            <a:ext cx="844198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 Académique de Validation des Acquis – DAVA</a:t>
            </a:r>
          </a:p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2100" b="1" baseline="30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secteur marchand du GIP FCIP Expérience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285" y="2044623"/>
            <a:ext cx="791206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Activité du DAVA en 2023 (année civile) &amp; Profil des candidats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sv-SE" altLang="fr-FR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Documents_matinale\_Zoom_2023.pdf</a:t>
            </a:r>
            <a:endParaRPr lang="sv-SE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sv-SE" altLang="fr-FR" dirty="0">
                <a:solidFill>
                  <a:srgbClr val="00365F"/>
                </a:solidFill>
                <a:latin typeface="Arial" pitchFamily="34" charset="0"/>
              </a:rPr>
              <a:t>Activité du DAVA en 2023 pour le compte de la DREETS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Documents_matinale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\Complément DREETS zoom 2023.xlsx</a:t>
            </a:r>
            <a:endParaRPr lang="sv-SE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84B57D1D-13D9-4361-B1D3-03B47E2905EC}"/>
              </a:ext>
            </a:extLst>
          </p:cNvPr>
          <p:cNvGraphicFramePr>
            <a:graphicFrameLocks noGrp="1"/>
          </p:cNvGraphicFramePr>
          <p:nvPr/>
        </p:nvGraphicFramePr>
        <p:xfrm>
          <a:off x="403285" y="3967942"/>
          <a:ext cx="7726166" cy="23291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57654">
                  <a:extLst>
                    <a:ext uri="{9D8B030D-6E8A-4147-A177-3AD203B41FA5}">
                      <a16:colId xmlns:a16="http://schemas.microsoft.com/office/drawing/2014/main" val="3939986066"/>
                    </a:ext>
                  </a:extLst>
                </a:gridCol>
                <a:gridCol w="1668512">
                  <a:extLst>
                    <a:ext uri="{9D8B030D-6E8A-4147-A177-3AD203B41FA5}">
                      <a16:colId xmlns:a16="http://schemas.microsoft.com/office/drawing/2014/main" val="3875944749"/>
                    </a:ext>
                  </a:extLst>
                </a:gridCol>
              </a:tblGrid>
              <a:tr h="219594">
                <a:tc>
                  <a:txBody>
                    <a:bodyPr/>
                    <a:lstStyle/>
                    <a:p>
                      <a:r>
                        <a:rPr lang="fr-FR" dirty="0"/>
                        <a:t>EFFECTIF – ANNEE CIVILE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Candidats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228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des jurys en tant que sous-traitant de la DREETS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84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des jurys VAE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9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 des jurys en session intermédiaire pour les GRETA-CFA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5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CANDIDATS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1 177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63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5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DA21740-E7B5-4C1C-A27D-06ABD5691F07}"/>
              </a:ext>
            </a:extLst>
          </p:cNvPr>
          <p:cNvSpPr txBox="1"/>
          <p:nvPr/>
        </p:nvSpPr>
        <p:spPr>
          <a:xfrm>
            <a:off x="1133475" y="1143685"/>
            <a:ext cx="6419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 Académique de Validation des Acquis – DAVA</a:t>
            </a:r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D050C13F-8EBB-42A8-8625-C086FBB26374}"/>
              </a:ext>
            </a:extLst>
          </p:cNvPr>
          <p:cNvSpPr/>
          <p:nvPr/>
        </p:nvSpPr>
        <p:spPr>
          <a:xfrm>
            <a:off x="2609850" y="2238375"/>
            <a:ext cx="3448050" cy="1543050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nouveautés</a:t>
            </a:r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B52E8030-81D0-4202-BD15-2FE5EA4803C3}"/>
              </a:ext>
            </a:extLst>
          </p:cNvPr>
          <p:cNvSpPr/>
          <p:nvPr/>
        </p:nvSpPr>
        <p:spPr>
          <a:xfrm>
            <a:off x="781050" y="4029075"/>
            <a:ext cx="3162300" cy="192405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Accompagnement à la VAE sur les Diplômes d’Etat </a:t>
            </a:r>
          </a:p>
          <a:p>
            <a:pPr algn="ctr"/>
            <a:r>
              <a:rPr lang="fr-FR" sz="1400" dirty="0"/>
              <a:t>(AP / AES / AS / ES / ME)</a:t>
            </a: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698B2357-C6CC-4756-8CF2-FB34373D09F8}"/>
              </a:ext>
            </a:extLst>
          </p:cNvPr>
          <p:cNvSpPr/>
          <p:nvPr/>
        </p:nvSpPr>
        <p:spPr>
          <a:xfrm>
            <a:off x="4648200" y="4029075"/>
            <a:ext cx="3162300" cy="192405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Cécile JOUIN Responsable du DAVA</a:t>
            </a:r>
          </a:p>
          <a:p>
            <a:pPr algn="ctr"/>
            <a:r>
              <a:rPr lang="fr-FR" dirty="0"/>
              <a:t>à compter du 1/09/2024</a:t>
            </a:r>
          </a:p>
        </p:txBody>
      </p:sp>
    </p:spTree>
    <p:extLst>
      <p:ext uri="{BB962C8B-B14F-4D97-AF65-F5344CB8AC3E}">
        <p14:creationId xmlns:p14="http://schemas.microsoft.com/office/powerpoint/2010/main" val="362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B559A5C-0EB5-4E5E-926E-389988B86F62}"/>
              </a:ext>
            </a:extLst>
          </p:cNvPr>
          <p:cNvSpPr txBox="1"/>
          <p:nvPr/>
        </p:nvSpPr>
        <p:spPr>
          <a:xfrm>
            <a:off x="952500" y="1066711"/>
            <a:ext cx="683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Dispositif Académique de Validation des Acquis – DAVA</a:t>
            </a:r>
          </a:p>
          <a:p>
            <a:pPr algn="ctr"/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 de la VAE</a:t>
            </a:r>
            <a:endParaRPr lang="fr-FR" sz="18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5E8E3A-0697-4B5A-A81F-ED081FFD297F}"/>
              </a:ext>
            </a:extLst>
          </p:cNvPr>
          <p:cNvSpPr txBox="1"/>
          <p:nvPr/>
        </p:nvSpPr>
        <p:spPr>
          <a:xfrm>
            <a:off x="311659" y="1971675"/>
            <a:ext cx="8120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France VAE :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Juillet 2023 – ouverture du nouveau service public de la VAE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210 certifications accessibles</a:t>
            </a:r>
          </a:p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ouverture France VAE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sans financement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prévu par le législateur</a:t>
            </a:r>
          </a:p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Fermeture inopinée de la plateforme France VAE du 3 juin au 7 juillet 2024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le grand public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Réouverture de la plateforme (le 8 juillet) sur 24 certifications issues des métiers du soin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les AAP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Réouverture pour les demandes de prises en charge – Financement dans la limite des fonds disponibles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les certificateurs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pas de budget octroyé pour la mise en œuvre des jurys – remise en place des frais de procédure du « droit commun »</a:t>
            </a:r>
          </a:p>
        </p:txBody>
      </p:sp>
    </p:spTree>
    <p:extLst>
      <p:ext uri="{BB962C8B-B14F-4D97-AF65-F5344CB8AC3E}">
        <p14:creationId xmlns:p14="http://schemas.microsoft.com/office/powerpoint/2010/main" val="120347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B559A5C-0EB5-4E5E-926E-389988B86F62}"/>
              </a:ext>
            </a:extLst>
          </p:cNvPr>
          <p:cNvSpPr txBox="1"/>
          <p:nvPr/>
        </p:nvSpPr>
        <p:spPr>
          <a:xfrm>
            <a:off x="1381125" y="639693"/>
            <a:ext cx="68389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: informations générales sollicitées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5E8E3A-0697-4B5A-A81F-ED081FFD297F}"/>
              </a:ext>
            </a:extLst>
          </p:cNvPr>
          <p:cNvSpPr txBox="1"/>
          <p:nvPr/>
        </p:nvSpPr>
        <p:spPr>
          <a:xfrm>
            <a:off x="561973" y="1289477"/>
            <a:ext cx="79914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IA : Le service de la DEC a-t-il reçu une note, une circulaire relatif au développement de l’IA et son implication dans le déroulé des examens (Impact ? Point de vigilance 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Examen et candidat RQTH : Le document RQTH de la commission mentionne une liste de mesure à prendre (ex : MH522, MH523…..)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Existe-t-il, pour les organismes de formation, un cahier des charges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à respecter en fonction des mesures prises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Procédure dématérialisée des absences : Information à transmettre à la DRAFPIC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BTS : module « Former à la transition écologique pour un développement durable » ?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Dates d’inscription aux examens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79A8C2-F76B-4F3C-8E7E-6A5D300C90BD}"/>
              </a:ext>
            </a:extLst>
          </p:cNvPr>
          <p:cNvSpPr/>
          <p:nvPr/>
        </p:nvSpPr>
        <p:spPr>
          <a:xfrm>
            <a:off x="154774" y="1710568"/>
            <a:ext cx="88344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r>
              <a:rPr lang="fr-FR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Textes de référence </a:t>
            </a:r>
          </a:p>
          <a:p>
            <a:pPr marL="342900" lvl="0" indent="-342900">
              <a:buFont typeface="Wingdings" panose="05000000000000000000" pitchFamily="2" charset="2"/>
              <a:buChar char="Ü"/>
              <a:defRPr/>
            </a:pPr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Loi n° 2022-1587 du 19 décembre 2022 visant à lutter contre la fraude au compte personnel de formation et à interdire le démarchage de ses titulaires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Décret d’application n°2023-1350 du 28 décembre 2023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Arrêté du 3 janvier 2024 portant sur le plafond de sous-traitance autorisé </a:t>
            </a:r>
            <a:b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dans le cadre du CPF – </a:t>
            </a:r>
            <a:r>
              <a:rPr lang="fr-FR" b="1" i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vigueur depuis le 1</a:t>
            </a:r>
            <a:r>
              <a:rPr lang="fr-FR" b="1" i="1" baseline="30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er</a:t>
            </a:r>
            <a:r>
              <a:rPr lang="fr-FR" b="1" i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avril 2024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fr-FR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fr-FR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Guide de lecture du référentiel national qualité mentionné à l’article L. 6316-3 du code du travail – V9 du 8 janvier 2024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fr-FR" sz="12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A2E06E-4522-4856-8697-CEF296E88A33}"/>
              </a:ext>
            </a:extLst>
          </p:cNvPr>
          <p:cNvSpPr txBox="1"/>
          <p:nvPr/>
        </p:nvSpPr>
        <p:spPr>
          <a:xfrm>
            <a:off x="1556507" y="529924"/>
            <a:ext cx="683895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DRAFPIC</a:t>
            </a:r>
            <a:endParaRPr lang="fr-FR" sz="18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question de la Sous-traitance en formation</a:t>
            </a:r>
          </a:p>
        </p:txBody>
      </p:sp>
    </p:spTree>
    <p:extLst>
      <p:ext uri="{BB962C8B-B14F-4D97-AF65-F5344CB8AC3E}">
        <p14:creationId xmlns:p14="http://schemas.microsoft.com/office/powerpoint/2010/main" val="379549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9735C77-15CA-4CC6-B67B-4C3C94121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6" y="1230783"/>
            <a:ext cx="9076387" cy="496029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13B438-922A-41D5-9799-CB48AAB2DCF2}"/>
              </a:ext>
            </a:extLst>
          </p:cNvPr>
          <p:cNvSpPr txBox="1"/>
          <p:nvPr/>
        </p:nvSpPr>
        <p:spPr>
          <a:xfrm>
            <a:off x="1556507" y="345258"/>
            <a:ext cx="683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question de la Sous-traitance en formation</a:t>
            </a:r>
          </a:p>
        </p:txBody>
      </p:sp>
    </p:spTree>
    <p:extLst>
      <p:ext uri="{BB962C8B-B14F-4D97-AF65-F5344CB8AC3E}">
        <p14:creationId xmlns:p14="http://schemas.microsoft.com/office/powerpoint/2010/main" val="2866908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in lumineux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CA type 2024_DIAPORAMA DRAFPIC standard" id="{D0C53AE5-536E-479B-9C5E-134E2C3FFD5D}" vid="{0D715FD7-4387-4323-8DA6-D21C95E2F6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871</Words>
  <Application>Microsoft Office PowerPoint</Application>
  <PresentationFormat>Affichage à l'écran 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Courier New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TROJAN Guylène</dc:creator>
  <cp:lastModifiedBy>BURGAIN Sophie</cp:lastModifiedBy>
  <cp:revision>39</cp:revision>
  <cp:lastPrinted>2020-01-03T10:36:43Z</cp:lastPrinted>
  <dcterms:created xsi:type="dcterms:W3CDTF">2024-07-18T06:20:19Z</dcterms:created>
  <dcterms:modified xsi:type="dcterms:W3CDTF">2024-09-18T12:47:45Z</dcterms:modified>
</cp:coreProperties>
</file>