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58" r:id="rId4"/>
    <p:sldId id="261" r:id="rId5"/>
    <p:sldId id="280" r:id="rId6"/>
    <p:sldId id="278" r:id="rId7"/>
    <p:sldId id="282" r:id="rId8"/>
    <p:sldId id="283" r:id="rId9"/>
    <p:sldId id="294" r:id="rId10"/>
    <p:sldId id="279" r:id="rId11"/>
    <p:sldId id="262" r:id="rId12"/>
    <p:sldId id="285" r:id="rId13"/>
    <p:sldId id="286" r:id="rId14"/>
    <p:sldId id="301" r:id="rId15"/>
    <p:sldId id="302" r:id="rId16"/>
    <p:sldId id="287" r:id="rId17"/>
    <p:sldId id="303" r:id="rId18"/>
    <p:sldId id="284" r:id="rId19"/>
    <p:sldId id="293" r:id="rId20"/>
    <p:sldId id="288" r:id="rId21"/>
    <p:sldId id="291" r:id="rId22"/>
    <p:sldId id="297" r:id="rId23"/>
    <p:sldId id="298" r:id="rId24"/>
    <p:sldId id="299" r:id="rId25"/>
    <p:sldId id="289" r:id="rId26"/>
    <p:sldId id="290" r:id="rId27"/>
    <p:sldId id="295" r:id="rId28"/>
    <p:sldId id="296" r:id="rId29"/>
    <p:sldId id="292" r:id="rId30"/>
    <p:sldId id="265" r:id="rId31"/>
    <p:sldId id="300" r:id="rId32"/>
    <p:sldId id="259" r:id="rId33"/>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5F"/>
    <a:srgbClr val="E94E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3" d="100"/>
          <a:sy n="103" d="100"/>
        </p:scale>
        <p:origin x="1890"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D5213D6-C368-4F7E-95B1-D33E5AC453CD}" type="datetimeFigureOut">
              <a:rPr lang="fr-FR" smtClean="0"/>
              <a:t>25/09/2025</a:t>
            </a:fld>
            <a:endParaRPr lang="fr-FR"/>
          </a:p>
        </p:txBody>
      </p:sp>
      <p:sp>
        <p:nvSpPr>
          <p:cNvPr id="4" name="Espace réservé du pied de page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9C45A893-F6F3-4820-94CD-C68CA6690EA8}" type="slidenum">
              <a:rPr lang="fr-FR" smtClean="0"/>
              <a:t>‹N°›</a:t>
            </a:fld>
            <a:endParaRPr lang="fr-FR"/>
          </a:p>
        </p:txBody>
      </p:sp>
    </p:spTree>
    <p:extLst>
      <p:ext uri="{BB962C8B-B14F-4D97-AF65-F5344CB8AC3E}">
        <p14:creationId xmlns:p14="http://schemas.microsoft.com/office/powerpoint/2010/main" val="2193465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01C8209C-8764-40EB-BAB0-4CBC880A25AC}" type="datetimeFigureOut">
              <a:rPr lang="fr-FR" smtClean="0"/>
              <a:t>25/09/2025</a:t>
            </a:fld>
            <a:endParaRPr lang="fr-FR"/>
          </a:p>
        </p:txBody>
      </p:sp>
      <p:sp>
        <p:nvSpPr>
          <p:cNvPr id="4" name="Espace réservé de l'image des diapositives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54172CD5-3A42-46E2-90A2-DAEC94DEBD7B}" type="slidenum">
              <a:rPr lang="fr-FR" smtClean="0"/>
              <a:t>‹N°›</a:t>
            </a:fld>
            <a:endParaRPr lang="fr-FR"/>
          </a:p>
        </p:txBody>
      </p:sp>
    </p:spTree>
    <p:extLst>
      <p:ext uri="{BB962C8B-B14F-4D97-AF65-F5344CB8AC3E}">
        <p14:creationId xmlns:p14="http://schemas.microsoft.com/office/powerpoint/2010/main" val="216521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1</a:t>
            </a:fld>
            <a:endParaRPr lang="fr-FR"/>
          </a:p>
        </p:txBody>
      </p:sp>
    </p:spTree>
    <p:extLst>
      <p:ext uri="{BB962C8B-B14F-4D97-AF65-F5344CB8AC3E}">
        <p14:creationId xmlns:p14="http://schemas.microsoft.com/office/powerpoint/2010/main" val="344766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10</a:t>
            </a:fld>
            <a:endParaRPr lang="fr-FR"/>
          </a:p>
        </p:txBody>
      </p:sp>
    </p:spTree>
    <p:extLst>
      <p:ext uri="{BB962C8B-B14F-4D97-AF65-F5344CB8AC3E}">
        <p14:creationId xmlns:p14="http://schemas.microsoft.com/office/powerpoint/2010/main" val="209835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11</a:t>
            </a:fld>
            <a:endParaRPr lang="fr-FR"/>
          </a:p>
        </p:txBody>
      </p:sp>
    </p:spTree>
    <p:extLst>
      <p:ext uri="{BB962C8B-B14F-4D97-AF65-F5344CB8AC3E}">
        <p14:creationId xmlns:p14="http://schemas.microsoft.com/office/powerpoint/2010/main" val="242220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12</a:t>
            </a:fld>
            <a:endParaRPr lang="fr-FR"/>
          </a:p>
        </p:txBody>
      </p:sp>
    </p:spTree>
    <p:extLst>
      <p:ext uri="{BB962C8B-B14F-4D97-AF65-F5344CB8AC3E}">
        <p14:creationId xmlns:p14="http://schemas.microsoft.com/office/powerpoint/2010/main" val="237174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Durée minimales: CAP :   -BAC PRO :    - BTS: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Question 1:</a:t>
            </a:r>
            <a:endParaRPr lang="fr-FR" sz="1800" i="1" dirty="0">
              <a:effectLst/>
              <a:latin typeface="Arial" panose="020B0604020202020204" pitchFamily="34" charset="0"/>
              <a:ea typeface="Calibri" panose="020F0502020204030204" pitchFamily="34" charset="0"/>
            </a:endParaRPr>
          </a:p>
          <a:p>
            <a:r>
              <a:rPr lang="fr-FR" sz="1800" i="1" dirty="0">
                <a:effectLst/>
                <a:latin typeface="Arial" panose="020B0604020202020204" pitchFamily="34" charset="0"/>
                <a:ea typeface="Calibri" panose="020F0502020204030204" pitchFamily="34" charset="0"/>
              </a:rPr>
              <a:t>Question N°2: Ce futur candidat peut prétendre uniquement à la dispense de l'U1 Culture générale et expression</a:t>
            </a:r>
            <a:endParaRPr lang="fr-FR" sz="1800" dirty="0">
              <a:effectLst/>
              <a:latin typeface="Calibri" panose="020F0502020204030204" pitchFamily="34" charset="0"/>
              <a:ea typeface="Calibri" panose="020F0502020204030204" pitchFamily="34" charset="0"/>
            </a:endParaRPr>
          </a:p>
          <a:p>
            <a:r>
              <a:rPr lang="fr-FR" sz="1800" i="1" dirty="0">
                <a:effectLst/>
                <a:latin typeface="Arial" panose="020B0604020202020204" pitchFamily="34" charset="0"/>
                <a:ea typeface="Calibri" panose="020F0502020204030204" pitchFamily="34" charset="0"/>
              </a:rPr>
              <a:t>(voir l’extrait du référentiel BTS compta gestion)</a:t>
            </a:r>
            <a:endParaRPr lang="fr-FR" sz="1800" dirty="0">
              <a:effectLst/>
              <a:latin typeface="Calibri" panose="020F0502020204030204" pitchFamily="34" charset="0"/>
              <a:ea typeface="Calibri" panose="020F0502020204030204" pitchFamily="34" charset="0"/>
            </a:endParaRPr>
          </a:p>
          <a:p>
            <a:r>
              <a:rPr lang="fr-FR" sz="1800" i="1" dirty="0">
                <a:effectLst/>
                <a:latin typeface="Arial" panose="020B0604020202020204" pitchFamily="34" charset="0"/>
                <a:ea typeface="Calibri" panose="020F0502020204030204" pitchFamily="34" charset="0"/>
              </a:rPr>
              <a:t>Attention sur l’équivalence des masters : il en existe bcp « maison » (master – mastère)</a:t>
            </a:r>
            <a:endParaRPr lang="fr-FR"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Question N°3: </a:t>
            </a:r>
            <a:r>
              <a:rPr lang="fr-FR" sz="1800" dirty="0">
                <a:effectLst/>
                <a:latin typeface="Arial" panose="020B0604020202020204" pitchFamily="34" charset="0"/>
                <a:ea typeface="Calibri" panose="020F0502020204030204" pitchFamily="34" charset="0"/>
              </a:rPr>
              <a:t>L’obtention du BTS emporte l’acquisition de 120 ECTS - 1 année de BTS n’emporte aucun ECTS</a:t>
            </a:r>
            <a:endParaRPr lang="fr-FR" sz="1800" dirty="0">
              <a:effectLst/>
              <a:latin typeface="Calibri" panose="020F0502020204030204" pitchFamily="34" charset="0"/>
              <a:ea typeface="Calibri" panose="020F0502020204030204" pitchFamily="34" charset="0"/>
            </a:endParaRPr>
          </a:p>
          <a:p>
            <a:r>
              <a:rPr lang="fr-FR" sz="1800" dirty="0">
                <a:effectLst/>
                <a:latin typeface="Arial" panose="020B0604020202020204" pitchFamily="34" charset="0"/>
                <a:ea typeface="Calibri" panose="020F0502020204030204" pitchFamily="34" charset="0"/>
              </a:rPr>
              <a:t>A partir de la session d’examen 2025, un candidat qui se présente à l’examen du BTS mais échoue pourra obtenir les ECTS des unités pour lesquelles il a obtenu une note supérieure à 10/20.</a:t>
            </a:r>
            <a:endParaRPr lang="fr-FR" sz="1800" dirty="0">
              <a:effectLst/>
              <a:latin typeface="Calibri" panose="020F0502020204030204" pitchFamily="34" charset="0"/>
              <a:ea typeface="Calibri" panose="020F0502020204030204" pitchFamily="34" charset="0"/>
            </a:endParaRPr>
          </a:p>
          <a:p>
            <a:r>
              <a:rPr lang="fr-FR" sz="1800" dirty="0">
                <a:effectLst/>
                <a:latin typeface="Arial" panose="020B0604020202020204" pitchFamily="34" charset="0"/>
                <a:ea typeface="Calibri" panose="020F0502020204030204" pitchFamily="34" charset="0"/>
              </a:rPr>
              <a:t>Le jeune apprenti du BTS BATIMENT ne peut pas demander au GRETA CFA l’obtention de 60 ECTS pour sa réorientation vers une 2ème année de </a:t>
            </a:r>
            <a:r>
              <a:rPr lang="fr-FR" sz="1800" dirty="0" err="1">
                <a:effectLst/>
                <a:latin typeface="Arial" panose="020B0604020202020204" pitchFamily="34" charset="0"/>
                <a:ea typeface="Calibri" panose="020F0502020204030204" pitchFamily="34" charset="0"/>
              </a:rPr>
              <a:t>bachelor</a:t>
            </a:r>
            <a:r>
              <a:rPr lang="fr-FR" sz="1800" dirty="0">
                <a:effectLst/>
                <a:latin typeface="Arial" panose="020B0604020202020204" pitchFamily="34" charset="0"/>
                <a:ea typeface="Calibri" panose="020F0502020204030204" pitchFamily="34" charset="0"/>
              </a:rPr>
              <a:t>.</a:t>
            </a:r>
            <a:endParaRPr lang="fr-FR"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Question N°4: </a:t>
            </a:r>
            <a:r>
              <a:rPr lang="fr-FR" sz="1800" i="1" dirty="0">
                <a:effectLst/>
                <a:latin typeface="Arial" panose="020B0604020202020204" pitchFamily="34" charset="0"/>
                <a:ea typeface="Calibri" panose="020F0502020204030204" pitchFamily="34" charset="0"/>
              </a:rPr>
              <a:t>Titre Prof. : pas de durée réglementaire mais plutôt un volume « usuel » selon le niveau</a:t>
            </a:r>
            <a:endParaRPr lang="fr-FR" sz="1800" dirty="0">
              <a:effectLst/>
              <a:latin typeface="Calibri" panose="020F0502020204030204" pitchFamily="34" charset="0"/>
              <a:ea typeface="Calibri" panose="020F0502020204030204" pitchFamily="34" charset="0"/>
            </a:endParaRPr>
          </a:p>
          <a:p>
            <a:r>
              <a:rPr lang="fr-FR" sz="1800" i="1" dirty="0">
                <a:effectLst/>
                <a:latin typeface="Arial" panose="020B0604020202020204" pitchFamily="34" charset="0"/>
                <a:ea typeface="Calibri" panose="020F0502020204030204" pitchFamily="34" charset="0"/>
              </a:rPr>
              <a:t>Pour un titre prof APH de niveau 3, prévoir un volume horaire entre 490 heures et 560 heures MAX</a:t>
            </a:r>
            <a:endParaRPr lang="fr-FR" sz="1800" dirty="0">
              <a:effectLst/>
              <a:latin typeface="Calibri" panose="020F0502020204030204" pitchFamily="34" charset="0"/>
              <a:ea typeface="Calibri" panose="020F0502020204030204" pitchFamily="34" charset="0"/>
            </a:endParaRPr>
          </a:p>
          <a:p>
            <a:r>
              <a:rPr lang="fr-FR" sz="1800" i="1" dirty="0">
                <a:effectLst/>
                <a:latin typeface="Arial" panose="020B0604020202020204" pitchFamily="34" charset="0"/>
                <a:ea typeface="Calibri" panose="020F0502020204030204" pitchFamily="34" charset="0"/>
              </a:rPr>
              <a:t>CAP AEPE : Quel est le statut de l’apprenant ?</a:t>
            </a:r>
            <a:endParaRPr lang="fr-FR" sz="1800" dirty="0">
              <a:effectLst/>
              <a:latin typeface="Calibri" panose="020F0502020204030204" pitchFamily="34" charset="0"/>
              <a:ea typeface="Calibri" panose="020F0502020204030204" pitchFamily="34" charset="0"/>
            </a:endParaRPr>
          </a:p>
          <a:p>
            <a:r>
              <a:rPr lang="fr-FR" sz="1800" i="1" dirty="0">
                <a:effectLst/>
                <a:latin typeface="Arial" panose="020B0604020202020204" pitchFamily="34" charset="0"/>
                <a:ea typeface="Calibri" panose="020F0502020204030204" pitchFamily="34" charset="0"/>
              </a:rPr>
              <a:t>Si l’apprenant est un stagiaire de la formation continue : pas de durée réglementaire en centre de formation mais une « durée usuelle » validée avec les inspecteurs de 700H + durée des PFMP</a:t>
            </a:r>
            <a:endParaRPr lang="fr-FR" sz="1800" dirty="0">
              <a:effectLst/>
              <a:latin typeface="Calibri" panose="020F0502020204030204" pitchFamily="34" charset="0"/>
              <a:ea typeface="Calibri" panose="020F0502020204030204" pitchFamily="34" charset="0"/>
            </a:endParaRPr>
          </a:p>
          <a:p>
            <a:r>
              <a:rPr lang="fr-FR" sz="1800" i="1" dirty="0">
                <a:effectLst/>
                <a:latin typeface="Arial" panose="020B0604020202020204" pitchFamily="34" charset="0"/>
                <a:ea typeface="Calibri" panose="020F0502020204030204" pitchFamily="34" charset="0"/>
              </a:rPr>
              <a:t>Si l’apprenant est un apprenti : un CAP est sur une durée de 800 heures en 2 ans</a:t>
            </a:r>
            <a:endParaRPr lang="fr-FR"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endParaRPr>
          </a:p>
          <a:p>
            <a:r>
              <a:rPr lang="fr-FR" dirty="0"/>
              <a:t>  </a:t>
            </a: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13</a:t>
            </a:fld>
            <a:endParaRPr lang="fr-FR"/>
          </a:p>
        </p:txBody>
      </p:sp>
    </p:spTree>
    <p:extLst>
      <p:ext uri="{BB962C8B-B14F-4D97-AF65-F5344CB8AC3E}">
        <p14:creationId xmlns:p14="http://schemas.microsoft.com/office/powerpoint/2010/main" val="194035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14</a:t>
            </a:fld>
            <a:endParaRPr lang="fr-FR"/>
          </a:p>
        </p:txBody>
      </p:sp>
    </p:spTree>
    <p:extLst>
      <p:ext uri="{BB962C8B-B14F-4D97-AF65-F5344CB8AC3E}">
        <p14:creationId xmlns:p14="http://schemas.microsoft.com/office/powerpoint/2010/main" val="46796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15</a:t>
            </a:fld>
            <a:endParaRPr lang="fr-FR"/>
          </a:p>
        </p:txBody>
      </p:sp>
    </p:spTree>
    <p:extLst>
      <p:ext uri="{BB962C8B-B14F-4D97-AF65-F5344CB8AC3E}">
        <p14:creationId xmlns:p14="http://schemas.microsoft.com/office/powerpoint/2010/main" val="255136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u="none" dirty="0"/>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16</a:t>
            </a:fld>
            <a:endParaRPr lang="fr-FR"/>
          </a:p>
        </p:txBody>
      </p:sp>
    </p:spTree>
    <p:extLst>
      <p:ext uri="{BB962C8B-B14F-4D97-AF65-F5344CB8AC3E}">
        <p14:creationId xmlns:p14="http://schemas.microsoft.com/office/powerpoint/2010/main" val="637031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u="none" dirty="0"/>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17</a:t>
            </a:fld>
            <a:endParaRPr lang="fr-FR"/>
          </a:p>
        </p:txBody>
      </p:sp>
    </p:spTree>
    <p:extLst>
      <p:ext uri="{BB962C8B-B14F-4D97-AF65-F5344CB8AC3E}">
        <p14:creationId xmlns:p14="http://schemas.microsoft.com/office/powerpoint/2010/main" val="1890342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18</a:t>
            </a:fld>
            <a:endParaRPr lang="fr-FR"/>
          </a:p>
        </p:txBody>
      </p:sp>
    </p:spTree>
    <p:extLst>
      <p:ext uri="{BB962C8B-B14F-4D97-AF65-F5344CB8AC3E}">
        <p14:creationId xmlns:p14="http://schemas.microsoft.com/office/powerpoint/2010/main" val="3331074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19</a:t>
            </a:fld>
            <a:endParaRPr lang="fr-FR"/>
          </a:p>
        </p:txBody>
      </p:sp>
    </p:spTree>
    <p:extLst>
      <p:ext uri="{BB962C8B-B14F-4D97-AF65-F5344CB8AC3E}">
        <p14:creationId xmlns:p14="http://schemas.microsoft.com/office/powerpoint/2010/main" val="273475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2</a:t>
            </a:fld>
            <a:endParaRPr lang="fr-FR"/>
          </a:p>
        </p:txBody>
      </p:sp>
    </p:spTree>
    <p:extLst>
      <p:ext uri="{BB962C8B-B14F-4D97-AF65-F5344CB8AC3E}">
        <p14:creationId xmlns:p14="http://schemas.microsoft.com/office/powerpoint/2010/main" val="801227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20</a:t>
            </a:fld>
            <a:endParaRPr lang="fr-FR"/>
          </a:p>
        </p:txBody>
      </p:sp>
    </p:spTree>
    <p:extLst>
      <p:ext uri="{BB962C8B-B14F-4D97-AF65-F5344CB8AC3E}">
        <p14:creationId xmlns:p14="http://schemas.microsoft.com/office/powerpoint/2010/main" val="4000690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21</a:t>
            </a:fld>
            <a:endParaRPr lang="fr-FR"/>
          </a:p>
        </p:txBody>
      </p:sp>
    </p:spTree>
    <p:extLst>
      <p:ext uri="{BB962C8B-B14F-4D97-AF65-F5344CB8AC3E}">
        <p14:creationId xmlns:p14="http://schemas.microsoft.com/office/powerpoint/2010/main" val="220147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22</a:t>
            </a:fld>
            <a:endParaRPr lang="fr-FR"/>
          </a:p>
        </p:txBody>
      </p:sp>
    </p:spTree>
    <p:extLst>
      <p:ext uri="{BB962C8B-B14F-4D97-AF65-F5344CB8AC3E}">
        <p14:creationId xmlns:p14="http://schemas.microsoft.com/office/powerpoint/2010/main" val="3778298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23</a:t>
            </a:fld>
            <a:endParaRPr lang="fr-FR"/>
          </a:p>
        </p:txBody>
      </p:sp>
    </p:spTree>
    <p:extLst>
      <p:ext uri="{BB962C8B-B14F-4D97-AF65-F5344CB8AC3E}">
        <p14:creationId xmlns:p14="http://schemas.microsoft.com/office/powerpoint/2010/main" val="2646822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24</a:t>
            </a:fld>
            <a:endParaRPr lang="fr-FR"/>
          </a:p>
        </p:txBody>
      </p:sp>
    </p:spTree>
    <p:extLst>
      <p:ext uri="{BB962C8B-B14F-4D97-AF65-F5344CB8AC3E}">
        <p14:creationId xmlns:p14="http://schemas.microsoft.com/office/powerpoint/2010/main" val="2576818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25</a:t>
            </a:fld>
            <a:endParaRPr lang="fr-FR"/>
          </a:p>
        </p:txBody>
      </p:sp>
    </p:spTree>
    <p:extLst>
      <p:ext uri="{BB962C8B-B14F-4D97-AF65-F5344CB8AC3E}">
        <p14:creationId xmlns:p14="http://schemas.microsoft.com/office/powerpoint/2010/main" val="167666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26</a:t>
            </a:fld>
            <a:endParaRPr lang="fr-FR"/>
          </a:p>
        </p:txBody>
      </p:sp>
    </p:spTree>
    <p:extLst>
      <p:ext uri="{BB962C8B-B14F-4D97-AF65-F5344CB8AC3E}">
        <p14:creationId xmlns:p14="http://schemas.microsoft.com/office/powerpoint/2010/main" val="112341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27</a:t>
            </a:fld>
            <a:endParaRPr lang="fr-FR"/>
          </a:p>
        </p:txBody>
      </p:sp>
    </p:spTree>
    <p:extLst>
      <p:ext uri="{BB962C8B-B14F-4D97-AF65-F5344CB8AC3E}">
        <p14:creationId xmlns:p14="http://schemas.microsoft.com/office/powerpoint/2010/main" val="212810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28</a:t>
            </a:fld>
            <a:endParaRPr lang="fr-FR"/>
          </a:p>
        </p:txBody>
      </p:sp>
    </p:spTree>
    <p:extLst>
      <p:ext uri="{BB962C8B-B14F-4D97-AF65-F5344CB8AC3E}">
        <p14:creationId xmlns:p14="http://schemas.microsoft.com/office/powerpoint/2010/main" val="3112073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29</a:t>
            </a:fld>
            <a:endParaRPr lang="fr-FR"/>
          </a:p>
        </p:txBody>
      </p:sp>
    </p:spTree>
    <p:extLst>
      <p:ext uri="{BB962C8B-B14F-4D97-AF65-F5344CB8AC3E}">
        <p14:creationId xmlns:p14="http://schemas.microsoft.com/office/powerpoint/2010/main" val="60383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3</a:t>
            </a:fld>
            <a:endParaRPr lang="fr-FR"/>
          </a:p>
        </p:txBody>
      </p:sp>
    </p:spTree>
    <p:extLst>
      <p:ext uri="{BB962C8B-B14F-4D97-AF65-F5344CB8AC3E}">
        <p14:creationId xmlns:p14="http://schemas.microsoft.com/office/powerpoint/2010/main" val="3213639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30</a:t>
            </a:fld>
            <a:endParaRPr lang="fr-FR"/>
          </a:p>
        </p:txBody>
      </p:sp>
    </p:spTree>
    <p:extLst>
      <p:ext uri="{BB962C8B-B14F-4D97-AF65-F5344CB8AC3E}">
        <p14:creationId xmlns:p14="http://schemas.microsoft.com/office/powerpoint/2010/main" val="2770754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31</a:t>
            </a:fld>
            <a:endParaRPr lang="fr-FR"/>
          </a:p>
        </p:txBody>
      </p:sp>
    </p:spTree>
    <p:extLst>
      <p:ext uri="{BB962C8B-B14F-4D97-AF65-F5344CB8AC3E}">
        <p14:creationId xmlns:p14="http://schemas.microsoft.com/office/powerpoint/2010/main" val="3819796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32</a:t>
            </a:fld>
            <a:endParaRPr lang="fr-FR"/>
          </a:p>
        </p:txBody>
      </p:sp>
    </p:spTree>
    <p:extLst>
      <p:ext uri="{BB962C8B-B14F-4D97-AF65-F5344CB8AC3E}">
        <p14:creationId xmlns:p14="http://schemas.microsoft.com/office/powerpoint/2010/main" val="316238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4</a:t>
            </a:fld>
            <a:endParaRPr lang="fr-FR"/>
          </a:p>
        </p:txBody>
      </p:sp>
    </p:spTree>
    <p:extLst>
      <p:ext uri="{BB962C8B-B14F-4D97-AF65-F5344CB8AC3E}">
        <p14:creationId xmlns:p14="http://schemas.microsoft.com/office/powerpoint/2010/main" val="18888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5</a:t>
            </a:fld>
            <a:endParaRPr lang="fr-FR"/>
          </a:p>
        </p:txBody>
      </p:sp>
    </p:spTree>
    <p:extLst>
      <p:ext uri="{BB962C8B-B14F-4D97-AF65-F5344CB8AC3E}">
        <p14:creationId xmlns:p14="http://schemas.microsoft.com/office/powerpoint/2010/main" val="166616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6</a:t>
            </a:fld>
            <a:endParaRPr lang="fr-FR"/>
          </a:p>
        </p:txBody>
      </p:sp>
    </p:spTree>
    <p:extLst>
      <p:ext uri="{BB962C8B-B14F-4D97-AF65-F5344CB8AC3E}">
        <p14:creationId xmlns:p14="http://schemas.microsoft.com/office/powerpoint/2010/main" val="356172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7</a:t>
            </a:fld>
            <a:endParaRPr lang="fr-FR"/>
          </a:p>
        </p:txBody>
      </p:sp>
    </p:spTree>
    <p:extLst>
      <p:ext uri="{BB962C8B-B14F-4D97-AF65-F5344CB8AC3E}">
        <p14:creationId xmlns:p14="http://schemas.microsoft.com/office/powerpoint/2010/main" val="282440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8</a:t>
            </a:fld>
            <a:endParaRPr lang="fr-FR"/>
          </a:p>
        </p:txBody>
      </p:sp>
    </p:spTree>
    <p:extLst>
      <p:ext uri="{BB962C8B-B14F-4D97-AF65-F5344CB8AC3E}">
        <p14:creationId xmlns:p14="http://schemas.microsoft.com/office/powerpoint/2010/main" val="117087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172CD5-3A42-46E2-90A2-DAEC94DEBD7B}" type="slidenum">
              <a:rPr lang="fr-FR" smtClean="0"/>
              <a:t>9</a:t>
            </a:fld>
            <a:endParaRPr lang="fr-FR"/>
          </a:p>
        </p:txBody>
      </p:sp>
    </p:spTree>
    <p:extLst>
      <p:ext uri="{BB962C8B-B14F-4D97-AF65-F5344CB8AC3E}">
        <p14:creationId xmlns:p14="http://schemas.microsoft.com/office/powerpoint/2010/main" val="40104611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2.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771D04BB-DBAB-424A-9010-FFC8FFAA0863}"/>
              </a:ext>
            </a:extLst>
          </p:cNvPr>
          <p:cNvGrpSpPr/>
          <p:nvPr userDrawn="1"/>
        </p:nvGrpSpPr>
        <p:grpSpPr>
          <a:xfrm>
            <a:off x="4279641" y="2490650"/>
            <a:ext cx="4851192" cy="5475631"/>
            <a:chOff x="5846753" y="1364399"/>
            <a:chExt cx="6345249" cy="6858000"/>
          </a:xfrm>
        </p:grpSpPr>
        <p:pic>
          <p:nvPicPr>
            <p:cNvPr id="10" name="Image 9">
              <a:extLst>
                <a:ext uri="{FF2B5EF4-FFF2-40B4-BE49-F238E27FC236}">
                  <a16:creationId xmlns:a16="http://schemas.microsoft.com/office/drawing/2014/main" id="{18639568-4C1B-4DC2-8DBF-C566B1755650}"/>
                </a:ext>
              </a:extLst>
            </p:cNvPr>
            <p:cNvPicPr>
              <a:picLocks noChangeAspect="1"/>
            </p:cNvPicPr>
            <p:nvPr userDrawn="1"/>
          </p:nvPicPr>
          <p:blipFill rotWithShape="1">
            <a:blip r:embed="rId2"/>
            <a:srcRect t="23997" b="13586"/>
            <a:stretch/>
          </p:blipFill>
          <p:spPr>
            <a:xfrm>
              <a:off x="7099939" y="5724509"/>
              <a:ext cx="1251136" cy="964925"/>
            </a:xfrm>
            <a:prstGeom prst="rect">
              <a:avLst/>
            </a:prstGeom>
          </p:spPr>
        </p:pic>
        <p:pic>
          <p:nvPicPr>
            <p:cNvPr id="11" name="Image 10">
              <a:extLst>
                <a:ext uri="{FF2B5EF4-FFF2-40B4-BE49-F238E27FC236}">
                  <a16:creationId xmlns:a16="http://schemas.microsoft.com/office/drawing/2014/main" id="{20DC7BD3-9EEF-46D4-98FE-4108800607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5092" y="3866397"/>
              <a:ext cx="3514725" cy="2981325"/>
            </a:xfrm>
            <a:prstGeom prst="rect">
              <a:avLst/>
            </a:prstGeom>
          </p:spPr>
        </p:pic>
        <p:pic>
          <p:nvPicPr>
            <p:cNvPr id="12" name="Image 11">
              <a:extLst>
                <a:ext uri="{FF2B5EF4-FFF2-40B4-BE49-F238E27FC236}">
                  <a16:creationId xmlns:a16="http://schemas.microsoft.com/office/drawing/2014/main" id="{68949B90-2DB5-4614-8793-5A167A1B8B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8787677" y="3447256"/>
              <a:ext cx="3404323" cy="3390182"/>
            </a:xfrm>
            <a:prstGeom prst="rect">
              <a:avLst/>
            </a:prstGeom>
          </p:spPr>
        </p:pic>
        <p:pic>
          <p:nvPicPr>
            <p:cNvPr id="13" name="Image 12">
              <a:extLst>
                <a:ext uri="{FF2B5EF4-FFF2-40B4-BE49-F238E27FC236}">
                  <a16:creationId xmlns:a16="http://schemas.microsoft.com/office/drawing/2014/main" id="{3C2FF939-B040-43A7-BA9A-BF32AEDA730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1499" y="4793403"/>
              <a:ext cx="2030503" cy="2044039"/>
            </a:xfrm>
            <a:prstGeom prst="rect">
              <a:avLst/>
            </a:prstGeom>
          </p:spPr>
        </p:pic>
        <p:pic>
          <p:nvPicPr>
            <p:cNvPr id="14" name="Image 13">
              <a:extLst>
                <a:ext uri="{FF2B5EF4-FFF2-40B4-BE49-F238E27FC236}">
                  <a16:creationId xmlns:a16="http://schemas.microsoft.com/office/drawing/2014/main" id="{F4E3C4C6-1351-4AB6-9B70-18C90731315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04299" y="4231424"/>
              <a:ext cx="2466975" cy="1123950"/>
            </a:xfrm>
            <a:prstGeom prst="rect">
              <a:avLst/>
            </a:prstGeom>
          </p:spPr>
        </p:pic>
        <p:pic>
          <p:nvPicPr>
            <p:cNvPr id="15" name="Image 14">
              <a:extLst>
                <a:ext uri="{FF2B5EF4-FFF2-40B4-BE49-F238E27FC236}">
                  <a16:creationId xmlns:a16="http://schemas.microsoft.com/office/drawing/2014/main" id="{D705CED5-D2AE-4BD0-8D15-EAAB1BE5610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46753" y="1364399"/>
              <a:ext cx="4846211" cy="6858000"/>
            </a:xfrm>
            <a:prstGeom prst="rect">
              <a:avLst/>
            </a:prstGeom>
          </p:spPr>
        </p:pic>
      </p:grpSp>
      <p:sp>
        <p:nvSpPr>
          <p:cNvPr id="16" name="Espace réservé du pied de page 7"/>
          <p:cNvSpPr txBox="1">
            <a:spLocks/>
          </p:cNvSpPr>
          <p:nvPr userDrawn="1"/>
        </p:nvSpPr>
        <p:spPr bwMode="gray">
          <a:xfrm>
            <a:off x="369522" y="6201334"/>
            <a:ext cx="5135540" cy="456769"/>
          </a:xfrm>
          <a:prstGeom prst="rect">
            <a:avLst/>
          </a:prstGeom>
        </p:spPr>
        <p:txBody>
          <a:bodyPr vert="horz" lIns="0" tIns="0" rIns="0" bIns="0" rtlCol="0" anchor="b" anchorCtr="0">
            <a:noAutofit/>
          </a:bodyPr>
          <a:lstStyle>
            <a:defPPr>
              <a:defRPr lang="fr-FR"/>
            </a:defPPr>
            <a:lvl1pPr marL="0" algn="l" defTabSz="914400" rtl="0" eaLnBrk="1" latinLnBrk="0" hangingPunct="1">
              <a:defRPr sz="11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600"/>
              </a:spcAft>
              <a:buClrTx/>
              <a:buSzTx/>
              <a:buFontTx/>
              <a:buNone/>
              <a:tabLst/>
              <a:defRPr/>
            </a:pPr>
            <a:r>
              <a:rPr lang="fr-FR" sz="863" baseline="0" dirty="0">
                <a:solidFill>
                  <a:srgbClr val="00365F"/>
                </a:solidFill>
                <a:latin typeface="+mn-lt"/>
              </a:rPr>
              <a:t>RÉGION ACADÉMIQUE PAYS DE LA LOIRE</a:t>
            </a:r>
          </a:p>
          <a:p>
            <a:pPr marL="0" marR="0" indent="0" algn="l" defTabSz="914400" rtl="0" eaLnBrk="1" fontAlgn="auto" latinLnBrk="0" hangingPunct="1">
              <a:lnSpc>
                <a:spcPct val="100000"/>
              </a:lnSpc>
              <a:spcBef>
                <a:spcPts val="0"/>
              </a:spcBef>
              <a:spcAft>
                <a:spcPts val="0"/>
              </a:spcAft>
              <a:buClrTx/>
              <a:buSzTx/>
              <a:buFontTx/>
              <a:buNone/>
              <a:tabLst/>
              <a:defRPr/>
            </a:pPr>
            <a:r>
              <a:rPr lang="fr-FR" sz="863" dirty="0">
                <a:solidFill>
                  <a:srgbClr val="00365F"/>
                </a:solidFill>
                <a:latin typeface="Arial"/>
              </a:rPr>
              <a:t>DRAFPIC Formation Continue et Apprentissage – Réseau GRETA-CFA de l’académie de Nantes</a:t>
            </a:r>
          </a:p>
        </p:txBody>
      </p:sp>
      <p:pic>
        <p:nvPicPr>
          <p:cNvPr id="17" name="Image 16" descr="Logo_REGIONS ACA_PAYS DE LA LOIRE.emf"/>
          <p:cNvPicPr>
            <a:picLocks noChangeAspect="1"/>
          </p:cNvPicPr>
          <p:nvPr userDrawn="1"/>
        </p:nvPicPr>
        <p:blipFill>
          <a:blip r:embed="rId8"/>
          <a:stretch>
            <a:fillRect/>
          </a:stretch>
        </p:blipFill>
        <p:spPr>
          <a:xfrm>
            <a:off x="214067" y="148665"/>
            <a:ext cx="2376264" cy="1806814"/>
          </a:xfrm>
          <a:prstGeom prst="rect">
            <a:avLst/>
          </a:prstGeom>
        </p:spPr>
      </p:pic>
    </p:spTree>
    <p:extLst>
      <p:ext uri="{BB962C8B-B14F-4D97-AF65-F5344CB8AC3E}">
        <p14:creationId xmlns:p14="http://schemas.microsoft.com/office/powerpoint/2010/main" val="302822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FC70B88-833F-4F78-BDEA-5CC16036A8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25" y="5683048"/>
            <a:ext cx="1167175" cy="1174955"/>
          </a:xfrm>
          <a:prstGeom prst="rect">
            <a:avLst/>
          </a:prstGeom>
        </p:spPr>
      </p:pic>
      <p:pic>
        <p:nvPicPr>
          <p:cNvPr id="10" name="Image 9">
            <a:extLst>
              <a:ext uri="{FF2B5EF4-FFF2-40B4-BE49-F238E27FC236}">
                <a16:creationId xmlns:a16="http://schemas.microsoft.com/office/drawing/2014/main" id="{2D5C3284-4CC8-4EDB-89E4-F4F35F91E1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0635" y="5430865"/>
            <a:ext cx="1663363" cy="1410928"/>
          </a:xfrm>
          <a:prstGeom prst="rect">
            <a:avLst/>
          </a:prstGeom>
        </p:spPr>
      </p:pic>
      <p:pic>
        <p:nvPicPr>
          <p:cNvPr id="11" name="Image 10">
            <a:extLst>
              <a:ext uri="{FF2B5EF4-FFF2-40B4-BE49-F238E27FC236}">
                <a16:creationId xmlns:a16="http://schemas.microsoft.com/office/drawing/2014/main" id="{BA61D912-97CF-4D13-BEBD-3422544E75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56769" y="6143668"/>
            <a:ext cx="366468" cy="366468"/>
          </a:xfrm>
          <a:prstGeom prst="rect">
            <a:avLst/>
          </a:prstGeom>
        </p:spPr>
      </p:pic>
      <p:pic>
        <p:nvPicPr>
          <p:cNvPr id="12" name="Image 11">
            <a:extLst>
              <a:ext uri="{FF2B5EF4-FFF2-40B4-BE49-F238E27FC236}">
                <a16:creationId xmlns:a16="http://schemas.microsoft.com/office/drawing/2014/main" id="{2C9C40D9-6B11-4CE3-BBBD-2835A4B01C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8781" y="5430865"/>
            <a:ext cx="1371223" cy="1163124"/>
          </a:xfrm>
          <a:prstGeom prst="rect">
            <a:avLst/>
          </a:prstGeom>
        </p:spPr>
      </p:pic>
      <p:sp>
        <p:nvSpPr>
          <p:cNvPr id="13" name="Rectangle 12"/>
          <p:cNvSpPr/>
          <p:nvPr userDrawn="1"/>
        </p:nvSpPr>
        <p:spPr>
          <a:xfrm>
            <a:off x="286276" y="6553202"/>
            <a:ext cx="6799274" cy="213585"/>
          </a:xfrm>
          <a:prstGeom prst="rect">
            <a:avLst/>
          </a:prstGeom>
        </p:spPr>
        <p:txBody>
          <a:bodyPr wrap="square">
            <a:spAutoFit/>
          </a:bodyPr>
          <a:lstStyle/>
          <a:p>
            <a:r>
              <a:rPr lang="fr-FR" sz="788" dirty="0">
                <a:solidFill>
                  <a:srgbClr val="00365F"/>
                </a:solidFill>
                <a:latin typeface="Arial"/>
              </a:rPr>
              <a:t>RÉGION</a:t>
            </a:r>
            <a:r>
              <a:rPr lang="fr-FR" sz="788" baseline="0" dirty="0">
                <a:solidFill>
                  <a:srgbClr val="00365F"/>
                </a:solidFill>
                <a:latin typeface="Arial"/>
              </a:rPr>
              <a:t> ACADÉMIQUE PAYS DE LA LOIRE – D</a:t>
            </a:r>
            <a:r>
              <a:rPr lang="fr-FR" sz="788" dirty="0">
                <a:solidFill>
                  <a:srgbClr val="00365F"/>
                </a:solidFill>
                <a:latin typeface="Arial"/>
              </a:rPr>
              <a:t>RAFPIC Formation</a:t>
            </a:r>
            <a:r>
              <a:rPr lang="fr-FR" sz="788" baseline="0" dirty="0">
                <a:solidFill>
                  <a:srgbClr val="00365F"/>
                </a:solidFill>
                <a:latin typeface="Arial"/>
              </a:rPr>
              <a:t> Continue et Apprentissage – Réseau GRETA-CFA de l’académie de Nantes</a:t>
            </a:r>
            <a:endParaRPr lang="fr-FR" sz="788" dirty="0">
              <a:solidFill>
                <a:srgbClr val="00365F"/>
              </a:solidFill>
              <a:latin typeface="Arial"/>
            </a:endParaRPr>
          </a:p>
        </p:txBody>
      </p:sp>
      <p:pic>
        <p:nvPicPr>
          <p:cNvPr id="15" name="Image 14" descr="Logo_REGIONS ACA_PAYS DE LA LOIRE.emf"/>
          <p:cNvPicPr>
            <a:picLocks noChangeAspect="1"/>
          </p:cNvPicPr>
          <p:nvPr userDrawn="1"/>
        </p:nvPicPr>
        <p:blipFill>
          <a:blip r:embed="rId6"/>
          <a:stretch>
            <a:fillRect/>
          </a:stretch>
        </p:blipFill>
        <p:spPr>
          <a:xfrm>
            <a:off x="286275" y="195332"/>
            <a:ext cx="1420185" cy="1079852"/>
          </a:xfrm>
          <a:prstGeom prst="rect">
            <a:avLst/>
          </a:prstGeom>
        </p:spPr>
      </p:pic>
      <p:cxnSp>
        <p:nvCxnSpPr>
          <p:cNvPr id="16" name="Connecteur droit 15">
            <a:extLst>
              <a:ext uri="{FF2B5EF4-FFF2-40B4-BE49-F238E27FC236}">
                <a16:creationId xmlns:a16="http://schemas.microsoft.com/office/drawing/2014/main" id="{0B538F81-FA99-4509-9B29-6C412A6503B0}"/>
              </a:ext>
            </a:extLst>
          </p:cNvPr>
          <p:cNvCxnSpPr>
            <a:cxnSpLocks/>
          </p:cNvCxnSpPr>
          <p:nvPr userDrawn="1"/>
        </p:nvCxnSpPr>
        <p:spPr>
          <a:xfrm>
            <a:off x="371859" y="6503481"/>
            <a:ext cx="6713691" cy="0"/>
          </a:xfrm>
          <a:prstGeom prst="line">
            <a:avLst/>
          </a:prstGeom>
          <a:ln w="3175">
            <a:solidFill>
              <a:srgbClr val="E94E1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61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4DB6CF1-8F5D-43AA-93B5-3AA8F11EF0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0637" y="5430865"/>
            <a:ext cx="1663363" cy="1410928"/>
          </a:xfrm>
          <a:prstGeom prst="rect">
            <a:avLst/>
          </a:prstGeom>
        </p:spPr>
      </p:pic>
      <p:pic>
        <p:nvPicPr>
          <p:cNvPr id="10" name="Image 9">
            <a:extLst>
              <a:ext uri="{FF2B5EF4-FFF2-40B4-BE49-F238E27FC236}">
                <a16:creationId xmlns:a16="http://schemas.microsoft.com/office/drawing/2014/main" id="{CF582994-F8A0-4777-B81B-93F021A255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6771" y="6143668"/>
            <a:ext cx="366468" cy="366468"/>
          </a:xfrm>
          <a:prstGeom prst="rect">
            <a:avLst/>
          </a:prstGeom>
        </p:spPr>
      </p:pic>
      <p:pic>
        <p:nvPicPr>
          <p:cNvPr id="11" name="Image 10">
            <a:extLst>
              <a:ext uri="{FF2B5EF4-FFF2-40B4-BE49-F238E27FC236}">
                <a16:creationId xmlns:a16="http://schemas.microsoft.com/office/drawing/2014/main" id="{B9D8272B-2253-450C-9AC2-FAE39C84DF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8783" y="5430865"/>
            <a:ext cx="1371223" cy="1163124"/>
          </a:xfrm>
          <a:prstGeom prst="rect">
            <a:avLst/>
          </a:prstGeom>
        </p:spPr>
      </p:pic>
      <p:sp>
        <p:nvSpPr>
          <p:cNvPr id="12" name="Rectangle 11"/>
          <p:cNvSpPr/>
          <p:nvPr userDrawn="1"/>
        </p:nvSpPr>
        <p:spPr>
          <a:xfrm>
            <a:off x="286276" y="6553202"/>
            <a:ext cx="6799274" cy="213585"/>
          </a:xfrm>
          <a:prstGeom prst="rect">
            <a:avLst/>
          </a:prstGeom>
        </p:spPr>
        <p:txBody>
          <a:bodyPr wrap="square">
            <a:spAutoFit/>
          </a:bodyPr>
          <a:lstStyle/>
          <a:p>
            <a:r>
              <a:rPr lang="fr-FR" sz="788" dirty="0">
                <a:solidFill>
                  <a:srgbClr val="00365F"/>
                </a:solidFill>
                <a:latin typeface="Arial"/>
              </a:rPr>
              <a:t>RÉGION</a:t>
            </a:r>
            <a:r>
              <a:rPr lang="fr-FR" sz="788" baseline="0" dirty="0">
                <a:solidFill>
                  <a:srgbClr val="00365F"/>
                </a:solidFill>
                <a:latin typeface="Arial"/>
              </a:rPr>
              <a:t> ACADÉMIQUE PAYS DE LA LOIRE – D</a:t>
            </a:r>
            <a:r>
              <a:rPr lang="fr-FR" sz="788" dirty="0">
                <a:solidFill>
                  <a:srgbClr val="00365F"/>
                </a:solidFill>
                <a:latin typeface="Arial"/>
              </a:rPr>
              <a:t>RAFPIC Formation</a:t>
            </a:r>
            <a:r>
              <a:rPr lang="fr-FR" sz="788" baseline="0" dirty="0">
                <a:solidFill>
                  <a:srgbClr val="00365F"/>
                </a:solidFill>
                <a:latin typeface="Arial"/>
              </a:rPr>
              <a:t> Continue et Apprentissage – Réseau GRETA-CFA de l’académie de Nantes</a:t>
            </a:r>
            <a:endParaRPr lang="fr-FR" sz="788" dirty="0">
              <a:solidFill>
                <a:srgbClr val="00365F"/>
              </a:solidFill>
              <a:latin typeface="Arial"/>
            </a:endParaRPr>
          </a:p>
        </p:txBody>
      </p:sp>
      <p:pic>
        <p:nvPicPr>
          <p:cNvPr id="14" name="Image 13" descr="Logo_REGIONS ACA_PAYS DE LA LOIRE.emf"/>
          <p:cNvPicPr>
            <a:picLocks noChangeAspect="1"/>
          </p:cNvPicPr>
          <p:nvPr userDrawn="1"/>
        </p:nvPicPr>
        <p:blipFill>
          <a:blip r:embed="rId5"/>
          <a:stretch>
            <a:fillRect/>
          </a:stretch>
        </p:blipFill>
        <p:spPr>
          <a:xfrm>
            <a:off x="286275" y="195332"/>
            <a:ext cx="1420185" cy="1079852"/>
          </a:xfrm>
          <a:prstGeom prst="rect">
            <a:avLst/>
          </a:prstGeom>
        </p:spPr>
      </p:pic>
      <p:cxnSp>
        <p:nvCxnSpPr>
          <p:cNvPr id="15" name="Connecteur droit 14">
            <a:extLst>
              <a:ext uri="{FF2B5EF4-FFF2-40B4-BE49-F238E27FC236}">
                <a16:creationId xmlns:a16="http://schemas.microsoft.com/office/drawing/2014/main" id="{0B538F81-FA99-4509-9B29-6C412A6503B0}"/>
              </a:ext>
            </a:extLst>
          </p:cNvPr>
          <p:cNvCxnSpPr>
            <a:cxnSpLocks/>
          </p:cNvCxnSpPr>
          <p:nvPr userDrawn="1"/>
        </p:nvCxnSpPr>
        <p:spPr>
          <a:xfrm>
            <a:off x="371859" y="6503481"/>
            <a:ext cx="6713691" cy="0"/>
          </a:xfrm>
          <a:prstGeom prst="line">
            <a:avLst/>
          </a:prstGeom>
          <a:ln w="3175">
            <a:solidFill>
              <a:srgbClr val="E94E1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42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66D1D96-896E-4C51-AB42-8737087C9A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089"/>
          <a:stretch/>
        </p:blipFill>
        <p:spPr>
          <a:xfrm>
            <a:off x="3529012" y="5503246"/>
            <a:ext cx="2085975" cy="1176808"/>
          </a:xfrm>
          <a:prstGeom prst="rect">
            <a:avLst/>
          </a:prstGeom>
        </p:spPr>
      </p:pic>
      <p:grpSp>
        <p:nvGrpSpPr>
          <p:cNvPr id="2" name="Groupe 1"/>
          <p:cNvGrpSpPr/>
          <p:nvPr userDrawn="1"/>
        </p:nvGrpSpPr>
        <p:grpSpPr>
          <a:xfrm>
            <a:off x="472090" y="5606531"/>
            <a:ext cx="2600392" cy="999542"/>
            <a:chOff x="472090" y="5606531"/>
            <a:chExt cx="2600392" cy="999542"/>
          </a:xfrm>
        </p:grpSpPr>
        <p:sp>
          <p:nvSpPr>
            <p:cNvPr id="10" name="ZoneTexte 9">
              <a:extLst>
                <a:ext uri="{FF2B5EF4-FFF2-40B4-BE49-F238E27FC236}">
                  <a16:creationId xmlns:a16="http://schemas.microsoft.com/office/drawing/2014/main" id="{AB062CCC-979D-4F89-B2B7-BEA6D6A19C67}"/>
                </a:ext>
              </a:extLst>
            </p:cNvPr>
            <p:cNvSpPr txBox="1"/>
            <p:nvPr userDrawn="1"/>
          </p:nvSpPr>
          <p:spPr>
            <a:xfrm>
              <a:off x="472090" y="5606531"/>
              <a:ext cx="2600392" cy="523220"/>
            </a:xfrm>
            <a:prstGeom prst="rect">
              <a:avLst/>
            </a:prstGeom>
            <a:noFill/>
          </p:spPr>
          <p:txBody>
            <a:bodyPr wrap="none" rtlCol="0">
              <a:spAutoFit/>
            </a:bodyPr>
            <a:lstStyle/>
            <a:p>
              <a:pPr algn="ctr"/>
              <a:r>
                <a:rPr lang="fr-FR" sz="1400" dirty="0">
                  <a:solidFill>
                    <a:srgbClr val="00365F"/>
                  </a:solidFill>
                  <a:latin typeface="Arial Black" panose="020B0A04020102020204" pitchFamily="34" charset="0"/>
                </a:rPr>
                <a:t>Retrouvez-nous </a:t>
              </a:r>
              <a:br>
                <a:rPr lang="fr-FR" sz="1400" dirty="0">
                  <a:solidFill>
                    <a:srgbClr val="00365F"/>
                  </a:solidFill>
                  <a:latin typeface="Arial Black" panose="020B0A04020102020204" pitchFamily="34" charset="0"/>
                </a:rPr>
              </a:br>
              <a:r>
                <a:rPr lang="fr-FR" sz="1400" baseline="0" dirty="0">
                  <a:solidFill>
                    <a:srgbClr val="00365F"/>
                  </a:solidFill>
                  <a:latin typeface="Arial Black" panose="020B0A04020102020204" pitchFamily="34" charset="0"/>
                </a:rPr>
                <a:t>sur les Réseaux Sociaux</a:t>
              </a:r>
              <a:endParaRPr lang="fr-FR" sz="1400" dirty="0">
                <a:solidFill>
                  <a:srgbClr val="00365F"/>
                </a:solidFill>
                <a:latin typeface="Arial Black" panose="020B0A04020102020204" pitchFamily="34" charset="0"/>
              </a:endParaRPr>
            </a:p>
          </p:txBody>
        </p:sp>
        <p:pic>
          <p:nvPicPr>
            <p:cNvPr id="11" name="Image 10">
              <a:extLst>
                <a:ext uri="{FF2B5EF4-FFF2-40B4-BE49-F238E27FC236}">
                  <a16:creationId xmlns:a16="http://schemas.microsoft.com/office/drawing/2014/main" id="{EF5F5B35-74CF-4684-B725-E90AFBD6DE8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436" b="-6555"/>
            <a:stretch/>
          </p:blipFill>
          <p:spPr>
            <a:xfrm>
              <a:off x="989536" y="6129751"/>
              <a:ext cx="1560832" cy="476322"/>
            </a:xfrm>
            <a:prstGeom prst="rect">
              <a:avLst/>
            </a:prstGeom>
          </p:spPr>
        </p:pic>
      </p:grpSp>
      <p:pic>
        <p:nvPicPr>
          <p:cNvPr id="13" name="Image 12">
            <a:extLst>
              <a:ext uri="{FF2B5EF4-FFF2-40B4-BE49-F238E27FC236}">
                <a16:creationId xmlns:a16="http://schemas.microsoft.com/office/drawing/2014/main" id="{09EF8C3D-DF42-4A05-B009-DF46712B0D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32370" y="882546"/>
            <a:ext cx="4041634" cy="4510463"/>
          </a:xfrm>
          <a:prstGeom prst="rect">
            <a:avLst/>
          </a:prstGeom>
        </p:spPr>
      </p:pic>
      <p:pic>
        <p:nvPicPr>
          <p:cNvPr id="14" name="Image 9" descr="image004">
            <a:extLst>
              <a:ext uri="{FF2B5EF4-FFF2-40B4-BE49-F238E27FC236}">
                <a16:creationId xmlns:a16="http://schemas.microsoft.com/office/drawing/2014/main" id="{3B04D286-5C78-456F-8F80-244F9C99FC8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5798" y="1107776"/>
            <a:ext cx="3756271" cy="346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a:extLst>
              <a:ext uri="{FF2B5EF4-FFF2-40B4-BE49-F238E27FC236}">
                <a16:creationId xmlns:a16="http://schemas.microsoft.com/office/drawing/2014/main" id="{FF870E66-E740-4D76-B6BD-3C0B44151CB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31288" y="1943800"/>
            <a:ext cx="1026028" cy="870317"/>
          </a:xfrm>
          <a:prstGeom prst="rect">
            <a:avLst/>
          </a:prstGeom>
        </p:spPr>
      </p:pic>
      <p:pic>
        <p:nvPicPr>
          <p:cNvPr id="17" name="Image 16" descr="Logo_REGIONS ACA_PAYS DE LA LOIRE.emf"/>
          <p:cNvPicPr>
            <a:picLocks noChangeAspect="1"/>
          </p:cNvPicPr>
          <p:nvPr userDrawn="1"/>
        </p:nvPicPr>
        <p:blipFill>
          <a:blip r:embed="rId7"/>
          <a:stretch>
            <a:fillRect/>
          </a:stretch>
        </p:blipFill>
        <p:spPr>
          <a:xfrm>
            <a:off x="286275" y="195332"/>
            <a:ext cx="1592288" cy="1210712"/>
          </a:xfrm>
          <a:prstGeom prst="rect">
            <a:avLst/>
          </a:prstGeom>
        </p:spPr>
      </p:pic>
      <p:sp>
        <p:nvSpPr>
          <p:cNvPr id="18" name="Espace réservé du pied de page 7"/>
          <p:cNvSpPr txBox="1">
            <a:spLocks/>
          </p:cNvSpPr>
          <p:nvPr userDrawn="1"/>
        </p:nvSpPr>
        <p:spPr bwMode="gray">
          <a:xfrm>
            <a:off x="6431899" y="6025877"/>
            <a:ext cx="2376196" cy="342123"/>
          </a:xfrm>
          <a:prstGeom prst="rect">
            <a:avLst/>
          </a:prstGeom>
        </p:spPr>
        <p:txBody>
          <a:bodyPr vert="horz" lIns="0" tIns="0" rIns="0" bIns="0" rtlCol="0" anchor="b" anchorCtr="0">
            <a:noAutofit/>
          </a:bodyPr>
          <a:lstStyle>
            <a:defPPr>
              <a:defRPr lang="fr-FR"/>
            </a:defPPr>
            <a:lvl1pPr marL="0" algn="l" defTabSz="914400" rtl="0" eaLnBrk="1" latinLnBrk="0" hangingPunct="1">
              <a:defRPr sz="11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0" dirty="0">
                <a:solidFill>
                  <a:srgbClr val="00365F"/>
                </a:solidFill>
                <a:latin typeface="Arial Black" panose="020B0A04020102020204" pitchFamily="34" charset="0"/>
              </a:rPr>
              <a:t>Réseau GRETA-CFA </a:t>
            </a:r>
            <a:br>
              <a:rPr lang="fr-FR" sz="1050" b="0" dirty="0">
                <a:solidFill>
                  <a:srgbClr val="00365F"/>
                </a:solidFill>
                <a:latin typeface="Arial Black" panose="020B0A04020102020204" pitchFamily="34" charset="0"/>
              </a:rPr>
            </a:br>
            <a:r>
              <a:rPr lang="fr-FR" sz="1050" b="0" dirty="0">
                <a:solidFill>
                  <a:srgbClr val="00365F"/>
                </a:solidFill>
                <a:latin typeface="Arial Black" panose="020B0A04020102020204" pitchFamily="34" charset="0"/>
              </a:rPr>
              <a:t>des Pays de la Loire</a:t>
            </a:r>
          </a:p>
        </p:txBody>
      </p:sp>
    </p:spTree>
    <p:extLst>
      <p:ext uri="{BB962C8B-B14F-4D97-AF65-F5344CB8AC3E}">
        <p14:creationId xmlns:p14="http://schemas.microsoft.com/office/powerpoint/2010/main" val="3921343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9F70890-18E0-4731-AC7E-C966356DE7EF}"/>
              </a:ext>
            </a:extLst>
          </p:cNvPr>
          <p:cNvSpPr>
            <a:spLocks noGrp="1"/>
          </p:cNvSpPr>
          <p:nvPr>
            <p:ph type="title"/>
          </p:nvPr>
        </p:nvSpPr>
        <p:spPr>
          <a:xfrm>
            <a:off x="609600" y="555852"/>
            <a:ext cx="8273143" cy="861786"/>
          </a:xfrm>
          <a:prstGeom prst="rect">
            <a:avLst/>
          </a:prstGeom>
        </p:spPr>
        <p:txBody>
          <a:bodyPr vert="horz" lIns="91440" tIns="45720" rIns="91440" bIns="45720" rtlCol="0" anchor="ctr">
            <a:normAutofit/>
          </a:body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8" name="Text Placeholder 2">
            <a:extLst>
              <a:ext uri="{FF2B5EF4-FFF2-40B4-BE49-F238E27FC236}">
                <a16:creationId xmlns:a16="http://schemas.microsoft.com/office/drawing/2014/main" id="{C2B414BA-9B2A-4BAC-BDC2-DA208CB1B0E6}"/>
              </a:ext>
            </a:extLst>
          </p:cNvPr>
          <p:cNvSpPr>
            <a:spLocks noGrp="1"/>
          </p:cNvSpPr>
          <p:nvPr>
            <p:ph type="body" idx="1"/>
          </p:nvPr>
        </p:nvSpPr>
        <p:spPr>
          <a:xfrm>
            <a:off x="609600" y="2713737"/>
            <a:ext cx="8273143" cy="3412432"/>
          </a:xfrm>
          <a:prstGeom prst="rect">
            <a:avLst/>
          </a:prstGeom>
        </p:spPr>
        <p:txBody>
          <a:bodyPr vert="horz" lIns="91440" tIns="45720" rIns="91440" bIns="45720" rtlCol="0">
            <a:norm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9" name="Date Placeholder 3">
            <a:extLst>
              <a:ext uri="{FF2B5EF4-FFF2-40B4-BE49-F238E27FC236}">
                <a16:creationId xmlns:a16="http://schemas.microsoft.com/office/drawing/2014/main" id="{3A57D4DD-6480-4CEC-B6AD-C8E2DAB6C959}"/>
              </a:ext>
            </a:extLst>
          </p:cNvPr>
          <p:cNvSpPr>
            <a:spLocks noGrp="1"/>
          </p:cNvSpPr>
          <p:nvPr>
            <p:ph type="dt" sz="half" idx="2"/>
          </p:nvPr>
        </p:nvSpPr>
        <p:spPr>
          <a:xfrm>
            <a:off x="609600" y="6446189"/>
            <a:ext cx="2144889" cy="275293"/>
          </a:xfrm>
          <a:prstGeom prst="rect">
            <a:avLst/>
          </a:prstGeom>
        </p:spPr>
        <p:txBody>
          <a:bodyPr vert="horz" lIns="91440" tIns="45720" rIns="91440" bIns="45720" rtlCol="0" anchor="ctr"/>
          <a:lstStyle>
            <a:lvl1pPr algn="l">
              <a:defRPr sz="1200">
                <a:solidFill>
                  <a:schemeClr val="tx1">
                    <a:tint val="75000"/>
                  </a:schemeClr>
                </a:solidFill>
              </a:defRPr>
            </a:lvl1pPr>
          </a:lstStyle>
          <a:p>
            <a:fld id="{C9AFEF14-CD2D-A74C-B7DC-A7DE75975BA7}" type="datetimeFigureOut">
              <a:rPr lang="en-US" smtClean="0">
                <a:solidFill>
                  <a:prstClr val="black">
                    <a:tint val="75000"/>
                  </a:prstClr>
                </a:solidFill>
              </a:rPr>
              <a:pPr/>
              <a:t>9/25/2025</a:t>
            </a:fld>
            <a:endParaRPr lang="en-US" dirty="0">
              <a:solidFill>
                <a:prstClr val="black">
                  <a:tint val="75000"/>
                </a:prstClr>
              </a:solidFill>
            </a:endParaRPr>
          </a:p>
        </p:txBody>
      </p:sp>
      <p:sp>
        <p:nvSpPr>
          <p:cNvPr id="10" name="Footer Placeholder 4">
            <a:extLst>
              <a:ext uri="{FF2B5EF4-FFF2-40B4-BE49-F238E27FC236}">
                <a16:creationId xmlns:a16="http://schemas.microsoft.com/office/drawing/2014/main" id="{01D972BD-FBC0-4BDC-A26F-86EF86A34FE2}"/>
              </a:ext>
            </a:extLst>
          </p:cNvPr>
          <p:cNvSpPr>
            <a:spLocks noGrp="1"/>
          </p:cNvSpPr>
          <p:nvPr>
            <p:ph type="ftr" sz="quarter" idx="3"/>
          </p:nvPr>
        </p:nvSpPr>
        <p:spPr>
          <a:xfrm>
            <a:off x="3290711" y="6446189"/>
            <a:ext cx="2910921" cy="27529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9F8C96B0-577F-4722-B9DF-5E974BAEF3F6}"/>
              </a:ext>
            </a:extLst>
          </p:cNvPr>
          <p:cNvSpPr>
            <a:spLocks noGrp="1"/>
          </p:cNvSpPr>
          <p:nvPr>
            <p:ph type="sldNum" sz="quarter" idx="4"/>
          </p:nvPr>
        </p:nvSpPr>
        <p:spPr>
          <a:xfrm>
            <a:off x="6737854" y="6446189"/>
            <a:ext cx="2144889" cy="275293"/>
          </a:xfrm>
          <a:prstGeom prst="rect">
            <a:avLst/>
          </a:prstGeom>
        </p:spPr>
        <p:txBody>
          <a:bodyPr vert="horz" lIns="91440" tIns="45720" rIns="91440" bIns="45720" rtlCol="0" anchor="ctr"/>
          <a:lstStyle>
            <a:lvl1pPr algn="r">
              <a:defRPr sz="1200">
                <a:solidFill>
                  <a:schemeClr val="tx1">
                    <a:tint val="75000"/>
                  </a:schemeClr>
                </a:solidFill>
              </a:defRPr>
            </a:lvl1pPr>
          </a:lstStyle>
          <a:p>
            <a:fld id="{EE4526E8-AA9E-B142-A6B3-1ED4A1FC76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67961430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p:txStyles>
    <p:titleStyle>
      <a:lvl1pPr marL="0" algn="ctr" defTabSz="457200" rtl="0" eaLnBrk="1" latinLnBrk="0" hangingPunct="1">
        <a:lnSpc>
          <a:spcPct val="90000"/>
        </a:lnSpc>
        <a:spcBef>
          <a:spcPct val="0"/>
        </a:spcBef>
        <a:buNone/>
        <a:defRPr lang="en-US" sz="4000" b="1" kern="1200" dirty="0">
          <a:solidFill>
            <a:srgbClr val="00365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p:titleStyle>
    <p:bodyStyle>
      <a:lvl1pPr marL="0" indent="-228600" algn="l" defTabSz="457200" rtl="0" eaLnBrk="1" latinLnBrk="0" hangingPunct="1">
        <a:lnSpc>
          <a:spcPct val="90000"/>
        </a:lnSpc>
        <a:spcBef>
          <a:spcPts val="1000"/>
        </a:spcBef>
        <a:buFont typeface="Arial" panose="020B0604020202020204" pitchFamily="34" charset="0"/>
        <a:buChar char="•"/>
        <a:defRPr lang="fr-FR" sz="3000" b="1" kern="1200" dirty="0">
          <a:solidFill>
            <a:srgbClr val="00365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fr-FR" sz="2800" b="1" kern="1200" dirty="0">
          <a:solidFill>
            <a:srgbClr val="0036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400" kern="1200" dirty="0">
          <a:solidFill>
            <a:srgbClr val="E94E1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gifrance.gouv.fr/jorf/id/JORFTEXT000051352988"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legifrance.gouv.fr/jorf/id/JORFTEXT000051568043" TargetMode="External"/><Relationship Id="rId4" Type="http://schemas.openxmlformats.org/officeDocument/2006/relationships/hyperlink" Target="https://www.legifrance.gouv.fr/jorf/id/JORFTEXT00005136268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legifrance.gouv.fr/jorf/id/JORFTEXT00005169533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legifrance.gouv.fr/jorf/id/JORFTEXT000051773447" TargetMode="External"/><Relationship Id="rId4" Type="http://schemas.openxmlformats.org/officeDocument/2006/relationships/hyperlink" Target="https://www.legifrance.gouv.fr/jorf/id/JORFTEXT00005169853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france.gouv.fr/jorf/id/JORFTEXT00005201895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passeport-prevention.travail-emploi.gouv.fr/"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file:///C:\Users\dpescha\Documents\2025-2026\Formation_2025__Le_Grand_Serrage.mp4"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s://www.centre-inffo.fr/content/uploads/2025/07/monographie-formation-professionnelle-apprentissage-et-emploi-pays-de-la-loire-juillet2025.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ifrance.gouv.fr/jorf/id/JORFTEXT000051632066"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education.gouv.fr/bo/2025/Hebdo27/MENE2516470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egifrance.gouv.fr/jorf/id/JORFTEXT00005163205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legifrance.gouv.fr/jorf/id/JORFTEXT00005166657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egifrance.gouv.fr/jorf/id/JORFTEXT000051539383"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legifrance.gouv.fr/jorf/id/JORFTEXT00005153946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egifrance.gouv.fr/jorf/id/JORFTEXT000051539679"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legifrance.gouv.fr/jorf/id/JORFTEXT00005153956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egifrance.gouv.fr/jorf/id/JORFTEXT000052235025"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565A4D6C-BF72-4A93-82B4-65F8591FAD73}"/>
              </a:ext>
            </a:extLst>
          </p:cNvPr>
          <p:cNvSpPr txBox="1"/>
          <p:nvPr/>
        </p:nvSpPr>
        <p:spPr>
          <a:xfrm>
            <a:off x="546723" y="1464354"/>
            <a:ext cx="6189357" cy="2800767"/>
          </a:xfrm>
          <a:prstGeom prst="rect">
            <a:avLst/>
          </a:prstGeom>
          <a:noFill/>
        </p:spPr>
        <p:txBody>
          <a:bodyPr wrap="square" rtlCol="0">
            <a:spAutoFit/>
          </a:bodyPr>
          <a:lstStyle/>
          <a:p>
            <a:r>
              <a:rPr lang="fr-FR" sz="4000" dirty="0">
                <a:solidFill>
                  <a:srgbClr val="00365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Groupe Académique Certification-Règlementation</a:t>
            </a:r>
            <a:endParaRPr lang="fr-FR" sz="2800" b="1" i="1" dirty="0">
              <a:solidFill>
                <a:srgbClr val="00365F"/>
              </a:solidFill>
              <a:latin typeface="Arial" panose="020B0604020202020204" pitchFamily="34" charset="0"/>
              <a:cs typeface="Arial" panose="020B0604020202020204" pitchFamily="34" charset="0"/>
            </a:endParaRPr>
          </a:p>
          <a:p>
            <a:endParaRPr lang="fr-FR" sz="2400" b="1" i="1" dirty="0">
              <a:solidFill>
                <a:srgbClr val="00365F"/>
              </a:solidFill>
              <a:latin typeface="Arial" panose="020B0604020202020204" pitchFamily="34" charset="0"/>
              <a:cs typeface="Arial" panose="020B0604020202020204" pitchFamily="34" charset="0"/>
            </a:endParaRPr>
          </a:p>
          <a:p>
            <a:r>
              <a:rPr lang="fr-FR" sz="3200" b="1" i="1" dirty="0">
                <a:solidFill>
                  <a:srgbClr val="00365F"/>
                </a:solidFill>
                <a:latin typeface="Arial" panose="020B0604020202020204" pitchFamily="34" charset="0"/>
                <a:cs typeface="Arial" panose="020B0604020202020204" pitchFamily="34" charset="0"/>
              </a:rPr>
              <a:t>Jeudi 18 septembre 2025</a:t>
            </a:r>
            <a:endParaRPr lang="en-US" sz="3200" b="1" i="1" dirty="0">
              <a:solidFill>
                <a:srgbClr val="0036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10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75" y="921840"/>
            <a:ext cx="8822221" cy="3508653"/>
          </a:xfrm>
          <a:prstGeom prst="rect">
            <a:avLst/>
          </a:prstGeom>
        </p:spPr>
        <p:txBody>
          <a:bodyPr wrap="square">
            <a:spAutoFit/>
          </a:bodyPr>
          <a:lstStyle/>
          <a:p>
            <a:r>
              <a:rPr lang="fr-FR"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LES TITRES PRO</a:t>
            </a:r>
          </a:p>
          <a:p>
            <a:r>
              <a:rPr lang="fr-FR" b="1" dirty="0">
                <a:solidFill>
                  <a:srgbClr val="92D050"/>
                </a:solidFill>
              </a:rPr>
              <a:t>MODIFICATIONS</a:t>
            </a:r>
          </a:p>
          <a:p>
            <a:r>
              <a:rPr lang="fr-FR" b="1" dirty="0">
                <a:solidFill>
                  <a:srgbClr val="003572"/>
                </a:solidFill>
                <a:latin typeface="Calibri" panose="020F0502020204030204" pitchFamily="34" charset="0"/>
                <a:ea typeface="Times New Roman" panose="02020603050405020304" pitchFamily="18" charset="0"/>
                <a:cs typeface="Times New Roman" panose="02020603050405020304" pitchFamily="18" charset="0"/>
              </a:rPr>
              <a:t>TP de préparateur de commandes en entrepôt</a:t>
            </a:r>
            <a:endParaRPr lang="fr-FR" sz="2000" dirty="0">
              <a:solidFill>
                <a:srgbClr val="003572"/>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dirty="0">
                <a:solidFill>
                  <a:srgbClr val="003572"/>
                </a:solidFill>
                <a:latin typeface="Calibri" panose="020F0502020204030204" pitchFamily="34" charset="0"/>
                <a:ea typeface="Times New Roman" panose="02020603050405020304" pitchFamily="18" charset="0"/>
                <a:cs typeface="Times New Roman" panose="02020603050405020304" pitchFamily="18" charset="0"/>
                <a:hlinkClick r:id="rId3"/>
              </a:rPr>
              <a:t>Arrêté du 18 mars 2025 </a:t>
            </a:r>
            <a:endParaRPr lang="fr-FR" dirty="0">
              <a:solidFill>
                <a:srgbClr val="003572"/>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sz="1600" dirty="0">
                <a:solidFill>
                  <a:srgbClr val="00365F"/>
                </a:solidFill>
                <a:latin typeface="Calibri" panose="020F0502020204030204" pitchFamily="34" charset="0"/>
                <a:ea typeface="Calibri" panose="020F0502020204030204" pitchFamily="34" charset="0"/>
                <a:cs typeface="Calibri" panose="020F0502020204030204" pitchFamily="34" charset="0"/>
              </a:rPr>
              <a:t>Le TP de préparateur de commandes en entrepôt est révisé. Il est enregistré dans le RNCP sous le même intitulé pour une durée de 5 ans à compter du 28 juillet 2025. Il est classé au niveau 3 du CNCP et dans le domaine d'activité 311t (code NSF).</a:t>
            </a:r>
            <a:endPar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dirty="0">
                <a:latin typeface="Calibri" panose="020F0502020204030204" pitchFamily="34" charset="0"/>
                <a:ea typeface="Calibri" panose="020F0502020204030204" pitchFamily="34" charset="0"/>
                <a:cs typeface="Times New Roman" panose="02020603050405020304" pitchFamily="18" charset="0"/>
              </a:rPr>
              <a:t> </a:t>
            </a:r>
            <a:r>
              <a:rPr lang="fr-FR" b="1">
                <a:solidFill>
                  <a:srgbClr val="003572"/>
                </a:solidFill>
                <a:latin typeface="Calibri" panose="020F0502020204030204" pitchFamily="34" charset="0"/>
                <a:ea typeface="Times New Roman" panose="02020603050405020304" pitchFamily="18" charset="0"/>
                <a:cs typeface="Times New Roman" panose="02020603050405020304" pitchFamily="18" charset="0"/>
              </a:rPr>
              <a:t>TP </a:t>
            </a:r>
            <a:r>
              <a:rPr lang="fr-FR" b="1" smtClean="0">
                <a:solidFill>
                  <a:srgbClr val="003572"/>
                </a:solidFill>
                <a:latin typeface="Calibri" panose="020F0502020204030204" pitchFamily="34" charset="0"/>
                <a:ea typeface="Times New Roman" panose="02020603050405020304" pitchFamily="18" charset="0"/>
                <a:cs typeface="Times New Roman" panose="02020603050405020304" pitchFamily="18" charset="0"/>
              </a:rPr>
              <a:t>de </a:t>
            </a:r>
            <a:r>
              <a:rPr lang="fr-FR" b="1" dirty="0">
                <a:solidFill>
                  <a:srgbClr val="003572"/>
                </a:solidFill>
                <a:latin typeface="Calibri" panose="020F0502020204030204" pitchFamily="34" charset="0"/>
                <a:ea typeface="Times New Roman" panose="02020603050405020304" pitchFamily="18" charset="0"/>
                <a:cs typeface="Times New Roman" panose="02020603050405020304" pitchFamily="18" charset="0"/>
              </a:rPr>
              <a:t>cariste d'entrepôt</a:t>
            </a:r>
          </a:p>
          <a:p>
            <a:pPr>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hlinkClick r:id="rId4"/>
              </a:rPr>
              <a:t>Arrêté du 18 mars 2025</a:t>
            </a:r>
            <a:endParaRPr lang="fr-FR"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Le TP de cariste d'entrepôt est révisé. Il est enregistré dans le RNCP sous le même intitulé pour une durée de cinq ans à compter du 28 juillet 2025. Il est classé au niveau 3 du CNCP et dans le domaine d'activité 311u (code NSF).</a:t>
            </a:r>
          </a:p>
        </p:txBody>
      </p:sp>
      <p:sp>
        <p:nvSpPr>
          <p:cNvPr id="4" name="ZoneTexte 3">
            <a:extLst>
              <a:ext uri="{FF2B5EF4-FFF2-40B4-BE49-F238E27FC236}">
                <a16:creationId xmlns:a16="http://schemas.microsoft.com/office/drawing/2014/main" id="{718B2B7B-8134-4344-A553-F2B24D00AA71}"/>
              </a:ext>
            </a:extLst>
          </p:cNvPr>
          <p:cNvSpPr txBox="1"/>
          <p:nvPr/>
        </p:nvSpPr>
        <p:spPr>
          <a:xfrm>
            <a:off x="4582886" y="232794"/>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Actualités « Certification »</a:t>
            </a:r>
          </a:p>
        </p:txBody>
      </p:sp>
      <p:sp>
        <p:nvSpPr>
          <p:cNvPr id="5" name="Rectangle 4"/>
          <p:cNvSpPr/>
          <p:nvPr/>
        </p:nvSpPr>
        <p:spPr>
          <a:xfrm>
            <a:off x="171775" y="4686876"/>
            <a:ext cx="8697936" cy="1631216"/>
          </a:xfrm>
          <a:prstGeom prst="rect">
            <a:avLst/>
          </a:prstGeom>
        </p:spPr>
        <p:txBody>
          <a:bodyPr wrap="square">
            <a:spAutoFit/>
          </a:bodyPr>
          <a:lstStyle/>
          <a:p>
            <a:r>
              <a:rPr lang="fr-FR" b="1" dirty="0">
                <a:solidFill>
                  <a:srgbClr val="003572"/>
                </a:solidFill>
                <a:latin typeface="Calibri" panose="020F0502020204030204" pitchFamily="34" charset="0"/>
                <a:ea typeface="Times New Roman" panose="02020603050405020304" pitchFamily="18" charset="0"/>
                <a:cs typeface="Times New Roman" panose="02020603050405020304" pitchFamily="18" charset="0"/>
              </a:rPr>
              <a:t>TP de </a:t>
            </a:r>
            <a:r>
              <a:rPr lang="fr-FR" b="1" dirty="0">
                <a:solidFill>
                  <a:srgbClr val="003572"/>
                </a:solidFill>
                <a:latin typeface="Calibri" panose="020F0502020204030204" pitchFamily="34" charset="0"/>
                <a:cs typeface="Times New Roman" panose="02020603050405020304" pitchFamily="18" charset="0"/>
              </a:rPr>
              <a:t>peintre applicateur de revêtements techniques</a:t>
            </a:r>
          </a:p>
          <a:p>
            <a:r>
              <a:rPr lang="fr-FR" dirty="0">
                <a:hlinkClick r:id="rId5"/>
              </a:rPr>
              <a:t>Arrêté du 24 avril 2025 </a:t>
            </a:r>
            <a:endParaRPr lang="fr-FR" b="1" dirty="0">
              <a:solidFill>
                <a:srgbClr val="00365F"/>
              </a:solidFill>
            </a:endParaRPr>
          </a:p>
          <a:p>
            <a:r>
              <a:rPr lang="fr-FR" sz="1600" dirty="0">
                <a:solidFill>
                  <a:srgbClr val="00365F"/>
                </a:solidFill>
              </a:rPr>
              <a:t>Le TP de peintre applicateur de revêtements techniques est révisé. Il est enregistré dans le RNCP sous le même intitulé pour une durée de 5 ans à compter du </a:t>
            </a:r>
          </a:p>
          <a:p>
            <a:r>
              <a:rPr lang="fr-FR" sz="1600" dirty="0">
                <a:solidFill>
                  <a:srgbClr val="00365F"/>
                </a:solidFill>
              </a:rPr>
              <a:t>1er août 2025. Il est classé au niveau 4 du CNCP et dans le domaine d'activité</a:t>
            </a:r>
          </a:p>
          <a:p>
            <a:r>
              <a:rPr lang="fr-FR" sz="1600" dirty="0">
                <a:solidFill>
                  <a:srgbClr val="00365F"/>
                </a:solidFill>
              </a:rPr>
              <a:t> 233s (code NSF).</a:t>
            </a:r>
          </a:p>
        </p:txBody>
      </p:sp>
    </p:spTree>
    <p:extLst>
      <p:ext uri="{BB962C8B-B14F-4D97-AF65-F5344CB8AC3E}">
        <p14:creationId xmlns:p14="http://schemas.microsoft.com/office/powerpoint/2010/main" val="189463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201" y="1022085"/>
            <a:ext cx="8828314" cy="1477328"/>
          </a:xfrm>
          <a:prstGeom prst="rect">
            <a:avLst/>
          </a:prstGeom>
        </p:spPr>
        <p:txBody>
          <a:bodyPr wrap="square">
            <a:spAutoFit/>
          </a:bodyPr>
          <a:lstStyle/>
          <a:p>
            <a:pPr>
              <a:spcAft>
                <a:spcPts val="0"/>
              </a:spcAft>
            </a:pPr>
            <a:r>
              <a:rPr lang="fr-FR" b="1" dirty="0">
                <a:solidFill>
                  <a:srgbClr val="00365F"/>
                </a:solidFill>
                <a:latin typeface="Calibri" panose="020F0502020204030204" pitchFamily="34" charset="0"/>
                <a:ea typeface="Calibri" panose="020F0502020204030204" pitchFamily="34" charset="0"/>
                <a:cs typeface="Times New Roman" panose="02020603050405020304" pitchFamily="18" charset="0"/>
              </a:rPr>
              <a:t>TP de secrétaire assistant médico-social </a:t>
            </a:r>
          </a:p>
          <a:p>
            <a:pPr>
              <a:spcAft>
                <a:spcPts val="0"/>
              </a:spcAft>
            </a:pPr>
            <a:r>
              <a:rPr lang="fr-FR" dirty="0">
                <a:solidFill>
                  <a:srgbClr val="00365F"/>
                </a:solidFill>
                <a:latin typeface="Calibri" panose="020F0502020204030204" pitchFamily="34" charset="0"/>
                <a:ea typeface="Calibri" panose="020F0502020204030204" pitchFamily="34" charset="0"/>
                <a:cs typeface="Times New Roman" panose="02020603050405020304" pitchFamily="18" charset="0"/>
                <a:hlinkClick r:id="rId3"/>
              </a:rPr>
              <a:t>Arrêté du 02 juin 2025</a:t>
            </a:r>
            <a:r>
              <a:rPr lang="fr-FR" dirty="0">
                <a:solidFill>
                  <a:srgbClr val="00365F"/>
                </a:solidFill>
                <a:latin typeface="Calibri" panose="020F0502020204030204" pitchFamily="34" charset="0"/>
                <a:ea typeface="Calibri" panose="020F0502020204030204" pitchFamily="34" charset="0"/>
                <a:cs typeface="Times New Roman" panose="02020603050405020304" pitchFamily="18" charset="0"/>
              </a:rPr>
              <a:t> : </a:t>
            </a: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Le TP est révisé. Il est enregistré dans le RNCP sous le </a:t>
            </a:r>
            <a:r>
              <a:rPr lang="fr-FR" sz="1600" b="1" dirty="0">
                <a:solidFill>
                  <a:srgbClr val="00365F"/>
                </a:solidFill>
                <a:latin typeface="Calibri" panose="020F0502020204030204" pitchFamily="34" charset="0"/>
                <a:ea typeface="Calibri" panose="020F0502020204030204" pitchFamily="34" charset="0"/>
                <a:cs typeface="Times New Roman" panose="02020603050405020304" pitchFamily="18" charset="0"/>
              </a:rPr>
              <a:t>nouvel intitulé</a:t>
            </a: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 de </a:t>
            </a:r>
            <a:r>
              <a:rPr lang="fr-FR" sz="1600" b="1" u="sng" dirty="0">
                <a:solidFill>
                  <a:srgbClr val="00365F"/>
                </a:solidFill>
                <a:latin typeface="Calibri" panose="020F0502020204030204" pitchFamily="34" charset="0"/>
                <a:ea typeface="Calibri" panose="020F0502020204030204" pitchFamily="34" charset="0"/>
                <a:cs typeface="Times New Roman" panose="02020603050405020304" pitchFamily="18" charset="0"/>
              </a:rPr>
              <a:t>secrétaire assistant médico-administratif</a:t>
            </a: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 pour une durée de cinq ans à compter du 1er septembre 2025. Il est classé au niveau 4 du CNCP et dans le domaine d'activité 324 (code NSF). </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Attention suppression progressive des TP des métiers « administratif » de niveau 3</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14300" y="2732524"/>
            <a:ext cx="8967831" cy="1169551"/>
          </a:xfrm>
          <a:prstGeom prst="rect">
            <a:avLst/>
          </a:prstGeom>
        </p:spPr>
        <p:txBody>
          <a:bodyPr wrap="square">
            <a:spAutoFit/>
          </a:bodyPr>
          <a:lstStyle/>
          <a:p>
            <a:r>
              <a:rPr lang="fr-FR" b="1" dirty="0">
                <a:solidFill>
                  <a:srgbClr val="00365F"/>
                </a:solidFill>
                <a:latin typeface="Calibri" panose="020F0502020204030204" pitchFamily="34" charset="0"/>
                <a:ea typeface="Calibri" panose="020F0502020204030204" pitchFamily="34" charset="0"/>
                <a:cs typeface="Times New Roman" panose="02020603050405020304" pitchFamily="18" charset="0"/>
              </a:rPr>
              <a:t>TP de secrétaire assistant</a:t>
            </a:r>
          </a:p>
          <a:p>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hlinkClick r:id="rId4"/>
              </a:rPr>
              <a:t>Arrêté du 27 mai 2025 </a:t>
            </a:r>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Le TP de secrétaire assistant est enregistré dans le RNCP pour </a:t>
            </a:r>
            <a:r>
              <a:rPr lang="fr-FR" b="1" dirty="0">
                <a:solidFill>
                  <a:srgbClr val="00365F"/>
                </a:solidFill>
                <a:latin typeface="Calibri" panose="020F0502020204030204" pitchFamily="34" charset="0"/>
                <a:ea typeface="Calibri" panose="020F0502020204030204" pitchFamily="34" charset="0"/>
                <a:cs typeface="Times New Roman" panose="02020603050405020304" pitchFamily="18" charset="0"/>
              </a:rPr>
              <a:t>une durée de 6 mois </a:t>
            </a: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à compter du 1er septembre 2025 au niveau 4 du CNCP et dans le domaine d'activité 324t (code NSF).</a:t>
            </a:r>
          </a:p>
        </p:txBody>
      </p:sp>
      <p:sp>
        <p:nvSpPr>
          <p:cNvPr id="5" name="Rectangle 4"/>
          <p:cNvSpPr/>
          <p:nvPr/>
        </p:nvSpPr>
        <p:spPr>
          <a:xfrm>
            <a:off x="114300" y="4249938"/>
            <a:ext cx="8347046" cy="1908215"/>
          </a:xfrm>
          <a:prstGeom prst="rect">
            <a:avLst/>
          </a:prstGeom>
        </p:spPr>
        <p:txBody>
          <a:bodyPr wrap="square">
            <a:spAutoFit/>
          </a:bodyPr>
          <a:lstStyle/>
          <a:p>
            <a:r>
              <a:rPr lang="fr-FR"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CREATIONS</a:t>
            </a:r>
          </a:p>
          <a:p>
            <a:r>
              <a:rPr lang="fr-FR" b="1" dirty="0">
                <a:solidFill>
                  <a:srgbClr val="00365F"/>
                </a:solidFill>
                <a:latin typeface="Calibri" panose="020F0502020204030204" pitchFamily="34" charset="0"/>
                <a:ea typeface="Calibri" panose="020F0502020204030204" pitchFamily="34" charset="0"/>
                <a:cs typeface="Calibri" panose="020F0502020204030204" pitchFamily="34" charset="0"/>
              </a:rPr>
              <a:t>TP de chargé d'accueil et de gestion administrative</a:t>
            </a:r>
          </a:p>
          <a:p>
            <a:r>
              <a:rPr lang="fr-FR" dirty="0">
                <a:latin typeface="Calibri" panose="020F0502020204030204" pitchFamily="34" charset="0"/>
                <a:ea typeface="Calibri" panose="020F0502020204030204" pitchFamily="34" charset="0"/>
                <a:cs typeface="Calibri" panose="020F0502020204030204" pitchFamily="34" charset="0"/>
                <a:hlinkClick r:id="rId5"/>
              </a:rPr>
              <a:t>Arrêté du 20 juin 2025 </a:t>
            </a:r>
            <a:endParaRPr lang="fr-FR" dirty="0">
              <a:latin typeface="Calibri" panose="020F0502020204030204" pitchFamily="34" charset="0"/>
              <a:ea typeface="Calibri" panose="020F0502020204030204" pitchFamily="34" charset="0"/>
              <a:cs typeface="Calibri" panose="020F0502020204030204" pitchFamily="34" charset="0"/>
            </a:endParaRPr>
          </a:p>
          <a:p>
            <a:r>
              <a:rPr lang="fr-FR" sz="1600" dirty="0">
                <a:solidFill>
                  <a:srgbClr val="00365F"/>
                </a:solidFill>
                <a:latin typeface="Calibri" panose="020F0502020204030204" pitchFamily="34" charset="0"/>
                <a:ea typeface="Calibri" panose="020F0502020204030204" pitchFamily="34" charset="0"/>
                <a:cs typeface="Calibri" panose="020F0502020204030204" pitchFamily="34" charset="0"/>
              </a:rPr>
              <a:t>Le TP de chargé d'accueil et de gestion administrative est créé. Il est enregistré dans le répertoire national des certifications professionnelles pour une durée de cinq ans à compter du 1er octobre 2025. Il est classé au niveau 4 du cadre national des certifications professionnelles et dans le domaine d'activité 324p (code NSF).</a:t>
            </a:r>
          </a:p>
        </p:txBody>
      </p:sp>
      <p:sp>
        <p:nvSpPr>
          <p:cNvPr id="6" name="ZoneTexte 5">
            <a:extLst>
              <a:ext uri="{FF2B5EF4-FFF2-40B4-BE49-F238E27FC236}">
                <a16:creationId xmlns:a16="http://schemas.microsoft.com/office/drawing/2014/main" id="{718B2B7B-8134-4344-A553-F2B24D00AA71}"/>
              </a:ext>
            </a:extLst>
          </p:cNvPr>
          <p:cNvSpPr txBox="1"/>
          <p:nvPr/>
        </p:nvSpPr>
        <p:spPr>
          <a:xfrm>
            <a:off x="4582886" y="232794"/>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Actualités « Certification »</a:t>
            </a:r>
          </a:p>
        </p:txBody>
      </p:sp>
    </p:spTree>
    <p:extLst>
      <p:ext uri="{BB962C8B-B14F-4D97-AF65-F5344CB8AC3E}">
        <p14:creationId xmlns:p14="http://schemas.microsoft.com/office/powerpoint/2010/main" val="28033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1278" y="1797784"/>
            <a:ext cx="8459020" cy="1631216"/>
          </a:xfrm>
          <a:prstGeom prst="rect">
            <a:avLst/>
          </a:prstGeom>
        </p:spPr>
        <p:txBody>
          <a:bodyPr wrap="square">
            <a:spAutoFit/>
          </a:bodyPr>
          <a:lstStyle/>
          <a:p>
            <a:r>
              <a:rPr lang="fr-FR" b="1" dirty="0">
                <a:solidFill>
                  <a:srgbClr val="00365F"/>
                </a:solidFill>
              </a:rPr>
              <a:t>TP de chef de chantier en voirie et réseaux divers</a:t>
            </a:r>
          </a:p>
          <a:p>
            <a:r>
              <a:rPr lang="fr-FR" dirty="0">
                <a:solidFill>
                  <a:srgbClr val="00365F"/>
                </a:solidFill>
                <a:hlinkClick r:id="rId3"/>
              </a:rPr>
              <a:t>Arrêté du 24 juillet 2025 </a:t>
            </a:r>
            <a:endParaRPr lang="fr-FR" dirty="0">
              <a:solidFill>
                <a:srgbClr val="00365F"/>
              </a:solidFill>
            </a:endParaRPr>
          </a:p>
          <a:p>
            <a:r>
              <a:rPr lang="fr-FR" sz="1600" dirty="0">
                <a:solidFill>
                  <a:srgbClr val="00365F"/>
                </a:solidFill>
              </a:rPr>
              <a:t>Le titre professionnel de chef de chantier en voirie et réseaux divers est créé. Il est enregistré dans le répertoire national des certifications professionnelles pour une durée de cinq ans à compter du 21 octobre 2025. Il est classé au niveau 5 du cadre national des certifications professionnelles et dans le domaine d'activité 231p (code NSF).</a:t>
            </a:r>
            <a:endParaRPr lang="fr-FR" sz="1600" dirty="0"/>
          </a:p>
        </p:txBody>
      </p:sp>
      <p:sp>
        <p:nvSpPr>
          <p:cNvPr id="4" name="ZoneTexte 3">
            <a:extLst>
              <a:ext uri="{FF2B5EF4-FFF2-40B4-BE49-F238E27FC236}">
                <a16:creationId xmlns:a16="http://schemas.microsoft.com/office/drawing/2014/main" id="{718B2B7B-8134-4344-A553-F2B24D00AA71}"/>
              </a:ext>
            </a:extLst>
          </p:cNvPr>
          <p:cNvSpPr txBox="1"/>
          <p:nvPr/>
        </p:nvSpPr>
        <p:spPr>
          <a:xfrm>
            <a:off x="4582886" y="232794"/>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Actualités « Certification »</a:t>
            </a:r>
          </a:p>
        </p:txBody>
      </p:sp>
    </p:spTree>
    <p:extLst>
      <p:ext uri="{BB962C8B-B14F-4D97-AF65-F5344CB8AC3E}">
        <p14:creationId xmlns:p14="http://schemas.microsoft.com/office/powerpoint/2010/main" val="388770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18B2B7B-8134-4344-A553-F2B24D00AA71}"/>
              </a:ext>
            </a:extLst>
          </p:cNvPr>
          <p:cNvSpPr txBox="1"/>
          <p:nvPr/>
        </p:nvSpPr>
        <p:spPr>
          <a:xfrm>
            <a:off x="3815631" y="348408"/>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Quelques cas rencontrés</a:t>
            </a:r>
          </a:p>
        </p:txBody>
      </p:sp>
      <p:sp>
        <p:nvSpPr>
          <p:cNvPr id="3" name="ZoneTexte 2"/>
          <p:cNvSpPr txBox="1"/>
          <p:nvPr/>
        </p:nvSpPr>
        <p:spPr>
          <a:xfrm>
            <a:off x="152399" y="1322615"/>
            <a:ext cx="8703129" cy="3908762"/>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Nous souhaitons recruter un formateur en PSE. Y a-t-il un profil particulier à respecter ?</a:t>
            </a:r>
          </a:p>
          <a:p>
            <a:pPr marL="285750" indent="-285750">
              <a:buFont typeface="Arial" panose="020B0604020202020204" pitchFamily="34" charset="0"/>
              <a:buChar char="•"/>
            </a:pPr>
            <a:r>
              <a:rPr lang="fr-FR" sz="1600" i="1" dirty="0">
                <a:effectLst/>
                <a:latin typeface="Arial" panose="020B0604020202020204" pitchFamily="34" charset="0"/>
                <a:ea typeface="Calibri" panose="020F0502020204030204" pitchFamily="34" charset="0"/>
              </a:rPr>
              <a:t>Un formateur PSE, doit au minimum être titulaire d’un niveau 5 dans le domaine scientifique (consigne inspecteur courrier 27.04.2017)</a:t>
            </a:r>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Une personne titulaire d’un diplôme de l’IEP de Lyon et d’un master en « Développement agricole durable » veut intégrer en septembre le BTS Compta-Gestion. Quelles dispenses possibles ?</a:t>
            </a:r>
          </a:p>
          <a:p>
            <a:r>
              <a:rPr lang="fr-FR" sz="1800" i="1" dirty="0">
                <a:effectLst/>
                <a:latin typeface="Calibri" panose="020F0502020204030204" pitchFamily="34" charset="0"/>
                <a:ea typeface="Calibri" panose="020F0502020204030204" pitchFamily="34" charset="0"/>
                <a:cs typeface="Calibri" panose="020F0502020204030204" pitchFamily="34" charset="0"/>
              </a:rPr>
              <a:t>Ce futur candidat peut prétendre uniquement à la dispense de l'U1 Culture générale et expression</a:t>
            </a:r>
            <a:r>
              <a:rPr lang="fr-FR" dirty="0">
                <a:latin typeface="Calibri" panose="020F0502020204030204" pitchFamily="34" charset="0"/>
                <a:ea typeface="Calibri" panose="020F0502020204030204" pitchFamily="34" charset="0"/>
                <a:cs typeface="Calibri" panose="020F0502020204030204" pitchFamily="34" charset="0"/>
              </a:rPr>
              <a:t> </a:t>
            </a:r>
            <a:r>
              <a:rPr lang="fr-FR" sz="1800" i="1" dirty="0">
                <a:effectLst/>
                <a:latin typeface="Calibri" panose="020F0502020204030204" pitchFamily="34" charset="0"/>
                <a:ea typeface="Calibri" panose="020F0502020204030204" pitchFamily="34" charset="0"/>
                <a:cs typeface="Calibri" panose="020F0502020204030204" pitchFamily="34" charset="0"/>
              </a:rPr>
              <a:t>(voir l’extrait du référentiel BTS compta gestion)</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r>
              <a:rPr lang="fr-FR" sz="1800" i="1" dirty="0">
                <a:effectLst/>
                <a:latin typeface="Calibri" panose="020F0502020204030204" pitchFamily="34" charset="0"/>
                <a:ea typeface="Calibri" panose="020F0502020204030204" pitchFamily="34" charset="0"/>
                <a:cs typeface="Calibri" panose="020F0502020204030204" pitchFamily="34" charset="0"/>
              </a:rPr>
              <a:t>Attention sur l’équivalence des masters : il en existe bcp « maison » (master – mastère)</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050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18B2B7B-8134-4344-A553-F2B24D00AA71}"/>
              </a:ext>
            </a:extLst>
          </p:cNvPr>
          <p:cNvSpPr txBox="1"/>
          <p:nvPr/>
        </p:nvSpPr>
        <p:spPr>
          <a:xfrm>
            <a:off x="3815631" y="348408"/>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Quelques cas rencontrés</a:t>
            </a:r>
          </a:p>
        </p:txBody>
      </p:sp>
      <p:sp>
        <p:nvSpPr>
          <p:cNvPr id="3" name="ZoneTexte 2"/>
          <p:cNvSpPr txBox="1"/>
          <p:nvPr/>
        </p:nvSpPr>
        <p:spPr>
          <a:xfrm>
            <a:off x="152399" y="1322615"/>
            <a:ext cx="8703129" cy="3693319"/>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Combien ECTS acquis pour la 1ère année d'un BTS ? Est-ce qu'un apprenti qui se réoriente vers une 2ème année de </a:t>
            </a:r>
            <a:r>
              <a:rPr lang="fr-FR" dirty="0" err="1">
                <a:solidFill>
                  <a:srgbClr val="00365F"/>
                </a:solidFill>
                <a:latin typeface="Calibri" panose="020F0502020204030204" pitchFamily="34" charset="0"/>
                <a:ea typeface="Calibri" panose="020F0502020204030204" pitchFamily="34" charset="0"/>
                <a:cs typeface="Calibri" panose="020F0502020204030204" pitchFamily="34" charset="0"/>
              </a:rPr>
              <a:t>bachelor</a:t>
            </a: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 peut demander des ECTS ?</a:t>
            </a: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L’obtention du BTS emporte l’acquisition de 120 ECTS - 1 année de BTS n’emporte aucun ECTS</a:t>
            </a:r>
          </a:p>
          <a:p>
            <a:r>
              <a:rPr lang="fr-FR" sz="1800" dirty="0">
                <a:effectLst/>
                <a:latin typeface="Calibri" panose="020F0502020204030204" pitchFamily="34" charset="0"/>
                <a:ea typeface="Calibri" panose="020F0502020204030204" pitchFamily="34" charset="0"/>
                <a:cs typeface="Calibri" panose="020F0502020204030204" pitchFamily="34" charset="0"/>
              </a:rPr>
              <a:t>A partir de la session d’examen 2025, un candidat qui se présente à l’examen du BTS mais échoue pourra obtenir les ECTS des unités pour lesquelles il a obtenu une note supérieure à 10/20.</a:t>
            </a:r>
          </a:p>
          <a:p>
            <a:r>
              <a:rPr lang="fr-FR" sz="1800" dirty="0">
                <a:effectLst/>
                <a:latin typeface="Calibri" panose="020F0502020204030204" pitchFamily="34" charset="0"/>
                <a:ea typeface="Calibri" panose="020F0502020204030204" pitchFamily="34" charset="0"/>
                <a:cs typeface="Calibri" panose="020F0502020204030204" pitchFamily="34" charset="0"/>
              </a:rPr>
              <a:t>Le jeune apprenti du BTS BATIMENT ne peut pas demander au GRETA CFA l’obtention de 60 ECTS pour sa réorientation vers une 2ème année de </a:t>
            </a:r>
            <a:r>
              <a:rPr lang="fr-FR" sz="1800" dirty="0" err="1">
                <a:effectLst/>
                <a:latin typeface="Calibri" panose="020F0502020204030204" pitchFamily="34" charset="0"/>
                <a:ea typeface="Calibri" panose="020F0502020204030204" pitchFamily="34" charset="0"/>
                <a:cs typeface="Calibri" panose="020F0502020204030204" pitchFamily="34" charset="0"/>
              </a:rPr>
              <a:t>bachelor</a:t>
            </a:r>
            <a:r>
              <a:rPr lang="fr-FR" sz="1800" dirty="0">
                <a:effectLst/>
                <a:latin typeface="Calibri" panose="020F0502020204030204" pitchFamily="34" charset="0"/>
                <a:ea typeface="Calibri" panose="020F0502020204030204" pitchFamily="34" charset="0"/>
                <a:cs typeface="Calibri" panose="020F0502020204030204" pitchFamily="34" charset="0"/>
              </a:rPr>
              <a:t>.</a:t>
            </a: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135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18B2B7B-8134-4344-A553-F2B24D00AA71}"/>
              </a:ext>
            </a:extLst>
          </p:cNvPr>
          <p:cNvSpPr txBox="1"/>
          <p:nvPr/>
        </p:nvSpPr>
        <p:spPr>
          <a:xfrm>
            <a:off x="3815631" y="348408"/>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Quelques cas rencontrés</a:t>
            </a:r>
          </a:p>
        </p:txBody>
      </p:sp>
      <p:sp>
        <p:nvSpPr>
          <p:cNvPr id="3" name="ZoneTexte 2"/>
          <p:cNvSpPr txBox="1"/>
          <p:nvPr/>
        </p:nvSpPr>
        <p:spPr>
          <a:xfrm>
            <a:off x="152399" y="1322615"/>
            <a:ext cx="8703129" cy="4801314"/>
          </a:xfrm>
          <a:prstGeom prst="rect">
            <a:avLst/>
          </a:prstGeom>
          <a:noFill/>
        </p:spPr>
        <p:txBody>
          <a:bodyPr wrap="square" rtlCol="0">
            <a:spAutoFit/>
          </a:bodyPr>
          <a:lstStyle/>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Quelles durées minimales de formation par apprenant pour les formations suivantes :</a:t>
            </a:r>
          </a:p>
          <a:p>
            <a:pPr marL="742950" lvl="1" indent="-285750">
              <a:buFont typeface="Wingdings" panose="05000000000000000000" pitchFamily="2" charset="2"/>
              <a:buChar char="ü"/>
            </a:pP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CAP AEPE : enseignements généraux et professionnels : EP1 – EP 2 – EP3</a:t>
            </a:r>
          </a:p>
          <a:p>
            <a:pPr marL="742950" lvl="1" indent="-285750">
              <a:buFont typeface="Wingdings" panose="05000000000000000000" pitchFamily="2" charset="2"/>
              <a:buChar char="ü"/>
            </a:pP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Titre professionnel Agent de Propreté et d’Hygiène : CCP1 et CCP2</a:t>
            </a:r>
          </a:p>
          <a:p>
            <a:r>
              <a:rPr lang="fr-FR" i="1" dirty="0">
                <a:latin typeface="Calibri" panose="020F0502020204030204" pitchFamily="34" charset="0"/>
                <a:ea typeface="Calibri" panose="020F0502020204030204" pitchFamily="34" charset="0"/>
                <a:cs typeface="Calibri" panose="020F0502020204030204" pitchFamily="34" charset="0"/>
              </a:rPr>
              <a:t>T</a:t>
            </a:r>
            <a:r>
              <a:rPr lang="fr-FR" sz="1800" i="1" dirty="0">
                <a:effectLst/>
                <a:latin typeface="Calibri" panose="020F0502020204030204" pitchFamily="34" charset="0"/>
                <a:ea typeface="Calibri" panose="020F0502020204030204" pitchFamily="34" charset="0"/>
                <a:cs typeface="Calibri" panose="020F0502020204030204" pitchFamily="34" charset="0"/>
              </a:rPr>
              <a:t>itre Prof. : pas de durée réglementaire mais plutôt un volume « usuel » selon le niveau</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r>
              <a:rPr lang="fr-FR" sz="1800" i="1" dirty="0">
                <a:effectLst/>
                <a:latin typeface="Calibri" panose="020F0502020204030204" pitchFamily="34" charset="0"/>
                <a:ea typeface="Calibri" panose="020F0502020204030204" pitchFamily="34" charset="0"/>
                <a:cs typeface="Calibri" panose="020F0502020204030204" pitchFamily="34" charset="0"/>
              </a:rPr>
              <a:t>Pour un titre prof APH de niveau 3, prévoir un volume horaire entre 490 heures et 560 heures </a:t>
            </a:r>
            <a:r>
              <a:rPr lang="fr-FR" i="1" dirty="0">
                <a:latin typeface="Calibri" panose="020F0502020204030204" pitchFamily="34" charset="0"/>
                <a:ea typeface="Calibri" panose="020F0502020204030204" pitchFamily="34" charset="0"/>
                <a:cs typeface="Calibri" panose="020F0502020204030204" pitchFamily="34" charset="0"/>
              </a:rPr>
              <a:t>maximum</a:t>
            </a:r>
            <a:endParaRPr lang="fr-FR" sz="1800" i="1" dirty="0">
              <a:effectLst/>
              <a:latin typeface="Calibri" panose="020F0502020204030204" pitchFamily="34" charset="0"/>
              <a:ea typeface="Calibri" panose="020F0502020204030204" pitchFamily="34" charset="0"/>
              <a:cs typeface="Calibri" panose="020F0502020204030204" pitchFamily="34" charset="0"/>
            </a:endParaRPr>
          </a:p>
          <a:p>
            <a:endParaRPr lang="fr-FR" sz="1800" dirty="0">
              <a:effectLst/>
              <a:latin typeface="Calibri" panose="020F0502020204030204" pitchFamily="34" charset="0"/>
              <a:ea typeface="Calibri" panose="020F0502020204030204" pitchFamily="34" charset="0"/>
              <a:cs typeface="Calibri" panose="020F0502020204030204" pitchFamily="34" charset="0"/>
            </a:endParaRPr>
          </a:p>
          <a:p>
            <a:r>
              <a:rPr lang="fr-FR" sz="1800" i="1" dirty="0">
                <a:effectLst/>
                <a:latin typeface="Calibri" panose="020F0502020204030204" pitchFamily="34" charset="0"/>
                <a:ea typeface="Calibri" panose="020F0502020204030204" pitchFamily="34" charset="0"/>
                <a:cs typeface="Calibri" panose="020F0502020204030204" pitchFamily="34" charset="0"/>
              </a:rPr>
              <a:t>CAP AEPE : Quel est le statut de l’apprenant ?</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r>
              <a:rPr lang="fr-FR" sz="1800" i="1" dirty="0">
                <a:effectLst/>
                <a:latin typeface="Calibri" panose="020F0502020204030204" pitchFamily="34" charset="0"/>
                <a:ea typeface="Calibri" panose="020F0502020204030204" pitchFamily="34" charset="0"/>
                <a:cs typeface="Calibri" panose="020F0502020204030204" pitchFamily="34" charset="0"/>
              </a:rPr>
              <a:t>Si l’apprenant est un stagiaire de la formation continue : pas de durée réglementaire en centre de formation mais une « durée usuelle » validée avec les inspecteurs de 700H + durée des PFMP</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r>
              <a:rPr lang="fr-FR" sz="1800" i="1" dirty="0">
                <a:effectLst/>
                <a:latin typeface="Calibri" panose="020F0502020204030204" pitchFamily="34" charset="0"/>
                <a:ea typeface="Calibri" panose="020F0502020204030204" pitchFamily="34" charset="0"/>
                <a:cs typeface="Calibri" panose="020F0502020204030204" pitchFamily="34" charset="0"/>
              </a:rPr>
              <a:t>Si l’apprenant est un apprenti : un CAP est sur une durée de 800 heures en 2 ans</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069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18B2B7B-8134-4344-A553-F2B24D00AA71}"/>
              </a:ext>
            </a:extLst>
          </p:cNvPr>
          <p:cNvSpPr txBox="1"/>
          <p:nvPr/>
        </p:nvSpPr>
        <p:spPr>
          <a:xfrm>
            <a:off x="4582886" y="232794"/>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Quelques cas rencontrés</a:t>
            </a:r>
          </a:p>
        </p:txBody>
      </p:sp>
      <p:sp>
        <p:nvSpPr>
          <p:cNvPr id="3" name="ZoneTexte 2"/>
          <p:cNvSpPr txBox="1"/>
          <p:nvPr/>
        </p:nvSpPr>
        <p:spPr>
          <a:xfrm>
            <a:off x="124001" y="1572513"/>
            <a:ext cx="8703129" cy="12649617"/>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Une personne est titulaire d’un Bac portugais et souhaite faire un Bac Pro Usinage au GRETA-CFA.</a:t>
            </a:r>
            <a:b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b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En tant que titulaire d’un diplôme de l’UE, peut-il obtenir des dispenses ?</a:t>
            </a:r>
          </a:p>
          <a:p>
            <a:pPr marL="285750" indent="-285750">
              <a:buFont typeface="Arial" panose="020B0604020202020204" pitchFamily="34" charset="0"/>
              <a:buChar char="•"/>
            </a:pPr>
            <a:r>
              <a:rPr lang="fr-FR" dirty="0">
                <a:latin typeface="Calibri" panose="020F0502020204030204" pitchFamily="34" charset="0"/>
                <a:ea typeface="Calibri" panose="020F0502020204030204" pitchFamily="34" charset="0"/>
                <a:cs typeface="Calibri" panose="020F0502020204030204" pitchFamily="34" charset="0"/>
              </a:rPr>
              <a:t>Dispense possible pour les unités d’expression et connaissance du monde langue vivante si le candidat justifie bien d’une certification européenne classée au moins au niveau 5 du cadre européen commun </a:t>
            </a:r>
            <a:r>
              <a:rPr lang="fr-FR" u="sng" dirty="0">
                <a:latin typeface="Calibri" panose="020F0502020204030204" pitchFamily="34" charset="0"/>
                <a:ea typeface="Calibri" panose="020F0502020204030204" pitchFamily="34" charset="0"/>
                <a:cs typeface="Calibri" panose="020F0502020204030204" pitchFamily="34" charset="0"/>
              </a:rPr>
              <a:t>ET </a:t>
            </a:r>
            <a:r>
              <a:rPr lang="fr-FR" u="none" dirty="0">
                <a:latin typeface="Calibri" panose="020F0502020204030204" pitchFamily="34" charset="0"/>
                <a:ea typeface="Calibri" panose="020F0502020204030204" pitchFamily="34" charset="0"/>
                <a:cs typeface="Calibri" panose="020F0502020204030204" pitchFamily="34" charset="0"/>
              </a:rPr>
              <a:t>comprenant au moins une épreuve passée en langue française relavant du niveau B1+.</a:t>
            </a:r>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Pour un groupe dédié apprentissage en BAC PRO MVA en 2 ans. Quel est le prérequis d’entrée en  formation ? Vous avez deux demandes de la Mission Locale pour un jeune titulaire du DNB mais déscolarisé au cours de sa classe de seconde et un jeune non titulaire du DNB et déscolarisé à l’issue du collège.</a:t>
            </a:r>
          </a:p>
          <a:p>
            <a:r>
              <a:rPr lang="fr-FR" u="none" dirty="0">
                <a:latin typeface="Calibri" panose="020F0502020204030204" pitchFamily="34" charset="0"/>
                <a:ea typeface="Calibri" panose="020F0502020204030204" pitchFamily="34" charset="0"/>
                <a:cs typeface="Calibri" panose="020F0502020204030204" pitchFamily="34" charset="0"/>
              </a:rPr>
              <a:t>Il n’y a pas d’obligation d’être titulaire du DNB pour entrer en apprentissage. Pour effectuer un BAC PRO en apprentissage, en deux ans, il faudra faire un positionnement de l’apprenti pour acter son entrée en formation.</a:t>
            </a:r>
          </a:p>
          <a:p>
            <a:r>
              <a:rPr lang="fr-FR" u="none" dirty="0">
                <a:latin typeface="Calibri" panose="020F0502020204030204" pitchFamily="34" charset="0"/>
                <a:ea typeface="Calibri" panose="020F0502020204030204" pitchFamily="34" charset="0"/>
                <a:cs typeface="Calibri" panose="020F0502020204030204" pitchFamily="34" charset="0"/>
              </a:rPr>
              <a:t>Remarque: un scolaire devrait lui faire son BAC PRO en 3 ans.</a:t>
            </a:r>
          </a:p>
          <a:p>
            <a:pPr marL="285750" indent="-285750">
              <a:buFont typeface="Arial" panose="020B0604020202020204" pitchFamily="34" charset="0"/>
              <a:buChar char="•"/>
            </a:pPr>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Un  EPLE souhaite ouvrir un BP Coiffure en apprentissage à la suite d’un BAC PRO Métiers de la Coiffure ?</a:t>
            </a:r>
          </a:p>
          <a:p>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	Est-ce possible ? </a:t>
            </a:r>
          </a:p>
          <a:p>
            <a:endParaRPr lang="fr-FR" u="none" dirty="0"/>
          </a:p>
          <a:p>
            <a:endParaRPr lang="fr-FR" u="none" dirty="0"/>
          </a:p>
          <a:p>
            <a:pPr>
              <a:spcAft>
                <a:spcPts val="1200"/>
              </a:spcAft>
            </a:pPr>
            <a:r>
              <a:rPr lang="fr-FR" u="none" dirty="0"/>
              <a:t>Question N°7:</a:t>
            </a:r>
            <a:r>
              <a:rPr lang="fr-FR" sz="1800" dirty="0">
                <a:solidFill>
                  <a:srgbClr val="000000"/>
                </a:solidFill>
                <a:effectLst/>
                <a:latin typeface="Calibri" panose="020F0502020204030204" pitchFamily="34" charset="0"/>
                <a:ea typeface="Calibri" panose="020F0502020204030204" pitchFamily="34" charset="0"/>
              </a:rPr>
              <a:t>Il existe une liste </a:t>
            </a:r>
            <a:r>
              <a:rPr lang="fr-FR" sz="1800" dirty="0">
                <a:solidFill>
                  <a:srgbClr val="000000"/>
                </a:solidFill>
                <a:effectLst/>
                <a:latin typeface="Arial" panose="020B0604020202020204" pitchFamily="34" charset="0"/>
                <a:ea typeface="Calibri" panose="020F0502020204030204" pitchFamily="34" charset="0"/>
              </a:rPr>
              <a:t> des diplômes permettant de s'inscrire à la dernière unité de l'examen de la spécialité coiffure du brevet professionnel après deux ans d'activité professionnelle.</a:t>
            </a:r>
            <a:endParaRPr lang="fr-FR" sz="1800" dirty="0">
              <a:effectLst/>
              <a:latin typeface="Calibri" panose="020F0502020204030204" pitchFamily="34" charset="0"/>
              <a:ea typeface="Calibri" panose="020F0502020204030204" pitchFamily="34" charset="0"/>
            </a:endParaRPr>
          </a:p>
          <a:p>
            <a:pPr>
              <a:spcAft>
                <a:spcPts val="1200"/>
              </a:spcAft>
            </a:pPr>
            <a:r>
              <a:rPr lang="fr-FR" sz="1800" dirty="0">
                <a:solidFill>
                  <a:srgbClr val="000000"/>
                </a:solidFill>
                <a:effectLst/>
                <a:latin typeface="Arial" panose="020B0604020202020204" pitchFamily="34" charset="0"/>
                <a:ea typeface="Calibri" panose="020F0502020204030204" pitchFamily="34" charset="0"/>
              </a:rPr>
              <a:t>Le BAC PRO Métiers de la Coiffure n’y figure pas.</a:t>
            </a:r>
            <a:endParaRPr lang="fr-FR" sz="1800" dirty="0">
              <a:effectLst/>
              <a:latin typeface="Calibri" panose="020F0502020204030204" pitchFamily="34" charset="0"/>
              <a:ea typeface="Calibri" panose="020F0502020204030204" pitchFamily="34" charset="0"/>
            </a:endParaRPr>
          </a:p>
          <a:p>
            <a:pPr>
              <a:spcAft>
                <a:spcPts val="1200"/>
              </a:spcAft>
            </a:pPr>
            <a:r>
              <a:rPr lang="fr-FR" sz="1800" dirty="0">
                <a:solidFill>
                  <a:srgbClr val="000000"/>
                </a:solidFill>
                <a:effectLst/>
                <a:latin typeface="Arial" panose="020B0604020202020204" pitchFamily="34" charset="0"/>
                <a:ea typeface="Calibri" panose="020F0502020204030204" pitchFamily="34" charset="0"/>
              </a:rPr>
              <a:t>Mais après attache auprès de la DEC, le fait que le diplôme BAC PRO  soit supérieur au CAP, c’est possible de s’inscrire avec un BAC PRO.</a:t>
            </a:r>
            <a:endParaRPr lang="fr-FR" sz="1800" dirty="0">
              <a:effectLst/>
              <a:latin typeface="Calibri" panose="020F0502020204030204" pitchFamily="34" charset="0"/>
              <a:ea typeface="Calibri" panose="020F0502020204030204" pitchFamily="34" charset="0"/>
            </a:endParaRPr>
          </a:p>
          <a:p>
            <a:pPr>
              <a:spcAft>
                <a:spcPts val="1200"/>
              </a:spcAft>
            </a:pPr>
            <a:r>
              <a:rPr lang="fr-FR" sz="1800" dirty="0">
                <a:solidFill>
                  <a:srgbClr val="000000"/>
                </a:solidFill>
                <a:effectLst/>
                <a:latin typeface="Arial" panose="020B0604020202020204" pitchFamily="34" charset="0"/>
                <a:ea typeface="Calibri" panose="020F0502020204030204" pitchFamily="34" charset="0"/>
              </a:rPr>
              <a:t>Par rapport aux 2 ans d’expérience professionnelle, le fait que les candidats aient obtenu le  BAC  PRO, la période d’activité professionnelle peut être réduite à 6 mois ou 1  an.</a:t>
            </a:r>
            <a:endParaRPr lang="fr-FR" sz="1800" dirty="0">
              <a:effectLst/>
              <a:latin typeface="Calibri" panose="020F0502020204030204" pitchFamily="34" charset="0"/>
              <a:ea typeface="Calibri" panose="020F0502020204030204" pitchFamily="34" charset="0"/>
            </a:endParaRPr>
          </a:p>
          <a:p>
            <a:pPr>
              <a:spcAft>
                <a:spcPts val="1200"/>
              </a:spcAft>
            </a:pPr>
            <a:r>
              <a:rPr lang="fr-FR" sz="1800" dirty="0">
                <a:solidFill>
                  <a:srgbClr val="000000"/>
                </a:solidFill>
                <a:effectLst/>
                <a:latin typeface="Arial" panose="020B0604020202020204" pitchFamily="34" charset="0"/>
                <a:ea typeface="Calibri" panose="020F0502020204030204" pitchFamily="34" charset="0"/>
              </a:rPr>
              <a:t>Dernière condition , le nombre d’heures en centre du fait de l’obtention du BAC PRO est de 240 heures minimum et non  de 400 heures par an.</a:t>
            </a:r>
            <a:endParaRPr lang="fr-FR" sz="1800" dirty="0">
              <a:effectLst/>
              <a:latin typeface="Calibri" panose="020F0502020204030204" pitchFamily="34" charset="0"/>
              <a:ea typeface="Calibri" panose="020F0502020204030204" pitchFamily="34" charset="0"/>
            </a:endParaRPr>
          </a:p>
          <a:p>
            <a:pPr>
              <a:spcAft>
                <a:spcPts val="1200"/>
              </a:spcAft>
            </a:pPr>
            <a:r>
              <a:rPr lang="fr-FR" sz="1800" dirty="0">
                <a:solidFill>
                  <a:srgbClr val="000000"/>
                </a:solidFill>
                <a:effectLst/>
                <a:latin typeface="Arial" panose="020B0604020202020204" pitchFamily="34" charset="0"/>
                <a:ea typeface="Calibri" panose="020F0502020204030204" pitchFamily="34" charset="0"/>
              </a:rPr>
              <a:t>Au vu de tous ces éléments, il est donc possible d’ouvrir un BP Coiffure en 1 an par apprentissage  suite à l’obtention du BAC PRO Métiers de la coiffure avec un parcours minimal en centre de 240 heures et entre 6 mois et 1 d’expérience professionnelle. L’alternance du BP entre dans le décompte de ces 6 mois ou 1 an d’activité professionnelle.</a:t>
            </a:r>
            <a:endParaRPr lang="fr-FR" sz="1800" dirty="0">
              <a:effectLst/>
              <a:latin typeface="Calibri" panose="020F0502020204030204" pitchFamily="34" charset="0"/>
              <a:ea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863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18B2B7B-8134-4344-A553-F2B24D00AA71}"/>
              </a:ext>
            </a:extLst>
          </p:cNvPr>
          <p:cNvSpPr txBox="1"/>
          <p:nvPr/>
        </p:nvSpPr>
        <p:spPr>
          <a:xfrm>
            <a:off x="4582886" y="232794"/>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Quelques cas rencontrés</a:t>
            </a:r>
          </a:p>
        </p:txBody>
      </p:sp>
      <p:sp>
        <p:nvSpPr>
          <p:cNvPr id="3" name="ZoneTexte 2"/>
          <p:cNvSpPr txBox="1"/>
          <p:nvPr/>
        </p:nvSpPr>
        <p:spPr>
          <a:xfrm>
            <a:off x="81960" y="868320"/>
            <a:ext cx="8703129" cy="5693866"/>
          </a:xfrm>
          <a:prstGeom prst="rect">
            <a:avLst/>
          </a:prstGeom>
          <a:noFill/>
        </p:spPr>
        <p:txBody>
          <a:bodyPr wrap="square" rtlCol="0">
            <a:spAutoFit/>
          </a:bodyPr>
          <a:lstStyle/>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Un  EPLE souhaite ouvrir un BP Coiffure en apprentissage en 1 an à la suite d’un BAC PRO Métiers de la Coiffure ?</a:t>
            </a:r>
          </a:p>
          <a:p>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	Est-ce possible ? </a:t>
            </a:r>
            <a:endParaRPr lang="fr-FR" dirty="0">
              <a:cs typeface="Calibri" panose="020F0502020204030204" pitchFamily="34" charset="0"/>
            </a:endParaRPr>
          </a:p>
          <a:p>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Pour </a:t>
            </a: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chaque</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BP</a:t>
            </a: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 i</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 existe une liste  des diplômes permettant de s'inscrire à la dernière unité de l'examen de la spécialité coiffure du brevet professionnel après deux ans d'activité professionnelle. (</a:t>
            </a:r>
            <a:r>
              <a:rPr lang="fr-F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cf</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référentiel du BP concerné).</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BAC PRO Métiers de la Coiffure n’y figure pas.</a:t>
            </a:r>
            <a:r>
              <a:rPr lang="fr-FR" dirty="0">
                <a:latin typeface="Calibri" panose="020F0502020204030204" pitchFamily="34" charset="0"/>
                <a:ea typeface="Calibri" panose="020F0502020204030204" pitchFamily="34" charset="0"/>
                <a:cs typeface="Calibri" panose="020F0502020204030204" pitchFamily="34" charset="0"/>
              </a:rPr>
              <a:t> La </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 précise que le fait que le diplôme BAC PRO  soit supérieur au CAP, </a:t>
            </a: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il est possible</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s’inscrire au BP avec un BAC PRO.</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 rapport aux 2 ans d’expérience professionnelle, les candidats ayant obtenu le  BAC  PRO, la période d’activité professionnelle peut être réduite à 6 mois ou 1  an.</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Dernière condition , le nombre d’heures en centre du fait de l’obtention du BAC PRO est de 240 heures minimum et non  de 400 heures par an.</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 vu de tous ces éléments, il est donc possible d’ouvrir un BP Coiffure en 1 an par apprentissage  suite à l’obtention du BAC PRO Métiers de la coiffure avec un parcours minimal en centre de 240 heures et entre 6 mois et 1 d’expérience professionnelle L’alternance en BP entre dans le décompte de ces 6 mois ou 1 an d’activité professionnelle.</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4759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8B2B7B-8134-4344-A553-F2B24D00AA71}"/>
              </a:ext>
            </a:extLst>
          </p:cNvPr>
          <p:cNvSpPr txBox="1"/>
          <p:nvPr/>
        </p:nvSpPr>
        <p:spPr>
          <a:xfrm>
            <a:off x="1350121" y="3013225"/>
            <a:ext cx="6365731" cy="584775"/>
          </a:xfrm>
          <a:prstGeom prst="rect">
            <a:avLst/>
          </a:prstGeom>
          <a:noFill/>
        </p:spPr>
        <p:txBody>
          <a:bodyPr wrap="square">
            <a:spAutoFit/>
          </a:bodyPr>
          <a:lstStyle/>
          <a:p>
            <a:pPr algn="ctr">
              <a:spcBef>
                <a:spcPct val="0"/>
              </a:spcBef>
              <a:spcAft>
                <a:spcPts val="600"/>
              </a:spcAft>
            </a:pPr>
            <a:r>
              <a:rPr lang="fr-FR" altLang="fr-FR" sz="3200" b="1" dirty="0">
                <a:solidFill>
                  <a:srgbClr val="E94E1B"/>
                </a:solidFill>
                <a:latin typeface="Arial" pitchFamily="34" charset="0"/>
              </a:rPr>
              <a:t>Veille formation professionnelle</a:t>
            </a:r>
          </a:p>
        </p:txBody>
      </p:sp>
    </p:spTree>
    <p:extLst>
      <p:ext uri="{BB962C8B-B14F-4D97-AF65-F5344CB8AC3E}">
        <p14:creationId xmlns:p14="http://schemas.microsoft.com/office/powerpoint/2010/main" val="328914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8B2B7B-8134-4344-A553-F2B24D00AA71}"/>
              </a:ext>
            </a:extLst>
          </p:cNvPr>
          <p:cNvSpPr txBox="1"/>
          <p:nvPr/>
        </p:nvSpPr>
        <p:spPr>
          <a:xfrm>
            <a:off x="3986538" y="204398"/>
            <a:ext cx="5288090"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Veille formation professionnelle</a:t>
            </a:r>
          </a:p>
        </p:txBody>
      </p:sp>
      <p:sp>
        <p:nvSpPr>
          <p:cNvPr id="2" name="ZoneTexte 1"/>
          <p:cNvSpPr txBox="1"/>
          <p:nvPr/>
        </p:nvSpPr>
        <p:spPr>
          <a:xfrm>
            <a:off x="282338" y="1698171"/>
            <a:ext cx="8481136" cy="3139321"/>
          </a:xfrm>
          <a:prstGeom prst="rect">
            <a:avLst/>
          </a:prstGeom>
          <a:noFill/>
        </p:spPr>
        <p:txBody>
          <a:bodyPr wrap="square" rtlCol="0">
            <a:spAutoFit/>
          </a:bodyPr>
          <a:lstStyle/>
          <a:p>
            <a:r>
              <a:rPr lang="fr-FR" sz="1900" b="1" dirty="0">
                <a:solidFill>
                  <a:srgbClr val="00365F"/>
                </a:solidFill>
                <a:latin typeface="Calibri" panose="020F0502020204030204" pitchFamily="34" charset="0"/>
                <a:ea typeface="Calibri" panose="020F0502020204030204" pitchFamily="34" charset="0"/>
                <a:cs typeface="Calibri" panose="020F0502020204030204" pitchFamily="34" charset="0"/>
              </a:rPr>
              <a:t>Les </a:t>
            </a:r>
            <a:r>
              <a:rPr lang="fr-FR" altLang="fr-FR" sz="1900" b="1" dirty="0">
                <a:solidFill>
                  <a:srgbClr val="00365F"/>
                </a:solidFill>
                <a:latin typeface="Calibri" panose="020F0502020204030204" pitchFamily="34" charset="0"/>
                <a:ea typeface="Calibri" panose="020F0502020204030204" pitchFamily="34" charset="0"/>
                <a:cs typeface="Calibri" panose="020F0502020204030204" pitchFamily="34" charset="0"/>
              </a:rPr>
              <a:t>évolutions règlementaires en lien avec le CPF</a:t>
            </a:r>
          </a:p>
          <a:p>
            <a:endPar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Le reste à charge est passé de 100 € à </a:t>
            </a:r>
            <a:r>
              <a:rPr lang="fr-FR" altLang="fr-FR" b="1" dirty="0">
                <a:solidFill>
                  <a:srgbClr val="00365F"/>
                </a:solidFill>
                <a:latin typeface="Calibri" panose="020F0502020204030204" pitchFamily="34" charset="0"/>
                <a:ea typeface="Calibri" panose="020F0502020204030204" pitchFamily="34" charset="0"/>
                <a:cs typeface="Calibri" panose="020F0502020204030204" pitchFamily="34" charset="0"/>
              </a:rPr>
              <a:t>102,23 € . </a:t>
            </a:r>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Ainsi, toute personne souhaitant mobiliser ses droits CPF pour financer une formation devra systématiquement s’acquitter de cette somme, même si ses droits couvrent l’intégralité du coût de la formation.</a:t>
            </a:r>
            <a:endParaRPr lang="fr-FR" altLang="fr-FR" i="1"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r>
              <a:rPr lang="fr-FR" altLang="fr-FR" i="1" dirty="0">
                <a:solidFill>
                  <a:srgbClr val="00365F"/>
                </a:solidFill>
                <a:latin typeface="Calibri" panose="020F0502020204030204" pitchFamily="34" charset="0"/>
                <a:ea typeface="Calibri" panose="020F0502020204030204" pitchFamily="34" charset="0"/>
                <a:cs typeface="Calibri" panose="020F0502020204030204" pitchFamily="34" charset="0"/>
              </a:rPr>
              <a:t>(d</a:t>
            </a:r>
            <a:r>
              <a:rPr lang="fr-FR" altLang="fr-FR" i="1" dirty="0">
                <a:solidFill>
                  <a:srgbClr val="00365F"/>
                </a:solidFill>
                <a:latin typeface="Arial Narrow" panose="020B0606020202030204" pitchFamily="34" charset="0"/>
              </a:rPr>
              <a:t>écret 2025-341 du 14 avril 2025) </a:t>
            </a:r>
            <a:endPar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Les </a:t>
            </a:r>
            <a:r>
              <a:rPr lang="fr-FR" altLang="fr-FR" b="1" dirty="0">
                <a:solidFill>
                  <a:srgbClr val="00365F"/>
                </a:solidFill>
                <a:latin typeface="Calibri" panose="020F0502020204030204" pitchFamily="34" charset="0"/>
                <a:ea typeface="Calibri" panose="020F0502020204030204" pitchFamily="34" charset="0"/>
                <a:cs typeface="Calibri" panose="020F0502020204030204" pitchFamily="34" charset="0"/>
              </a:rPr>
              <a:t>abondements</a:t>
            </a:r>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 restent </a:t>
            </a:r>
            <a:r>
              <a:rPr lang="fr-FR" altLang="fr-FR" b="1" dirty="0">
                <a:solidFill>
                  <a:srgbClr val="00365F"/>
                </a:solidFill>
                <a:latin typeface="Calibri" panose="020F0502020204030204" pitchFamily="34" charset="0"/>
                <a:ea typeface="Calibri" panose="020F0502020204030204" pitchFamily="34" charset="0"/>
                <a:cs typeface="Calibri" panose="020F0502020204030204" pitchFamily="34" charset="0"/>
              </a:rPr>
              <a:t>possibles</a:t>
            </a:r>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 via les employeurs / OPCO et le réseau CEP.</a:t>
            </a:r>
          </a:p>
          <a:p>
            <a:endPar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Seules les </a:t>
            </a:r>
            <a:r>
              <a:rPr lang="fr-FR" altLang="fr-FR" b="1" dirty="0">
                <a:solidFill>
                  <a:srgbClr val="00365F"/>
                </a:solidFill>
                <a:latin typeface="Calibri" panose="020F0502020204030204" pitchFamily="34" charset="0"/>
                <a:ea typeface="Calibri" panose="020F0502020204030204" pitchFamily="34" charset="0"/>
                <a:cs typeface="Calibri" panose="020F0502020204030204" pitchFamily="34" charset="0"/>
              </a:rPr>
              <a:t>formations</a:t>
            </a:r>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 menant à une certification enregistrée au </a:t>
            </a:r>
            <a:r>
              <a:rPr lang="fr-FR" altLang="fr-FR" b="1" dirty="0">
                <a:solidFill>
                  <a:srgbClr val="00365F"/>
                </a:solidFill>
                <a:latin typeface="Calibri" panose="020F0502020204030204" pitchFamily="34" charset="0"/>
                <a:ea typeface="Calibri" panose="020F0502020204030204" pitchFamily="34" charset="0"/>
                <a:cs typeface="Calibri" panose="020F0502020204030204" pitchFamily="34" charset="0"/>
              </a:rPr>
              <a:t>RNCP ou au RS</a:t>
            </a:r>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 sont éligibles au CPF (loi de finances).</a:t>
            </a:r>
          </a:p>
        </p:txBody>
      </p:sp>
    </p:spTree>
    <p:extLst>
      <p:ext uri="{BB962C8B-B14F-4D97-AF65-F5344CB8AC3E}">
        <p14:creationId xmlns:p14="http://schemas.microsoft.com/office/powerpoint/2010/main" val="75317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4730" y="305073"/>
            <a:ext cx="6141591" cy="584775"/>
          </a:xfrm>
          <a:prstGeom prst="rect">
            <a:avLst/>
          </a:prstGeom>
        </p:spPr>
        <p:txBody>
          <a:bodyPr wrap="square">
            <a:spAutoFit/>
          </a:bodyPr>
          <a:lstStyle/>
          <a:p>
            <a:pPr algn="r"/>
            <a:r>
              <a:rPr lang="fr-FR" sz="1600" dirty="0">
                <a:solidFill>
                  <a:srgbClr val="00365F"/>
                </a:solidFill>
                <a:effectLst>
                  <a:outerShdw blurRad="38100" dist="38100" dir="2700000" algn="tl">
                    <a:srgbClr val="000000">
                      <a:alpha val="43137"/>
                    </a:srgbClr>
                  </a:outerShdw>
                </a:effectLst>
                <a:cs typeface="Arial Narrow"/>
              </a:rPr>
              <a:t>Groupe Académique Certification-Règlementation</a:t>
            </a:r>
            <a:br>
              <a:rPr lang="fr-FR" sz="1600" dirty="0">
                <a:solidFill>
                  <a:srgbClr val="00365F"/>
                </a:solidFill>
                <a:effectLst>
                  <a:outerShdw blurRad="38100" dist="38100" dir="2700000" algn="tl">
                    <a:srgbClr val="000000">
                      <a:alpha val="43137"/>
                    </a:srgbClr>
                  </a:outerShdw>
                </a:effectLst>
                <a:cs typeface="Arial Narrow"/>
              </a:rPr>
            </a:br>
            <a:r>
              <a:rPr lang="fr-FR" sz="1600" i="1" dirty="0">
                <a:solidFill>
                  <a:srgbClr val="00365F"/>
                </a:solidFill>
                <a:latin typeface="Arial" panose="020B0604020202020204" pitchFamily="34" charset="0"/>
                <a:cs typeface="Arial" panose="020B0604020202020204" pitchFamily="34" charset="0"/>
              </a:rPr>
              <a:t>jeudi 27 mars 2025</a:t>
            </a:r>
            <a:endParaRPr lang="en-US" sz="1600" i="1" dirty="0">
              <a:solidFill>
                <a:srgbClr val="00365F"/>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F8FD4217-054F-4729-BAC3-147043F0BB97}"/>
              </a:ext>
            </a:extLst>
          </p:cNvPr>
          <p:cNvSpPr txBox="1"/>
          <p:nvPr/>
        </p:nvSpPr>
        <p:spPr>
          <a:xfrm>
            <a:off x="792480" y="1476494"/>
            <a:ext cx="4572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365F"/>
                </a:solidFill>
                <a:effectLst/>
                <a:uLnTx/>
                <a:uFillTx/>
                <a:latin typeface="Arial" panose="020B0604020202020204" pitchFamily="34" charset="0"/>
                <a:ea typeface="+mn-ea"/>
                <a:cs typeface="Arial" panose="020B0604020202020204" pitchFamily="34" charset="0"/>
              </a:rPr>
              <a:t>Bienvenue !</a:t>
            </a:r>
            <a:endParaRPr kumimoji="0" lang="en-US" sz="1800" b="0" i="0" u="none" strike="noStrike" kern="1200" cap="none" spc="0" normalizeH="0" baseline="0" noProof="0" dirty="0">
              <a:ln>
                <a:noFill/>
              </a:ln>
              <a:solidFill>
                <a:srgbClr val="00365F"/>
              </a:solidFill>
              <a:effectLst/>
              <a:uLnTx/>
              <a:uFillTx/>
              <a:latin typeface="Arial" panose="020B0604020202020204" pitchFamily="34" charset="0"/>
              <a:ea typeface="+mn-ea"/>
              <a:cs typeface="Arial" panose="020B0604020202020204" pitchFamily="34" charset="0"/>
            </a:endParaRPr>
          </a:p>
        </p:txBody>
      </p:sp>
      <p:pic>
        <p:nvPicPr>
          <p:cNvPr id="8" name="Image 7">
            <a:extLst>
              <a:ext uri="{FF2B5EF4-FFF2-40B4-BE49-F238E27FC236}">
                <a16:creationId xmlns:a16="http://schemas.microsoft.com/office/drawing/2014/main" id="{828A1965-BC89-4899-A38E-DD84AE8CC29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6963" y="2152836"/>
            <a:ext cx="3189615" cy="1648697"/>
          </a:xfrm>
          <a:prstGeom prst="rect">
            <a:avLst/>
          </a:prstGeom>
          <a:ln w="19050">
            <a:solidFill>
              <a:schemeClr val="tx1"/>
            </a:solidFill>
          </a:ln>
        </p:spPr>
      </p:pic>
      <p:sp>
        <p:nvSpPr>
          <p:cNvPr id="9" name="ZoneTexte 8">
            <a:extLst>
              <a:ext uri="{FF2B5EF4-FFF2-40B4-BE49-F238E27FC236}">
                <a16:creationId xmlns:a16="http://schemas.microsoft.com/office/drawing/2014/main" id="{3B9488E4-2473-4340-8894-388890F7CADE}"/>
              </a:ext>
            </a:extLst>
          </p:cNvPr>
          <p:cNvSpPr txBox="1"/>
          <p:nvPr/>
        </p:nvSpPr>
        <p:spPr>
          <a:xfrm>
            <a:off x="3602566" y="2339539"/>
            <a:ext cx="6104466" cy="646331"/>
          </a:xfrm>
          <a:prstGeom prst="rect">
            <a:avLst/>
          </a:prstGeom>
          <a:noFill/>
        </p:spPr>
        <p:txBody>
          <a:bodyPr wrap="square">
            <a:spAutoFit/>
          </a:bodyPr>
          <a:lstStyle/>
          <a:p>
            <a:pPr eaLnBrk="1" hangingPunct="1">
              <a:spcBef>
                <a:spcPct val="0"/>
              </a:spcBef>
              <a:buFontTx/>
              <a:buNone/>
            </a:pPr>
            <a:r>
              <a:rPr lang="fr-FR" altLang="fr-FR" sz="1800" dirty="0">
                <a:solidFill>
                  <a:srgbClr val="00365F"/>
                </a:solidFill>
                <a:latin typeface="Arial" pitchFamily="34" charset="0"/>
              </a:rPr>
              <a:t>Un café – un thé – quelques douceurs</a:t>
            </a:r>
          </a:p>
          <a:p>
            <a:pPr eaLnBrk="1" hangingPunct="1">
              <a:spcBef>
                <a:spcPct val="0"/>
              </a:spcBef>
              <a:buFontTx/>
              <a:buNone/>
            </a:pPr>
            <a:r>
              <a:rPr lang="fr-FR" altLang="fr-FR" sz="1800" dirty="0">
                <a:solidFill>
                  <a:srgbClr val="00365F"/>
                </a:solidFill>
                <a:latin typeface="Arial" pitchFamily="34" charset="0"/>
              </a:rPr>
              <a:t>Une liste d’émargement à signer</a:t>
            </a:r>
            <a:endParaRPr lang="fr-FR" altLang="fr-FR" sz="1800" dirty="0">
              <a:solidFill>
                <a:srgbClr val="00365F"/>
              </a:solidFill>
              <a:latin typeface="Arial Narrow" panose="020B0606020202030204" pitchFamily="34" charset="0"/>
            </a:endParaRPr>
          </a:p>
        </p:txBody>
      </p:sp>
      <p:sp>
        <p:nvSpPr>
          <p:cNvPr id="2" name="Rectangle 1"/>
          <p:cNvSpPr/>
          <p:nvPr/>
        </p:nvSpPr>
        <p:spPr>
          <a:xfrm>
            <a:off x="75501" y="4076307"/>
            <a:ext cx="9031280" cy="1477328"/>
          </a:xfrm>
          <a:prstGeom prst="rect">
            <a:avLst/>
          </a:prstGeom>
        </p:spPr>
        <p:txBody>
          <a:bodyPr wrap="square">
            <a:spAutoFit/>
          </a:bodyPr>
          <a:lstStyle/>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Participants</a:t>
            </a: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Loire Atlantique : </a:t>
            </a:r>
            <a:r>
              <a:rPr lang="fr-FR" i="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Milène Formon (excusée) -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Solen LE BRUN </a:t>
            </a: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Vendée :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Marie-Line MAUDET-QUESNÉE –Valérie CONSTANTIN (Visio)</a:t>
            </a: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49 :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Muriel CESBRON - Emilie RABOUAN (Visio) – Eric DIETTE</a:t>
            </a: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Maine :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Vincent RAGUIN</a:t>
            </a:r>
            <a:endParaRPr lang="fr-FR" dirty="0"/>
          </a:p>
        </p:txBody>
      </p:sp>
    </p:spTree>
    <p:extLst>
      <p:ext uri="{BB962C8B-B14F-4D97-AF65-F5344CB8AC3E}">
        <p14:creationId xmlns:p14="http://schemas.microsoft.com/office/powerpoint/2010/main" val="3182811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8B2B7B-8134-4344-A553-F2B24D00AA71}"/>
              </a:ext>
            </a:extLst>
          </p:cNvPr>
          <p:cNvSpPr txBox="1"/>
          <p:nvPr/>
        </p:nvSpPr>
        <p:spPr>
          <a:xfrm>
            <a:off x="3765038" y="306629"/>
            <a:ext cx="5288090"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Veille formation professionnelle</a:t>
            </a:r>
          </a:p>
        </p:txBody>
      </p:sp>
      <p:sp>
        <p:nvSpPr>
          <p:cNvPr id="2" name="ZoneTexte 1"/>
          <p:cNvSpPr txBox="1"/>
          <p:nvPr/>
        </p:nvSpPr>
        <p:spPr>
          <a:xfrm>
            <a:off x="193103" y="1334684"/>
            <a:ext cx="8326151" cy="4832092"/>
          </a:xfrm>
          <a:prstGeom prst="rect">
            <a:avLst/>
          </a:prstGeom>
          <a:noFill/>
        </p:spPr>
        <p:txBody>
          <a:bodyPr wrap="square" rtlCol="0">
            <a:spAutoFit/>
          </a:bodyPr>
          <a:lstStyle/>
          <a:p>
            <a:r>
              <a:rPr lang="fr-FR" sz="1900" b="1" dirty="0">
                <a:solidFill>
                  <a:srgbClr val="00365F"/>
                </a:solidFill>
                <a:latin typeface="Calibri" panose="020F0502020204030204" pitchFamily="34" charset="0"/>
                <a:ea typeface="Calibri" panose="020F0502020204030204" pitchFamily="34" charset="0"/>
                <a:cs typeface="Calibri" panose="020F0502020204030204" pitchFamily="34" charset="0"/>
              </a:rPr>
              <a:t>Le passeport prévention</a:t>
            </a:r>
          </a:p>
          <a:p>
            <a:pPr>
              <a:spcBef>
                <a:spcPct val="0"/>
              </a:spcBef>
            </a:pPr>
            <a:endParaRPr lang="fr-FR" altLang="fr-FR" sz="1900" b="1"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a:spcBef>
                <a:spcPct val="0"/>
              </a:spcBef>
            </a:pPr>
            <a:r>
              <a:rPr lang="fr-FR" altLang="fr-FR" i="1" dirty="0">
                <a:solidFill>
                  <a:srgbClr val="00365F"/>
                </a:solidFill>
                <a:latin typeface="Arial Narrow" panose="020B0606020202030204" pitchFamily="34" charset="0"/>
              </a:rPr>
              <a:t>Le décret n°2025-748 du 1</a:t>
            </a:r>
            <a:r>
              <a:rPr lang="fr-FR" altLang="fr-FR" i="1" baseline="30000" dirty="0">
                <a:solidFill>
                  <a:srgbClr val="00365F"/>
                </a:solidFill>
                <a:latin typeface="Arial Narrow" panose="020B0606020202030204" pitchFamily="34" charset="0"/>
              </a:rPr>
              <a:t>er</a:t>
            </a:r>
            <a:r>
              <a:rPr lang="fr-FR" altLang="fr-FR" i="1" dirty="0">
                <a:solidFill>
                  <a:srgbClr val="00365F"/>
                </a:solidFill>
                <a:latin typeface="Arial Narrow" panose="020B0606020202030204" pitchFamily="34" charset="0"/>
              </a:rPr>
              <a:t> août 2025 précise les modalités de déclaration des formations en santé et sécurité au travail par les organismes de formation et les employeurs dans le passeport de prévention</a:t>
            </a:r>
          </a:p>
          <a:p>
            <a:pPr>
              <a:spcBef>
                <a:spcPct val="0"/>
              </a:spcBef>
            </a:pPr>
            <a:endParaRPr lang="fr-FR" altLang="fr-FR" b="1" dirty="0">
              <a:solidFill>
                <a:srgbClr val="00365F"/>
              </a:solidFill>
              <a:latin typeface="Arial Narrow" panose="020B0606020202030204" pitchFamily="34" charset="0"/>
            </a:endParaRPr>
          </a:p>
          <a:p>
            <a:pPr>
              <a:spcBef>
                <a:spcPct val="0"/>
              </a:spcBef>
            </a:pPr>
            <a:r>
              <a:rPr lang="fr-FR" altLang="fr-FR" dirty="0">
                <a:solidFill>
                  <a:srgbClr val="00365F"/>
                </a:solidFill>
                <a:latin typeface="Arial Narrow" panose="020B0606020202030204" pitchFamily="34" charset="0"/>
              </a:rPr>
              <a:t>Le texte est entré en vigueur au </a:t>
            </a:r>
            <a:r>
              <a:rPr lang="fr-FR" altLang="fr-FR" b="1" dirty="0">
                <a:solidFill>
                  <a:srgbClr val="00365F"/>
                </a:solidFill>
                <a:latin typeface="Arial Narrow" panose="020B0606020202030204" pitchFamily="34" charset="0"/>
              </a:rPr>
              <a:t>1</a:t>
            </a:r>
            <a:r>
              <a:rPr lang="fr-FR" altLang="fr-FR" b="1" baseline="30000" dirty="0">
                <a:solidFill>
                  <a:srgbClr val="00365F"/>
                </a:solidFill>
                <a:latin typeface="Arial Narrow" panose="020B0606020202030204" pitchFamily="34" charset="0"/>
              </a:rPr>
              <a:t>er</a:t>
            </a:r>
            <a:r>
              <a:rPr lang="fr-FR" altLang="fr-FR" b="1" dirty="0">
                <a:solidFill>
                  <a:srgbClr val="00365F"/>
                </a:solidFill>
                <a:latin typeface="Arial Narrow" panose="020B0606020202030204" pitchFamily="34" charset="0"/>
              </a:rPr>
              <a:t> septembre 2025 </a:t>
            </a:r>
            <a:r>
              <a:rPr lang="fr-FR" altLang="fr-FR" dirty="0">
                <a:solidFill>
                  <a:srgbClr val="00365F"/>
                </a:solidFill>
                <a:latin typeface="Arial Narrow" panose="020B0606020202030204" pitchFamily="34" charset="0"/>
              </a:rPr>
              <a:t>et précise le calendrier, selon les acteurs, des nouvelles obligations.</a:t>
            </a:r>
          </a:p>
          <a:p>
            <a:pPr>
              <a:spcBef>
                <a:spcPct val="0"/>
              </a:spcBef>
            </a:pPr>
            <a:endParaRPr lang="fr-FR" altLang="fr-FR" dirty="0">
              <a:solidFill>
                <a:srgbClr val="00365F"/>
              </a:solidFill>
              <a:latin typeface="Arial Narrow" panose="020B0606020202030204" pitchFamily="34" charset="0"/>
            </a:endParaRPr>
          </a:p>
          <a:p>
            <a:pPr>
              <a:spcBef>
                <a:spcPct val="0"/>
              </a:spcBef>
            </a:pPr>
            <a:r>
              <a:rPr lang="fr-FR" altLang="fr-FR" b="1" dirty="0">
                <a:solidFill>
                  <a:srgbClr val="00365F"/>
                </a:solidFill>
                <a:latin typeface="Arial Narrow" panose="020B0606020202030204" pitchFamily="34" charset="0"/>
              </a:rPr>
              <a:t>Pour les organismes de formation </a:t>
            </a:r>
            <a:r>
              <a:rPr lang="fr-FR" altLang="fr-FR" dirty="0">
                <a:solidFill>
                  <a:srgbClr val="00365F"/>
                </a:solidFill>
                <a:latin typeface="Arial Narrow" panose="020B0606020202030204" pitchFamily="34" charset="0"/>
              </a:rPr>
              <a:t>: déclaration obligatoire </a:t>
            </a:r>
            <a:r>
              <a:rPr lang="fr-FR" altLang="fr-FR" b="1" dirty="0">
                <a:solidFill>
                  <a:srgbClr val="00365F"/>
                </a:solidFill>
                <a:latin typeface="Arial Narrow" panose="020B0606020202030204" pitchFamily="34" charset="0"/>
              </a:rPr>
              <a:t>dès le 1er septembre 2025</a:t>
            </a:r>
            <a:r>
              <a:rPr lang="fr-FR" altLang="fr-FR" dirty="0">
                <a:solidFill>
                  <a:srgbClr val="00365F"/>
                </a:solidFill>
                <a:latin typeface="Arial Narrow" panose="020B0606020202030204" pitchFamily="34" charset="0"/>
              </a:rPr>
              <a:t>, pour les formations obligatoires réglementées ou requises pour des postes avec autorisation/habilitation, et </a:t>
            </a:r>
            <a:r>
              <a:rPr lang="fr-FR" altLang="fr-FR" b="1" dirty="0">
                <a:solidFill>
                  <a:srgbClr val="00365F"/>
                </a:solidFill>
                <a:latin typeface="Arial Narrow" panose="020B0606020202030204" pitchFamily="34" charset="0"/>
              </a:rPr>
              <a:t>jusqu’au 30 juin 2026</a:t>
            </a:r>
            <a:r>
              <a:rPr lang="fr-FR" altLang="fr-FR" dirty="0">
                <a:solidFill>
                  <a:srgbClr val="00365F"/>
                </a:solidFill>
                <a:latin typeface="Arial Narrow" panose="020B0606020202030204" pitchFamily="34" charset="0"/>
              </a:rPr>
              <a:t>. </a:t>
            </a:r>
          </a:p>
          <a:p>
            <a:pPr>
              <a:spcBef>
                <a:spcPct val="0"/>
              </a:spcBef>
            </a:pPr>
            <a:r>
              <a:rPr lang="fr-FR" altLang="fr-FR" b="1" dirty="0">
                <a:solidFill>
                  <a:srgbClr val="00365F"/>
                </a:solidFill>
                <a:latin typeface="Arial Narrow" panose="020B0606020202030204" pitchFamily="34" charset="0"/>
              </a:rPr>
              <a:t>Pour les employeurs </a:t>
            </a:r>
            <a:r>
              <a:rPr lang="fr-FR" altLang="fr-FR" dirty="0">
                <a:solidFill>
                  <a:srgbClr val="00365F"/>
                </a:solidFill>
                <a:latin typeface="Arial Narrow" panose="020B0606020202030204" pitchFamily="34" charset="0"/>
              </a:rPr>
              <a:t>: ouverture progressive de leur espace déclaratif (au plus tard 31 mars 2026), avec obligation de déclaration jusqu’au 30 septembre 2026 pour les mêmes types de formations.</a:t>
            </a:r>
          </a:p>
          <a:p>
            <a:pPr>
              <a:spcBef>
                <a:spcPct val="0"/>
              </a:spcBef>
            </a:pPr>
            <a:endParaRPr lang="fr-FR" altLang="fr-FR" dirty="0">
              <a:solidFill>
                <a:srgbClr val="00365F"/>
              </a:solidFill>
              <a:latin typeface="Arial Narrow" panose="020B0606020202030204" pitchFamily="34" charset="0"/>
            </a:endParaRPr>
          </a:p>
          <a:p>
            <a:pPr>
              <a:spcBef>
                <a:spcPct val="0"/>
              </a:spcBef>
            </a:pPr>
            <a:endParaRPr lang="fr-FR" altLang="fr-FR" dirty="0">
              <a:solidFill>
                <a:srgbClr val="00365F"/>
              </a:solidFill>
              <a:latin typeface="Arial Narrow" panose="020B0606020202030204" pitchFamily="34" charset="0"/>
            </a:endParaRPr>
          </a:p>
        </p:txBody>
      </p:sp>
    </p:spTree>
    <p:extLst>
      <p:ext uri="{BB962C8B-B14F-4D97-AF65-F5344CB8AC3E}">
        <p14:creationId xmlns:p14="http://schemas.microsoft.com/office/powerpoint/2010/main" val="996787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8B2B7B-8134-4344-A553-F2B24D00AA71}"/>
              </a:ext>
            </a:extLst>
          </p:cNvPr>
          <p:cNvSpPr txBox="1"/>
          <p:nvPr/>
        </p:nvSpPr>
        <p:spPr>
          <a:xfrm>
            <a:off x="3765038" y="306629"/>
            <a:ext cx="5288090"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Veille formation professionnelle</a:t>
            </a:r>
          </a:p>
        </p:txBody>
      </p:sp>
      <p:sp>
        <p:nvSpPr>
          <p:cNvPr id="2" name="ZoneTexte 1"/>
          <p:cNvSpPr txBox="1"/>
          <p:nvPr/>
        </p:nvSpPr>
        <p:spPr>
          <a:xfrm>
            <a:off x="374847" y="1192696"/>
            <a:ext cx="8326151" cy="5539978"/>
          </a:xfrm>
          <a:prstGeom prst="rect">
            <a:avLst/>
          </a:prstGeom>
          <a:noFill/>
        </p:spPr>
        <p:txBody>
          <a:bodyPr wrap="square" rtlCol="0">
            <a:spAutoFit/>
          </a:bodyPr>
          <a:lstStyle/>
          <a:p>
            <a:r>
              <a:rPr lang="fr-FR" b="1" dirty="0">
                <a:solidFill>
                  <a:srgbClr val="00365F"/>
                </a:solidFill>
                <a:latin typeface="Calibri" panose="020F0502020204030204" pitchFamily="34" charset="0"/>
                <a:ea typeface="Calibri" panose="020F0502020204030204" pitchFamily="34" charset="0"/>
                <a:cs typeface="Calibri" panose="020F0502020204030204" pitchFamily="34" charset="0"/>
              </a:rPr>
              <a:t>Le passeport prévention : Déclaration </a:t>
            </a:r>
            <a:r>
              <a:rPr lang="fr-FR" b="1" u="sng" dirty="0">
                <a:solidFill>
                  <a:srgbClr val="00365F"/>
                </a:solidFill>
                <a:latin typeface="Calibri" panose="020F0502020204030204" pitchFamily="34" charset="0"/>
                <a:ea typeface="Calibri" panose="020F0502020204030204" pitchFamily="34" charset="0"/>
                <a:cs typeface="Calibri" panose="020F0502020204030204" pitchFamily="34" charset="0"/>
              </a:rPr>
              <a:t>pour les organismes de formation</a:t>
            </a:r>
            <a:endParaRPr lang="fr-FR" altLang="fr-FR" b="1" u="sng"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b="1"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r>
              <a:rPr lang="fr-FR" b="1" dirty="0">
                <a:solidFill>
                  <a:srgbClr val="00365F"/>
                </a:solidFill>
                <a:latin typeface="Calibri" panose="020F0502020204030204" pitchFamily="34" charset="0"/>
                <a:ea typeface="Calibri" panose="020F0502020204030204" pitchFamily="34" charset="0"/>
                <a:cs typeface="Calibri" panose="020F0502020204030204" pitchFamily="34" charset="0"/>
              </a:rPr>
              <a:t>Délai de déclaration</a:t>
            </a:r>
          </a:p>
          <a:p>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3 mois maximum après la fin du trimestre de la formation (voire après le début de validité du justificatif de réussite s’il s’agit d’un justificatif)</a:t>
            </a:r>
          </a:p>
          <a:p>
            <a:pPr lvl="0">
              <a:spcBef>
                <a:spcPct val="0"/>
              </a:spcBef>
            </a:pPr>
            <a:endParaRPr lang="fr-FR" altLang="fr-FR" b="1"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lvl="0">
              <a:spcBef>
                <a:spcPct val="0"/>
              </a:spcBef>
            </a:pPr>
            <a:endParaRPr lang="fr-FR" altLang="fr-FR" b="1"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lvl="0">
              <a:spcBef>
                <a:spcPct val="0"/>
              </a:spcBef>
            </a:pPr>
            <a:r>
              <a:rPr lang="fr-FR" altLang="fr-FR" b="1" dirty="0">
                <a:solidFill>
                  <a:srgbClr val="00365F"/>
                </a:solidFill>
                <a:latin typeface="Calibri" panose="020F0502020204030204" pitchFamily="34" charset="0"/>
                <a:ea typeface="Calibri" panose="020F0502020204030204" pitchFamily="34" charset="0"/>
                <a:cs typeface="Calibri" panose="020F0502020204030204" pitchFamily="34" charset="0"/>
              </a:rPr>
              <a:t>Période transitoire et allègement de délais </a:t>
            </a:r>
            <a:r>
              <a:rPr lang="fr-FR" altLang="fr-FR" b="1" i="1" dirty="0">
                <a:solidFill>
                  <a:srgbClr val="00365F"/>
                </a:solidFill>
                <a:latin typeface="Calibri" panose="020F0502020204030204" pitchFamily="34" charset="0"/>
                <a:ea typeface="Calibri" panose="020F0502020204030204" pitchFamily="34" charset="0"/>
                <a:cs typeface="Calibri" panose="020F0502020204030204" pitchFamily="34" charset="0"/>
              </a:rPr>
              <a:t>(pour les formations terminées)</a:t>
            </a:r>
          </a:p>
          <a:p>
            <a:pPr lvl="0">
              <a:spcBef>
                <a:spcPct val="0"/>
              </a:spcBef>
            </a:pPr>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Déclaration avant le 1</a:t>
            </a:r>
            <a:r>
              <a:rPr lang="fr-FR" altLang="fr-FR" baseline="30000" dirty="0">
                <a:solidFill>
                  <a:srgbClr val="00365F"/>
                </a:solidFill>
                <a:latin typeface="Calibri" panose="020F0502020204030204" pitchFamily="34" charset="0"/>
                <a:ea typeface="Calibri" panose="020F0502020204030204" pitchFamily="34" charset="0"/>
                <a:cs typeface="Calibri" panose="020F0502020204030204" pitchFamily="34" charset="0"/>
              </a:rPr>
              <a:t>er</a:t>
            </a:r>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 juillet 2026</a:t>
            </a:r>
          </a:p>
          <a:p>
            <a:pPr lvl="0">
              <a:spcBef>
                <a:spcPct val="0"/>
              </a:spcBef>
            </a:pPr>
            <a:endParaRPr lang="fr-FR" altLang="fr-FR" b="1"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lvl="0">
              <a:spcBef>
                <a:spcPct val="0"/>
              </a:spcBef>
            </a:pPr>
            <a:r>
              <a:rPr lang="fr-FR" altLang="fr-FR" i="1" dirty="0">
                <a:solidFill>
                  <a:srgbClr val="00365F"/>
                </a:solidFill>
                <a:latin typeface="Arial Narrow" panose="020B0606020202030204" pitchFamily="34" charset="0"/>
              </a:rPr>
              <a:t>Jusqu’à la mise en place des fonctionnalités d’import en masse (fichier) — au plus tard 31 décembre 2026 — les délais de déclaration sont prolongés de trois mois</a:t>
            </a:r>
          </a:p>
          <a:p>
            <a:pPr lvl="0">
              <a:spcBef>
                <a:spcPct val="0"/>
              </a:spcBef>
            </a:pPr>
            <a:endParaRPr lang="fr-FR" altLang="fr-FR" i="1" dirty="0">
              <a:solidFill>
                <a:srgbClr val="00365F"/>
              </a:solidFill>
              <a:latin typeface="Arial Narrow" panose="020B0606020202030204" pitchFamily="34" charset="0"/>
            </a:endParaRPr>
          </a:p>
          <a:p>
            <a:pPr lvl="0">
              <a:spcBef>
                <a:spcPct val="0"/>
              </a:spcBef>
            </a:pPr>
            <a:endParaRPr lang="fr-FR" altLang="fr-FR" i="1" dirty="0">
              <a:solidFill>
                <a:srgbClr val="00365F"/>
              </a:solidFill>
              <a:latin typeface="Arial Narrow" panose="020B0606020202030204" pitchFamily="34" charset="0"/>
            </a:endParaRPr>
          </a:p>
          <a:p>
            <a:pPr lvl="0">
              <a:spcBef>
                <a:spcPct val="0"/>
              </a:spcBef>
            </a:pPr>
            <a:endParaRPr lang="fr-FR" altLang="fr-FR" b="1" i="1" dirty="0">
              <a:solidFill>
                <a:srgbClr val="00365F"/>
              </a:solidFill>
              <a:latin typeface="Arial Narrow" panose="020B0606020202030204" pitchFamily="34" charset="0"/>
              <a:ea typeface="Calibri" panose="020F0502020204030204" pitchFamily="34" charset="0"/>
              <a:cs typeface="Calibri" panose="020F0502020204030204" pitchFamily="34" charset="0"/>
            </a:endParaRPr>
          </a:p>
          <a:p>
            <a:pPr>
              <a:spcBef>
                <a:spcPct val="0"/>
              </a:spcBef>
            </a:pPr>
            <a:r>
              <a:rPr lang="fr-FR" altLang="fr-FR" sz="2400" dirty="0">
                <a:solidFill>
                  <a:srgbClr val="00365F"/>
                </a:solidFill>
                <a:latin typeface="Arial Narrow" panose="020B0606020202030204" pitchFamily="34" charset="0"/>
              </a:rPr>
              <a:t>Plateforme de déclaration en ligne « Portail d’information du Passeport Prévention » : </a:t>
            </a:r>
            <a:r>
              <a:rPr lang="fr-FR" altLang="fr-FR" dirty="0">
                <a:solidFill>
                  <a:srgbClr val="00365F"/>
                </a:solidFill>
                <a:latin typeface="Arial Narrow" panose="020B0606020202030204" pitchFamily="34" charset="0"/>
                <a:hlinkClick r:id="rId3"/>
              </a:rPr>
              <a:t>https://passeport-prevention.travail-emploi.gouv.fr/</a:t>
            </a:r>
            <a:endParaRPr lang="fr-FR" altLang="fr-FR" dirty="0">
              <a:solidFill>
                <a:srgbClr val="00365F"/>
              </a:solidFill>
              <a:latin typeface="Arial Narrow" panose="020B0606020202030204" pitchFamily="34" charset="0"/>
            </a:endParaRPr>
          </a:p>
          <a:p>
            <a:pPr lvl="0">
              <a:spcBef>
                <a:spcPct val="0"/>
              </a:spcBef>
            </a:pPr>
            <a:endParaRPr lang="fr-FR" altLang="fr-FR" b="1"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lvl="0">
              <a:spcBef>
                <a:spcPct val="0"/>
              </a:spcBef>
            </a:pPr>
            <a:endParaRPr lang="fr-FR" altLang="fr-FR" b="1" dirty="0">
              <a:solidFill>
                <a:srgbClr val="00365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19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38D2377-586C-49E6-B0AB-582B1827F1CF}"/>
              </a:ext>
            </a:extLst>
          </p:cNvPr>
          <p:cNvPicPr>
            <a:picLocks noChangeAspect="1"/>
          </p:cNvPicPr>
          <p:nvPr/>
        </p:nvPicPr>
        <p:blipFill>
          <a:blip r:embed="rId3"/>
          <a:stretch>
            <a:fillRect/>
          </a:stretch>
        </p:blipFill>
        <p:spPr>
          <a:xfrm>
            <a:off x="1123583" y="810798"/>
            <a:ext cx="5740695" cy="5467631"/>
          </a:xfrm>
          <a:prstGeom prst="rect">
            <a:avLst/>
          </a:prstGeom>
        </p:spPr>
      </p:pic>
    </p:spTree>
    <p:extLst>
      <p:ext uri="{BB962C8B-B14F-4D97-AF65-F5344CB8AC3E}">
        <p14:creationId xmlns:p14="http://schemas.microsoft.com/office/powerpoint/2010/main" val="2005292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F6111A8-218D-41C6-B2AC-FA5EEAB8485B}"/>
              </a:ext>
            </a:extLst>
          </p:cNvPr>
          <p:cNvPicPr>
            <a:picLocks noChangeAspect="1"/>
          </p:cNvPicPr>
          <p:nvPr/>
        </p:nvPicPr>
        <p:blipFill>
          <a:blip r:embed="rId3"/>
          <a:stretch>
            <a:fillRect/>
          </a:stretch>
        </p:blipFill>
        <p:spPr>
          <a:xfrm>
            <a:off x="1787382" y="980949"/>
            <a:ext cx="5569236" cy="4896102"/>
          </a:xfrm>
          <a:prstGeom prst="rect">
            <a:avLst/>
          </a:prstGeom>
        </p:spPr>
      </p:pic>
    </p:spTree>
    <p:extLst>
      <p:ext uri="{BB962C8B-B14F-4D97-AF65-F5344CB8AC3E}">
        <p14:creationId xmlns:p14="http://schemas.microsoft.com/office/powerpoint/2010/main" val="193282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69C251-E9E0-4217-B4A3-B75E93F56D86}"/>
              </a:ext>
            </a:extLst>
          </p:cNvPr>
          <p:cNvPicPr>
            <a:picLocks noChangeAspect="1"/>
          </p:cNvPicPr>
          <p:nvPr/>
        </p:nvPicPr>
        <p:blipFill>
          <a:blip r:embed="rId3"/>
          <a:stretch>
            <a:fillRect/>
          </a:stretch>
        </p:blipFill>
        <p:spPr>
          <a:xfrm>
            <a:off x="725213" y="704194"/>
            <a:ext cx="8199250" cy="3926042"/>
          </a:xfrm>
          <a:prstGeom prst="rect">
            <a:avLst/>
          </a:prstGeom>
        </p:spPr>
      </p:pic>
      <p:sp>
        <p:nvSpPr>
          <p:cNvPr id="4" name="ZoneTexte 3">
            <a:extLst>
              <a:ext uri="{FF2B5EF4-FFF2-40B4-BE49-F238E27FC236}">
                <a16:creationId xmlns:a16="http://schemas.microsoft.com/office/drawing/2014/main" id="{F00B7DDE-AC4D-49BA-A20C-2FC196D117D4}"/>
              </a:ext>
            </a:extLst>
          </p:cNvPr>
          <p:cNvSpPr txBox="1"/>
          <p:nvPr/>
        </p:nvSpPr>
        <p:spPr>
          <a:xfrm>
            <a:off x="546538" y="4750676"/>
            <a:ext cx="7893269" cy="1754326"/>
          </a:xfrm>
          <a:prstGeom prst="rect">
            <a:avLst/>
          </a:prstGeom>
          <a:noFill/>
        </p:spPr>
        <p:txBody>
          <a:bodyPr wrap="square" rtlCol="0">
            <a:spAutoFit/>
          </a:bodyPr>
          <a:lstStyle/>
          <a:p>
            <a:pPr marL="285750" indent="-285750">
              <a:buFontTx/>
              <a:buChar char="-"/>
            </a:pPr>
            <a:r>
              <a:rPr lang="fr-FR" dirty="0">
                <a:solidFill>
                  <a:srgbClr val="00365F"/>
                </a:solidFill>
              </a:rPr>
              <a:t>Se rapprocher de la direction pour choisir le nom de la personne à saisir dans Net entreprises : possibilité ensuite  mettre des déclarants rattachés à la personne ayant réalisée l’inscription</a:t>
            </a:r>
          </a:p>
          <a:p>
            <a:pPr marL="285750" indent="-285750">
              <a:buFontTx/>
              <a:buChar char="-"/>
            </a:pPr>
            <a:r>
              <a:rPr lang="fr-FR" dirty="0">
                <a:solidFill>
                  <a:srgbClr val="00365F"/>
                </a:solidFill>
              </a:rPr>
              <a:t>Déterminer qui fera la saisie des informations du passeport et en informer les personnes</a:t>
            </a:r>
          </a:p>
          <a:p>
            <a:pPr marL="285750" indent="-285750">
              <a:buFontTx/>
              <a:buChar char="-"/>
            </a:pPr>
            <a:endParaRPr lang="fr-FR" dirty="0"/>
          </a:p>
        </p:txBody>
      </p:sp>
    </p:spTree>
    <p:extLst>
      <p:ext uri="{BB962C8B-B14F-4D97-AF65-F5344CB8AC3E}">
        <p14:creationId xmlns:p14="http://schemas.microsoft.com/office/powerpoint/2010/main" val="1658161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8B2B7B-8134-4344-A553-F2B24D00AA71}"/>
              </a:ext>
            </a:extLst>
          </p:cNvPr>
          <p:cNvSpPr txBox="1"/>
          <p:nvPr/>
        </p:nvSpPr>
        <p:spPr>
          <a:xfrm>
            <a:off x="2504188" y="533809"/>
            <a:ext cx="5288090"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Veille formation professionnelle</a:t>
            </a:r>
          </a:p>
        </p:txBody>
      </p:sp>
      <p:sp>
        <p:nvSpPr>
          <p:cNvPr id="2" name="ZoneTexte 1"/>
          <p:cNvSpPr txBox="1"/>
          <p:nvPr/>
        </p:nvSpPr>
        <p:spPr>
          <a:xfrm>
            <a:off x="150602" y="1432798"/>
            <a:ext cx="8194576" cy="923330"/>
          </a:xfrm>
          <a:prstGeom prst="rect">
            <a:avLst/>
          </a:prstGeom>
          <a:noFill/>
        </p:spPr>
        <p:txBody>
          <a:bodyPr wrap="square" rtlCol="0">
            <a:spAutoFit/>
          </a:bodyPr>
          <a:lstStyle/>
          <a:p>
            <a:r>
              <a:rPr lang="fr-FR" altLang="fr-FR" b="1" dirty="0">
                <a:solidFill>
                  <a:srgbClr val="E94E1B"/>
                </a:solidFill>
                <a:latin typeface="Calibri" panose="020F0502020204030204" pitchFamily="34" charset="0"/>
                <a:ea typeface="Calibri" panose="020F0502020204030204" pitchFamily="34" charset="0"/>
                <a:cs typeface="Calibri" panose="020F0502020204030204" pitchFamily="34" charset="0"/>
              </a:rPr>
              <a:t>Ce qui nous attend en 2025 – 2026</a:t>
            </a:r>
          </a:p>
          <a:p>
            <a:endPar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r>
              <a:rPr lang="fr-FR" altLang="fr-FR" b="1" i="1" dirty="0">
                <a:solidFill>
                  <a:srgbClr val="00365F"/>
                </a:solidFill>
                <a:latin typeface="Calibri" panose="020F0502020204030204" pitchFamily="34" charset="0"/>
                <a:ea typeface="Calibri" panose="020F0502020204030204" pitchFamily="34" charset="0"/>
                <a:cs typeface="Calibri" panose="020F0502020204030204" pitchFamily="34" charset="0"/>
              </a:rPr>
              <a:t>Vidéo  générée par l’IA</a:t>
            </a:r>
          </a:p>
        </p:txBody>
      </p:sp>
      <p:pic>
        <p:nvPicPr>
          <p:cNvPr id="5" name="Image 4">
            <a:hlinkClick r:id="rId3" action="ppaction://hlinkfile"/>
            <a:extLst>
              <a:ext uri="{FF2B5EF4-FFF2-40B4-BE49-F238E27FC236}">
                <a16:creationId xmlns:a16="http://schemas.microsoft.com/office/drawing/2014/main" id="{368015D5-EC57-4ED0-B96F-0231218EACA1}"/>
              </a:ext>
            </a:extLst>
          </p:cNvPr>
          <p:cNvPicPr>
            <a:picLocks noChangeAspect="1"/>
          </p:cNvPicPr>
          <p:nvPr/>
        </p:nvPicPr>
        <p:blipFill>
          <a:blip r:embed="rId4"/>
          <a:stretch>
            <a:fillRect/>
          </a:stretch>
        </p:blipFill>
        <p:spPr>
          <a:xfrm>
            <a:off x="1156446" y="2809341"/>
            <a:ext cx="6409765" cy="3082022"/>
          </a:xfrm>
          <a:prstGeom prst="rect">
            <a:avLst/>
          </a:prstGeom>
        </p:spPr>
      </p:pic>
    </p:spTree>
    <p:extLst>
      <p:ext uri="{BB962C8B-B14F-4D97-AF65-F5344CB8AC3E}">
        <p14:creationId xmlns:p14="http://schemas.microsoft.com/office/powerpoint/2010/main" val="2677338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8B2B7B-8134-4344-A553-F2B24D00AA71}"/>
              </a:ext>
            </a:extLst>
          </p:cNvPr>
          <p:cNvSpPr txBox="1"/>
          <p:nvPr/>
        </p:nvSpPr>
        <p:spPr>
          <a:xfrm>
            <a:off x="2504188" y="533809"/>
            <a:ext cx="5288090"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Veille formation professionnelle</a:t>
            </a:r>
          </a:p>
        </p:txBody>
      </p:sp>
      <p:sp>
        <p:nvSpPr>
          <p:cNvPr id="4" name="ZoneTexte 3"/>
          <p:cNvSpPr txBox="1"/>
          <p:nvPr/>
        </p:nvSpPr>
        <p:spPr>
          <a:xfrm>
            <a:off x="190244" y="1104645"/>
            <a:ext cx="8678309" cy="5078313"/>
          </a:xfrm>
          <a:prstGeom prst="rect">
            <a:avLst/>
          </a:prstGeom>
          <a:noFill/>
        </p:spPr>
        <p:txBody>
          <a:bodyPr wrap="square" rtlCol="0">
            <a:spAutoFit/>
          </a:bodyPr>
          <a:lstStyle/>
          <a:p>
            <a:r>
              <a:rPr lang="fr-FR" b="1" dirty="0">
                <a:solidFill>
                  <a:srgbClr val="00365F"/>
                </a:solidFill>
                <a:hlinkClick r:id="rId3"/>
              </a:rPr>
              <a:t>Une monographie régionale des Pays de la Loire </a:t>
            </a:r>
            <a:r>
              <a:rPr lang="fr-FR" i="1" dirty="0">
                <a:solidFill>
                  <a:srgbClr val="00365F"/>
                </a:solidFill>
              </a:rPr>
              <a:t>(Centre Inffo)</a:t>
            </a:r>
          </a:p>
          <a:p>
            <a:r>
              <a:rPr lang="fr-FR" dirty="0">
                <a:solidFill>
                  <a:srgbClr val="00365F"/>
                </a:solidFill>
              </a:rPr>
              <a:t>sur la formation professionnelle, l’apprentissage et l’emploi a été publiée en juillet 2025 et est accessible gratuitement.</a:t>
            </a:r>
          </a:p>
          <a:p>
            <a:r>
              <a:rPr lang="fr-FR" dirty="0">
                <a:solidFill>
                  <a:srgbClr val="00365F"/>
                </a:solidFill>
              </a:rPr>
              <a:t> </a:t>
            </a:r>
          </a:p>
          <a:p>
            <a:r>
              <a:rPr lang="fr-FR" dirty="0">
                <a:solidFill>
                  <a:srgbClr val="00365F"/>
                </a:solidFill>
              </a:rPr>
              <a:t>Il s’agit d’une analyse détaillée de la situation socio-économique, de l'emploi, </a:t>
            </a:r>
          </a:p>
          <a:p>
            <a:r>
              <a:rPr lang="fr-FR" dirty="0">
                <a:solidFill>
                  <a:srgbClr val="00365F"/>
                </a:solidFill>
              </a:rPr>
              <a:t>de la formation et des politiques régionales dans les Pays de la Loire.</a:t>
            </a:r>
          </a:p>
          <a:p>
            <a:r>
              <a:rPr lang="fr-FR" dirty="0">
                <a:solidFill>
                  <a:srgbClr val="00365F"/>
                </a:solidFill>
              </a:rPr>
              <a:t> </a:t>
            </a:r>
          </a:p>
          <a:p>
            <a:r>
              <a:rPr lang="fr-FR" dirty="0">
                <a:solidFill>
                  <a:srgbClr val="00365F"/>
                </a:solidFill>
              </a:rPr>
              <a:t>Ce document établit un panorama complet de l'écosystème de la formation</a:t>
            </a:r>
          </a:p>
          <a:p>
            <a:r>
              <a:rPr lang="fr-FR" dirty="0">
                <a:solidFill>
                  <a:srgbClr val="00365F"/>
                </a:solidFill>
              </a:rPr>
              <a:t> professionnelle et de l'emploi aux Pays de la Loire, soulignant les dispositifs, financements et stratégies visant à renforcer l'insertion professionnelle, l'apprentissage et l'innovation dans la région.</a:t>
            </a:r>
          </a:p>
          <a:p>
            <a:endParaRPr lang="fr-FR" dirty="0">
              <a:solidFill>
                <a:srgbClr val="00365F"/>
              </a:solidFill>
            </a:endParaRPr>
          </a:p>
          <a:p>
            <a:r>
              <a:rPr lang="fr-FR" dirty="0">
                <a:solidFill>
                  <a:srgbClr val="00365F"/>
                </a:solidFill>
              </a:rPr>
              <a:t> </a:t>
            </a:r>
          </a:p>
          <a:p>
            <a:r>
              <a:rPr lang="fr-FR" dirty="0">
                <a:solidFill>
                  <a:srgbClr val="00365F"/>
                </a:solidFill>
              </a:rPr>
              <a:t>Le document montre que les Pays de la Loire affichent une dynamique </a:t>
            </a:r>
          </a:p>
          <a:p>
            <a:r>
              <a:rPr lang="fr-FR" dirty="0">
                <a:solidFill>
                  <a:srgbClr val="00365F"/>
                </a:solidFill>
              </a:rPr>
              <a:t>positive en emploi et apprentissage, avec des dispositifs régionaux </a:t>
            </a:r>
          </a:p>
          <a:p>
            <a:r>
              <a:rPr lang="fr-FR" dirty="0">
                <a:solidFill>
                  <a:srgbClr val="00365F"/>
                </a:solidFill>
              </a:rPr>
              <a:t>ciblés sur les publics prioritaires, les métiers en tension et la transition </a:t>
            </a:r>
          </a:p>
          <a:p>
            <a:r>
              <a:rPr lang="fr-FR" dirty="0">
                <a:solidFill>
                  <a:srgbClr val="00365F"/>
                </a:solidFill>
              </a:rPr>
              <a:t>des compétences, appuyés par un budget en hausse et des partenariats renforcés entre État, Région, branches et entreprises.</a:t>
            </a:r>
          </a:p>
        </p:txBody>
      </p:sp>
    </p:spTree>
    <p:extLst>
      <p:ext uri="{BB962C8B-B14F-4D97-AF65-F5344CB8AC3E}">
        <p14:creationId xmlns:p14="http://schemas.microsoft.com/office/powerpoint/2010/main" val="1915834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8B2B7B-8134-4344-A553-F2B24D00AA71}"/>
              </a:ext>
            </a:extLst>
          </p:cNvPr>
          <p:cNvSpPr txBox="1"/>
          <p:nvPr/>
        </p:nvSpPr>
        <p:spPr>
          <a:xfrm>
            <a:off x="2504188" y="533809"/>
            <a:ext cx="5288090"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Veille formation professionnelle</a:t>
            </a:r>
          </a:p>
        </p:txBody>
      </p:sp>
      <p:sp>
        <p:nvSpPr>
          <p:cNvPr id="2" name="ZoneTexte 1"/>
          <p:cNvSpPr txBox="1"/>
          <p:nvPr/>
        </p:nvSpPr>
        <p:spPr>
          <a:xfrm>
            <a:off x="639368" y="867920"/>
            <a:ext cx="2357890" cy="923330"/>
          </a:xfrm>
          <a:prstGeom prst="rect">
            <a:avLst/>
          </a:prstGeom>
          <a:noFill/>
        </p:spPr>
        <p:txBody>
          <a:bodyPr wrap="none" rtlCol="0">
            <a:spAutoFit/>
          </a:bodyPr>
          <a:lstStyle/>
          <a:p>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FOCUS MONOGRAPHIE</a:t>
            </a:r>
          </a:p>
          <a:p>
            <a:endPar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endPar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DBE5E781-03BB-482B-83A1-6D0D28029CB9}"/>
              </a:ext>
            </a:extLst>
          </p:cNvPr>
          <p:cNvPicPr>
            <a:picLocks noChangeAspect="1"/>
          </p:cNvPicPr>
          <p:nvPr/>
        </p:nvPicPr>
        <p:blipFill>
          <a:blip r:embed="rId3"/>
          <a:stretch>
            <a:fillRect/>
          </a:stretch>
        </p:blipFill>
        <p:spPr>
          <a:xfrm>
            <a:off x="151382" y="1184380"/>
            <a:ext cx="8353250" cy="5268972"/>
          </a:xfrm>
          <a:prstGeom prst="rect">
            <a:avLst/>
          </a:prstGeom>
        </p:spPr>
      </p:pic>
    </p:spTree>
    <p:extLst>
      <p:ext uri="{BB962C8B-B14F-4D97-AF65-F5344CB8AC3E}">
        <p14:creationId xmlns:p14="http://schemas.microsoft.com/office/powerpoint/2010/main" val="3192840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8B2B7B-8134-4344-A553-F2B24D00AA71}"/>
              </a:ext>
            </a:extLst>
          </p:cNvPr>
          <p:cNvSpPr txBox="1"/>
          <p:nvPr/>
        </p:nvSpPr>
        <p:spPr>
          <a:xfrm>
            <a:off x="2504188" y="533809"/>
            <a:ext cx="5288090"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Veille formation professionnelle</a:t>
            </a:r>
          </a:p>
        </p:txBody>
      </p:sp>
      <p:sp>
        <p:nvSpPr>
          <p:cNvPr id="2" name="ZoneTexte 1"/>
          <p:cNvSpPr txBox="1"/>
          <p:nvPr/>
        </p:nvSpPr>
        <p:spPr>
          <a:xfrm>
            <a:off x="328947" y="995474"/>
            <a:ext cx="2521166" cy="369332"/>
          </a:xfrm>
          <a:prstGeom prst="rect">
            <a:avLst/>
          </a:prstGeom>
          <a:noFill/>
        </p:spPr>
        <p:txBody>
          <a:bodyPr wrap="square" rtlCol="0">
            <a:spAutoFit/>
          </a:bodyPr>
          <a:lstStyle/>
          <a:p>
            <a:r>
              <a:rPr lang="fr-FR" altLang="fr-FR" dirty="0">
                <a:solidFill>
                  <a:srgbClr val="00365F"/>
                </a:solidFill>
                <a:latin typeface="Calibri" panose="020F0502020204030204" pitchFamily="34" charset="0"/>
                <a:ea typeface="Calibri" panose="020F0502020204030204" pitchFamily="34" charset="0"/>
                <a:cs typeface="Calibri" panose="020F0502020204030204" pitchFamily="34" charset="0"/>
              </a:rPr>
              <a:t>FOCUS MONOGRAPHIE</a:t>
            </a:r>
          </a:p>
        </p:txBody>
      </p:sp>
      <p:pic>
        <p:nvPicPr>
          <p:cNvPr id="6" name="Image 5">
            <a:extLst>
              <a:ext uri="{FF2B5EF4-FFF2-40B4-BE49-F238E27FC236}">
                <a16:creationId xmlns:a16="http://schemas.microsoft.com/office/drawing/2014/main" id="{1B32E6E5-45EF-45BA-974D-D17FC775D8FB}"/>
              </a:ext>
            </a:extLst>
          </p:cNvPr>
          <p:cNvPicPr>
            <a:picLocks noChangeAspect="1"/>
          </p:cNvPicPr>
          <p:nvPr/>
        </p:nvPicPr>
        <p:blipFill>
          <a:blip r:embed="rId3"/>
          <a:stretch>
            <a:fillRect/>
          </a:stretch>
        </p:blipFill>
        <p:spPr>
          <a:xfrm>
            <a:off x="328947" y="1432858"/>
            <a:ext cx="8141146" cy="646320"/>
          </a:xfrm>
          <a:prstGeom prst="rect">
            <a:avLst/>
          </a:prstGeom>
        </p:spPr>
      </p:pic>
      <p:sp>
        <p:nvSpPr>
          <p:cNvPr id="8" name="ZoneTexte 7">
            <a:extLst>
              <a:ext uri="{FF2B5EF4-FFF2-40B4-BE49-F238E27FC236}">
                <a16:creationId xmlns:a16="http://schemas.microsoft.com/office/drawing/2014/main" id="{82B88F12-ED9A-48AE-8A51-0D146A2EDD97}"/>
              </a:ext>
            </a:extLst>
          </p:cNvPr>
          <p:cNvSpPr txBox="1"/>
          <p:nvPr/>
        </p:nvSpPr>
        <p:spPr>
          <a:xfrm>
            <a:off x="189186" y="2367650"/>
            <a:ext cx="9144000" cy="2862322"/>
          </a:xfrm>
          <a:prstGeom prst="rect">
            <a:avLst/>
          </a:prstGeom>
          <a:noFill/>
        </p:spPr>
        <p:txBody>
          <a:bodyPr wrap="square">
            <a:spAutoFit/>
          </a:bodyPr>
          <a:lstStyle/>
          <a:p>
            <a:pPr algn="l"/>
            <a:r>
              <a:rPr lang="fr-FR" sz="1800" b="1" i="0" u="none" strike="noStrike" baseline="0" dirty="0">
                <a:solidFill>
                  <a:srgbClr val="000000"/>
                </a:solidFill>
                <a:latin typeface="Helvetica-Bold"/>
              </a:rPr>
              <a:t>Des Chiffres</a:t>
            </a:r>
          </a:p>
          <a:p>
            <a:pPr algn="l"/>
            <a:r>
              <a:rPr lang="fr-FR" sz="1800" b="0" i="0" u="none" strike="noStrike" baseline="0" dirty="0">
                <a:solidFill>
                  <a:srgbClr val="000000"/>
                </a:solidFill>
                <a:latin typeface="Helvetica" panose="020B0604020202020204" pitchFamily="34" charset="0"/>
              </a:rPr>
              <a:t>Les chiffres démontrent l’utilité du dispositif 1 emploi = 1 formation avec près de 3 700 places déjà ouvertes sur les 4890 prévues.</a:t>
            </a:r>
          </a:p>
          <a:p>
            <a:pPr algn="l"/>
            <a:r>
              <a:rPr lang="fr-FR" sz="1800" b="0" i="0" u="none" strike="noStrike" baseline="0" dirty="0">
                <a:solidFill>
                  <a:srgbClr val="000000"/>
                </a:solidFill>
                <a:latin typeface="Helvetica" panose="020B0604020202020204" pitchFamily="34" charset="0"/>
              </a:rPr>
              <a:t>Cela représente 500 places au-dessus des prévisions à mi année. 690 employeurs se sont déjà engagés Et l’on compte près de 2 000 intentions d’embauches, en progression de 74%.</a:t>
            </a:r>
          </a:p>
          <a:p>
            <a:pPr algn="l"/>
            <a:r>
              <a:rPr lang="fr-FR" sz="1800" b="0" i="0" u="none" strike="noStrike" baseline="0" dirty="0">
                <a:solidFill>
                  <a:srgbClr val="000000"/>
                </a:solidFill>
                <a:latin typeface="Helvetica" panose="020B0604020202020204" pitchFamily="34" charset="0"/>
              </a:rPr>
              <a:t>Ce qui, à seulement fin mai 2025, permet d’enregistrer 1 634 entrées en formation contre 1 000 l’an dernier. Le taux d’insertion dans l’emploi est en très forte progression en passant de 60 à 75 % !</a:t>
            </a:r>
          </a:p>
          <a:p>
            <a:pPr algn="l"/>
            <a:r>
              <a:rPr lang="fr-FR" sz="1800" b="1" i="0" u="none" strike="noStrike" baseline="0" dirty="0">
                <a:solidFill>
                  <a:srgbClr val="007BB9"/>
                </a:solidFill>
                <a:latin typeface="Calibri-Bold"/>
              </a:rPr>
              <a:t>Extraits : Région Pays de la Loire, 19 juin 2025</a:t>
            </a:r>
            <a:endParaRPr lang="fr-FR" dirty="0"/>
          </a:p>
        </p:txBody>
      </p:sp>
    </p:spTree>
    <p:extLst>
      <p:ext uri="{BB962C8B-B14F-4D97-AF65-F5344CB8AC3E}">
        <p14:creationId xmlns:p14="http://schemas.microsoft.com/office/powerpoint/2010/main" val="3488177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8B2B7B-8134-4344-A553-F2B24D00AA71}"/>
              </a:ext>
            </a:extLst>
          </p:cNvPr>
          <p:cNvSpPr txBox="1"/>
          <p:nvPr/>
        </p:nvSpPr>
        <p:spPr>
          <a:xfrm>
            <a:off x="2504188" y="533809"/>
            <a:ext cx="5288090"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Questions diverses</a:t>
            </a:r>
          </a:p>
        </p:txBody>
      </p:sp>
      <p:sp>
        <p:nvSpPr>
          <p:cNvPr id="2" name="ZoneTexte 1"/>
          <p:cNvSpPr txBox="1"/>
          <p:nvPr/>
        </p:nvSpPr>
        <p:spPr>
          <a:xfrm>
            <a:off x="243561" y="2522405"/>
            <a:ext cx="8774316" cy="2677656"/>
          </a:xfrm>
          <a:prstGeom prst="rect">
            <a:avLst/>
          </a:prstGeom>
          <a:noFill/>
        </p:spPr>
        <p:txBody>
          <a:bodyPr wrap="square" rtlCol="0">
            <a:spAutoFit/>
          </a:bodyPr>
          <a:lstStyle/>
          <a:p>
            <a:pPr marL="285750" indent="-285750">
              <a:buFont typeface="Arial" panose="020B0604020202020204" pitchFamily="34" charset="0"/>
              <a:buChar char="•"/>
            </a:pPr>
            <a:r>
              <a:rPr lang="fr-FR" altLang="fr-FR" sz="2400" dirty="0">
                <a:solidFill>
                  <a:srgbClr val="00365F"/>
                </a:solidFill>
                <a:latin typeface="Calibri" panose="020F0502020204030204" pitchFamily="34" charset="0"/>
                <a:ea typeface="Calibri" panose="020F0502020204030204" pitchFamily="34" charset="0"/>
                <a:cs typeface="Calibri" panose="020F0502020204030204" pitchFamily="34" charset="0"/>
              </a:rPr>
              <a:t>Convention centre agrée de certification titre pro et organisme de formation – GRETA CFA 49</a:t>
            </a:r>
          </a:p>
          <a:p>
            <a:pPr marL="285750" indent="-285750">
              <a:buFont typeface="Arial" panose="020B0604020202020204" pitchFamily="34" charset="0"/>
              <a:buChar char="•"/>
            </a:pPr>
            <a:endParaRPr lang="fr-FR" altLang="fr-FR" sz="2400"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altLang="fr-FR" sz="2400" dirty="0">
                <a:solidFill>
                  <a:srgbClr val="00365F"/>
                </a:solidFill>
                <a:latin typeface="Calibri" panose="020F0502020204030204" pitchFamily="34" charset="0"/>
                <a:ea typeface="Calibri" panose="020F0502020204030204" pitchFamily="34" charset="0"/>
                <a:cs typeface="Calibri" panose="020F0502020204030204" pitchFamily="34" charset="0"/>
              </a:rPr>
              <a:t>Grille tarifaire passation certification candidats titre pro</a:t>
            </a:r>
          </a:p>
          <a:p>
            <a:pPr marL="285750" indent="-285750">
              <a:buFontTx/>
              <a:buChar char="-"/>
            </a:pPr>
            <a:endParaRPr lang="fr-FR" altLang="fr-FR" sz="2400"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altLang="fr-FR" sz="2400" dirty="0">
                <a:solidFill>
                  <a:srgbClr val="00365F"/>
                </a:solidFill>
                <a:latin typeface="Calibri" panose="020F0502020204030204" pitchFamily="34" charset="0"/>
                <a:ea typeface="Calibri" panose="020F0502020204030204" pitchFamily="34" charset="0"/>
                <a:cs typeface="Calibri" panose="020F0502020204030204" pitchFamily="34" charset="0"/>
              </a:rPr>
              <a:t>Cas de suspension d’agrément titre pro  et demande de mise en conformité</a:t>
            </a:r>
          </a:p>
        </p:txBody>
      </p:sp>
    </p:spTree>
    <p:extLst>
      <p:ext uri="{BB962C8B-B14F-4D97-AF65-F5344CB8AC3E}">
        <p14:creationId xmlns:p14="http://schemas.microsoft.com/office/powerpoint/2010/main" val="406837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32397" y="267904"/>
            <a:ext cx="6545843" cy="415498"/>
          </a:xfrm>
          <a:prstGeom prst="rect">
            <a:avLst/>
          </a:prstGeom>
          <a:ln>
            <a:noFill/>
          </a:ln>
        </p:spPr>
        <p:txBody>
          <a:bodyPr wrap="square">
            <a:spAutoFit/>
          </a:bodyPr>
          <a:lstStyle/>
          <a:p>
            <a:r>
              <a:rPr lang="fr-FR" sz="2100" b="1" u="sng" dirty="0">
                <a:solidFill>
                  <a:srgbClr val="00365F"/>
                </a:solidFill>
                <a:latin typeface="Arial" panose="020B0604020202020204" pitchFamily="34" charset="0"/>
                <a:cs typeface="Arial" panose="020B0604020202020204" pitchFamily="34" charset="0"/>
              </a:rPr>
              <a:t>ORDRE DU JOUR</a:t>
            </a:r>
            <a:endParaRPr lang="en-US" sz="2100" dirty="0">
              <a:solidFill>
                <a:srgbClr val="00365F"/>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236D4B55-2C87-486A-9332-8EFD2FFFB2CB}"/>
              </a:ext>
            </a:extLst>
          </p:cNvPr>
          <p:cNvSpPr txBox="1"/>
          <p:nvPr/>
        </p:nvSpPr>
        <p:spPr>
          <a:xfrm>
            <a:off x="356808" y="2038493"/>
            <a:ext cx="7834992" cy="2677656"/>
          </a:xfrm>
          <a:prstGeom prst="rect">
            <a:avLst/>
          </a:prstGeom>
          <a:noFill/>
        </p:spPr>
        <p:txBody>
          <a:bodyPr wrap="square">
            <a:spAutoFit/>
          </a:bodyPr>
          <a:lstStyle/>
          <a:p>
            <a:pPr marL="457200" indent="-457200" eaLnBrk="1" hangingPunct="1">
              <a:spcBef>
                <a:spcPct val="0"/>
              </a:spcBef>
              <a:buFont typeface="Wingdings" panose="05000000000000000000" pitchFamily="2" charset="2"/>
              <a:buChar char="v"/>
            </a:pPr>
            <a:r>
              <a:rPr lang="fr-FR" altLang="fr-FR" sz="2400" dirty="0" err="1">
                <a:solidFill>
                  <a:srgbClr val="00365F"/>
                </a:solidFill>
                <a:latin typeface="Arial" pitchFamily="34" charset="0"/>
              </a:rPr>
              <a:t>Eplome</a:t>
            </a:r>
            <a:endParaRPr lang="fr-FR" altLang="fr-FR" sz="2400" dirty="0">
              <a:solidFill>
                <a:srgbClr val="00365F"/>
              </a:solidFill>
              <a:latin typeface="Arial" pitchFamily="34" charset="0"/>
            </a:endParaRPr>
          </a:p>
          <a:p>
            <a:pPr marL="457200" indent="-457200" eaLnBrk="1" hangingPunct="1">
              <a:spcBef>
                <a:spcPct val="0"/>
              </a:spcBef>
              <a:buFont typeface="Wingdings" panose="05000000000000000000" pitchFamily="2" charset="2"/>
              <a:buChar char="v"/>
            </a:pPr>
            <a:endParaRPr lang="fr-FR" altLang="fr-FR" sz="2400" dirty="0">
              <a:solidFill>
                <a:srgbClr val="00365F"/>
              </a:solidFill>
              <a:latin typeface="Arial" pitchFamily="34" charset="0"/>
            </a:endParaRPr>
          </a:p>
          <a:p>
            <a:pPr marL="457200" indent="-457200" eaLnBrk="1" hangingPunct="1">
              <a:spcBef>
                <a:spcPct val="0"/>
              </a:spcBef>
              <a:buFont typeface="Wingdings" panose="05000000000000000000" pitchFamily="2" charset="2"/>
              <a:buChar char="v"/>
            </a:pPr>
            <a:r>
              <a:rPr lang="fr-FR" altLang="fr-FR" sz="2400" dirty="0">
                <a:solidFill>
                  <a:srgbClr val="00365F"/>
                </a:solidFill>
                <a:latin typeface="Arial" pitchFamily="34" charset="0"/>
              </a:rPr>
              <a:t>Actualités réglementaires</a:t>
            </a:r>
          </a:p>
          <a:p>
            <a:pPr marL="457200" indent="-457200" eaLnBrk="1" hangingPunct="1">
              <a:spcBef>
                <a:spcPct val="0"/>
              </a:spcBef>
              <a:buFont typeface="Wingdings" panose="05000000000000000000" pitchFamily="2" charset="2"/>
              <a:buChar char="v"/>
            </a:pPr>
            <a:endParaRPr lang="fr-FR" altLang="fr-FR" sz="2400" dirty="0">
              <a:solidFill>
                <a:srgbClr val="00365F"/>
              </a:solidFill>
              <a:latin typeface="Arial" pitchFamily="34" charset="0"/>
            </a:endParaRPr>
          </a:p>
          <a:p>
            <a:pPr marL="457200" indent="-457200" eaLnBrk="1" hangingPunct="1">
              <a:spcBef>
                <a:spcPct val="0"/>
              </a:spcBef>
              <a:buFont typeface="Wingdings" panose="05000000000000000000" pitchFamily="2" charset="2"/>
              <a:buChar char="v"/>
            </a:pPr>
            <a:r>
              <a:rPr lang="fr-FR" altLang="fr-FR" sz="2400" dirty="0">
                <a:solidFill>
                  <a:srgbClr val="00365F"/>
                </a:solidFill>
                <a:latin typeface="Arial" pitchFamily="34" charset="0"/>
              </a:rPr>
              <a:t>Echanges de pratiques</a:t>
            </a:r>
          </a:p>
          <a:p>
            <a:pPr marL="457200" indent="-457200" eaLnBrk="1" hangingPunct="1">
              <a:spcBef>
                <a:spcPct val="0"/>
              </a:spcBef>
              <a:buFont typeface="Wingdings" panose="05000000000000000000" pitchFamily="2" charset="2"/>
              <a:buChar char="v"/>
            </a:pPr>
            <a:endParaRPr lang="fr-FR" altLang="fr-FR" sz="2400" dirty="0">
              <a:solidFill>
                <a:srgbClr val="00365F"/>
              </a:solidFill>
              <a:latin typeface="Arial" pitchFamily="34" charset="0"/>
            </a:endParaRPr>
          </a:p>
          <a:p>
            <a:pPr marL="457200" indent="-457200" eaLnBrk="1" hangingPunct="1">
              <a:spcBef>
                <a:spcPct val="0"/>
              </a:spcBef>
              <a:buFont typeface="Wingdings" panose="05000000000000000000" pitchFamily="2" charset="2"/>
              <a:buChar char="v"/>
            </a:pPr>
            <a:r>
              <a:rPr lang="fr-FR" altLang="fr-FR" sz="2400" dirty="0">
                <a:solidFill>
                  <a:srgbClr val="00365F"/>
                </a:solidFill>
                <a:latin typeface="Arial" pitchFamily="34" charset="0"/>
              </a:rPr>
              <a:t>Veille formation professionnelle</a:t>
            </a:r>
          </a:p>
        </p:txBody>
      </p:sp>
    </p:spTree>
    <p:extLst>
      <p:ext uri="{BB962C8B-B14F-4D97-AF65-F5344CB8AC3E}">
        <p14:creationId xmlns:p14="http://schemas.microsoft.com/office/powerpoint/2010/main" val="2290139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1B93BB-4A27-4C0F-A306-61C3457EDAC4}"/>
              </a:ext>
            </a:extLst>
          </p:cNvPr>
          <p:cNvSpPr txBox="1"/>
          <p:nvPr/>
        </p:nvSpPr>
        <p:spPr>
          <a:xfrm>
            <a:off x="448235" y="1932622"/>
            <a:ext cx="8211671" cy="3139321"/>
          </a:xfrm>
          <a:prstGeom prst="rect">
            <a:avLst/>
          </a:prstGeom>
          <a:noFill/>
        </p:spPr>
        <p:txBody>
          <a:bodyPr wrap="square">
            <a:spAutoFit/>
          </a:bodyPr>
          <a:lstStyle/>
          <a:p>
            <a:pPr algn="ctr"/>
            <a:endParaRPr lang="fr-FR" sz="1800" b="1" u="sng" dirty="0">
              <a:solidFill>
                <a:srgbClr val="00365F"/>
              </a:solidFill>
              <a:latin typeface="Arial" panose="020B0604020202020204" pitchFamily="34" charset="0"/>
              <a:cs typeface="Arial" panose="020B0604020202020204" pitchFamily="34" charset="0"/>
            </a:endParaRPr>
          </a:p>
          <a:p>
            <a:pPr algn="ctr"/>
            <a:r>
              <a:rPr lang="fr-FR" b="1" u="sng" dirty="0">
                <a:solidFill>
                  <a:srgbClr val="00365F"/>
                </a:solidFill>
                <a:latin typeface="Arial" panose="020B0604020202020204" pitchFamily="34" charset="0"/>
                <a:cs typeface="Arial" panose="020B0604020202020204" pitchFamily="34" charset="0"/>
              </a:rPr>
              <a:t>Proposition dates pour</a:t>
            </a:r>
            <a:endParaRPr lang="fr-FR" sz="1800" b="1" u="sng" dirty="0">
              <a:solidFill>
                <a:srgbClr val="00365F"/>
              </a:solidFill>
              <a:latin typeface="Arial" panose="020B0604020202020204" pitchFamily="34" charset="0"/>
              <a:cs typeface="Arial" panose="020B0604020202020204" pitchFamily="34" charset="0"/>
            </a:endParaRPr>
          </a:p>
          <a:p>
            <a:pPr algn="ctr"/>
            <a:r>
              <a:rPr lang="fr-FR" sz="1800" b="1" u="sng" dirty="0">
                <a:solidFill>
                  <a:srgbClr val="00365F"/>
                </a:solidFill>
                <a:latin typeface="Arial" panose="020B0604020202020204" pitchFamily="34" charset="0"/>
                <a:cs typeface="Arial" panose="020B0604020202020204" pitchFamily="34" charset="0"/>
              </a:rPr>
              <a:t>Prochaines réunions CERTIFICATION Coordinatrices</a:t>
            </a:r>
          </a:p>
          <a:p>
            <a:endParaRPr lang="fr-FR" sz="1800" b="1" u="sng" dirty="0">
              <a:solidFill>
                <a:srgbClr val="00365F"/>
              </a:solidFill>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v"/>
            </a:pPr>
            <a:r>
              <a:rPr lang="fr-FR" sz="1800" b="1" dirty="0">
                <a:solidFill>
                  <a:srgbClr val="00365F"/>
                </a:solidFill>
                <a:latin typeface="Arial" panose="020B0604020202020204" pitchFamily="34" charset="0"/>
                <a:cs typeface="Arial" panose="020B0604020202020204" pitchFamily="34" charset="0"/>
              </a:rPr>
              <a:t>Jeudi </a:t>
            </a:r>
            <a:r>
              <a:rPr lang="fr-FR" b="1" dirty="0">
                <a:solidFill>
                  <a:srgbClr val="00365F"/>
                </a:solidFill>
                <a:latin typeface="Arial" panose="020B0604020202020204" pitchFamily="34" charset="0"/>
                <a:cs typeface="Arial" panose="020B0604020202020204" pitchFamily="34" charset="0"/>
              </a:rPr>
              <a:t>27 Novembre</a:t>
            </a:r>
            <a:r>
              <a:rPr lang="fr-FR" sz="1800" b="1" dirty="0">
                <a:solidFill>
                  <a:srgbClr val="00365F"/>
                </a:solidFill>
                <a:latin typeface="Arial" panose="020B0604020202020204" pitchFamily="34" charset="0"/>
                <a:cs typeface="Arial" panose="020B0604020202020204" pitchFamily="34" charset="0"/>
              </a:rPr>
              <a:t> 2025 </a:t>
            </a:r>
            <a:r>
              <a:rPr lang="fr-FR" sz="1800" b="1">
                <a:solidFill>
                  <a:srgbClr val="00365F"/>
                </a:solidFill>
                <a:latin typeface="Arial" panose="020B0604020202020204" pitchFamily="34" charset="0"/>
                <a:cs typeface="Arial" panose="020B0604020202020204" pitchFamily="34" charset="0"/>
              </a:rPr>
              <a:t>– </a:t>
            </a:r>
            <a:r>
              <a:rPr lang="fr-FR" b="1">
                <a:solidFill>
                  <a:srgbClr val="00365F"/>
                </a:solidFill>
                <a:latin typeface="Arial" panose="020B0604020202020204" pitchFamily="34" charset="0"/>
                <a:cs typeface="Arial" panose="020B0604020202020204" pitchFamily="34" charset="0"/>
              </a:rPr>
              <a:t>14H </a:t>
            </a:r>
            <a:r>
              <a:rPr lang="fr-FR" sz="1800" b="1">
                <a:solidFill>
                  <a:srgbClr val="00365F"/>
                </a:solidFill>
                <a:latin typeface="Arial" panose="020B0604020202020204" pitchFamily="34" charset="0"/>
                <a:cs typeface="Arial" panose="020B0604020202020204" pitchFamily="34" charset="0"/>
              </a:rPr>
              <a:t>/17H </a:t>
            </a:r>
            <a:r>
              <a:rPr lang="fr-FR" sz="1800" b="1" dirty="0">
                <a:solidFill>
                  <a:srgbClr val="00365F"/>
                </a:solidFill>
                <a:latin typeface="Arial" panose="020B0604020202020204" pitchFamily="34" charset="0"/>
                <a:cs typeface="Arial" panose="020B0604020202020204" pitchFamily="34" charset="0"/>
              </a:rPr>
              <a:t>: GRETA CFA MAINE</a:t>
            </a:r>
          </a:p>
          <a:p>
            <a:pPr marL="342900" indent="-342900" algn="ctr">
              <a:buFont typeface="Wingdings" panose="05000000000000000000" pitchFamily="2" charset="2"/>
              <a:buChar char="v"/>
            </a:pPr>
            <a:r>
              <a:rPr lang="fr-FR" sz="1800" b="1" dirty="0">
                <a:solidFill>
                  <a:srgbClr val="00365F"/>
                </a:solidFill>
                <a:latin typeface="Arial" panose="020B0604020202020204" pitchFamily="34" charset="0"/>
                <a:cs typeface="Arial" panose="020B0604020202020204" pitchFamily="34" charset="0"/>
              </a:rPr>
              <a:t>Jeudi 11</a:t>
            </a:r>
            <a:r>
              <a:rPr lang="fr-FR" b="1" dirty="0">
                <a:solidFill>
                  <a:srgbClr val="00365F"/>
                </a:solidFill>
                <a:latin typeface="Arial" panose="020B0604020202020204" pitchFamily="34" charset="0"/>
                <a:cs typeface="Arial" panose="020B0604020202020204" pitchFamily="34" charset="0"/>
              </a:rPr>
              <a:t> Décembre</a:t>
            </a:r>
            <a:r>
              <a:rPr lang="fr-FR" sz="1800" b="1" dirty="0">
                <a:solidFill>
                  <a:srgbClr val="00365F"/>
                </a:solidFill>
                <a:latin typeface="Arial" panose="020B0604020202020204" pitchFamily="34" charset="0"/>
                <a:cs typeface="Arial" panose="020B0604020202020204" pitchFamily="34" charset="0"/>
              </a:rPr>
              <a:t> 2025 – 9H30/12H :GRETA CFA 49</a:t>
            </a:r>
          </a:p>
          <a:p>
            <a:pPr marL="342900" indent="-342900" algn="ctr">
              <a:buFont typeface="Wingdings" panose="05000000000000000000" pitchFamily="2" charset="2"/>
              <a:buChar char="v"/>
            </a:pPr>
            <a:r>
              <a:rPr lang="fr-FR" sz="1800" b="1" dirty="0">
                <a:solidFill>
                  <a:srgbClr val="00365F"/>
                </a:solidFill>
                <a:latin typeface="Arial" panose="020B0604020202020204" pitchFamily="34" charset="0"/>
                <a:cs typeface="Arial" panose="020B0604020202020204" pitchFamily="34" charset="0"/>
              </a:rPr>
              <a:t>Jeudi 15 Janvi</a:t>
            </a:r>
            <a:r>
              <a:rPr lang="fr-FR" b="1" dirty="0">
                <a:solidFill>
                  <a:srgbClr val="00365F"/>
                </a:solidFill>
                <a:latin typeface="Arial" panose="020B0604020202020204" pitchFamily="34" charset="0"/>
                <a:cs typeface="Arial" panose="020B0604020202020204" pitchFamily="34" charset="0"/>
              </a:rPr>
              <a:t>er </a:t>
            </a:r>
            <a:r>
              <a:rPr lang="fr-FR" sz="1800" b="1" dirty="0">
                <a:solidFill>
                  <a:srgbClr val="00365F"/>
                </a:solidFill>
                <a:latin typeface="Arial" panose="020B0604020202020204" pitchFamily="34" charset="0"/>
                <a:cs typeface="Arial" panose="020B0604020202020204" pitchFamily="34" charset="0"/>
              </a:rPr>
              <a:t> 2026 – 9H30/12H :GRETA CFA DE VENDEE</a:t>
            </a:r>
          </a:p>
          <a:p>
            <a:pPr marL="342900" indent="-342900" algn="ctr">
              <a:buFont typeface="Wingdings" panose="05000000000000000000" pitchFamily="2" charset="2"/>
              <a:buChar char="v"/>
            </a:pPr>
            <a:r>
              <a:rPr lang="fr-FR" sz="1800" b="1" dirty="0">
                <a:solidFill>
                  <a:srgbClr val="00365F"/>
                </a:solidFill>
                <a:latin typeface="Arial" panose="020B0604020202020204" pitchFamily="34" charset="0"/>
                <a:cs typeface="Arial" panose="020B0604020202020204" pitchFamily="34" charset="0"/>
              </a:rPr>
              <a:t>Jeudi </a:t>
            </a:r>
            <a:r>
              <a:rPr lang="fr-FR" b="1" dirty="0">
                <a:solidFill>
                  <a:srgbClr val="00365F"/>
                </a:solidFill>
                <a:latin typeface="Arial" panose="020B0604020202020204" pitchFamily="34" charset="0"/>
                <a:cs typeface="Arial" panose="020B0604020202020204" pitchFamily="34" charset="0"/>
              </a:rPr>
              <a:t>29 Janvier</a:t>
            </a:r>
            <a:r>
              <a:rPr lang="fr-FR" sz="1800" b="1" dirty="0">
                <a:solidFill>
                  <a:srgbClr val="00365F"/>
                </a:solidFill>
                <a:latin typeface="Arial" panose="020B0604020202020204" pitchFamily="34" charset="0"/>
                <a:cs typeface="Arial" panose="020B0604020202020204" pitchFamily="34" charset="0"/>
              </a:rPr>
              <a:t> 2026 – 9H30/12H : GRETA CFA LOIRE ATLANTIQUE</a:t>
            </a:r>
          </a:p>
          <a:p>
            <a:pPr marL="342900" indent="-342900" algn="ctr">
              <a:buFont typeface="Wingdings" panose="05000000000000000000" pitchFamily="2" charset="2"/>
              <a:buChar char="v"/>
            </a:pPr>
            <a:endParaRPr lang="fr-FR" sz="1800" b="1" dirty="0">
              <a:solidFill>
                <a:srgbClr val="00365F"/>
              </a:solidFill>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v"/>
            </a:pPr>
            <a:endParaRPr lang="fr-FR" sz="1800" b="1" dirty="0">
              <a:solidFill>
                <a:srgbClr val="00365F"/>
              </a:solidFill>
              <a:latin typeface="Arial" panose="020B0604020202020204" pitchFamily="34" charset="0"/>
              <a:cs typeface="Arial" panose="020B0604020202020204" pitchFamily="34" charset="0"/>
            </a:endParaRPr>
          </a:p>
          <a:p>
            <a:endParaRPr lang="fr-FR" sz="1800" b="1" dirty="0">
              <a:solidFill>
                <a:srgbClr val="0036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16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1B93BB-4A27-4C0F-A306-61C3457EDAC4}"/>
              </a:ext>
            </a:extLst>
          </p:cNvPr>
          <p:cNvSpPr txBox="1"/>
          <p:nvPr/>
        </p:nvSpPr>
        <p:spPr>
          <a:xfrm>
            <a:off x="1247775" y="1932622"/>
            <a:ext cx="6429375" cy="1631216"/>
          </a:xfrm>
          <a:prstGeom prst="rect">
            <a:avLst/>
          </a:prstGeom>
          <a:noFill/>
        </p:spPr>
        <p:txBody>
          <a:bodyPr wrap="square">
            <a:spAutoFit/>
          </a:bodyPr>
          <a:lstStyle/>
          <a:p>
            <a:pPr algn="ctr"/>
            <a:endParaRPr lang="fr-FR" sz="1800" b="1" u="sng" dirty="0">
              <a:solidFill>
                <a:srgbClr val="00365F"/>
              </a:solidFill>
              <a:latin typeface="Arial" panose="020B0604020202020204" pitchFamily="34" charset="0"/>
              <a:cs typeface="Arial" panose="020B0604020202020204" pitchFamily="34" charset="0"/>
            </a:endParaRPr>
          </a:p>
          <a:p>
            <a:pPr algn="ctr"/>
            <a:r>
              <a:rPr lang="fr-FR" sz="1800" b="1" u="sng" dirty="0">
                <a:solidFill>
                  <a:srgbClr val="00365F"/>
                </a:solidFill>
                <a:latin typeface="Arial" panose="020B0604020202020204" pitchFamily="34" charset="0"/>
                <a:cs typeface="Arial" panose="020B0604020202020204" pitchFamily="34" charset="0"/>
              </a:rPr>
              <a:t>Prochaine rencontre</a:t>
            </a:r>
          </a:p>
          <a:p>
            <a:endParaRPr lang="fr-FR" sz="1800" b="1" u="sng" dirty="0">
              <a:solidFill>
                <a:srgbClr val="00365F"/>
              </a:solidFill>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v"/>
            </a:pPr>
            <a:r>
              <a:rPr lang="fr-FR" sz="2800" b="1" dirty="0">
                <a:solidFill>
                  <a:srgbClr val="00365F"/>
                </a:solidFill>
                <a:latin typeface="Arial" panose="020B0604020202020204" pitchFamily="34" charset="0"/>
                <a:cs typeface="Arial" panose="020B0604020202020204" pitchFamily="34" charset="0"/>
              </a:rPr>
              <a:t>Jeudi 19 mars 2026 – 9H30/17H</a:t>
            </a:r>
          </a:p>
          <a:p>
            <a:endParaRPr lang="fr-FR" sz="1800" b="1" dirty="0">
              <a:solidFill>
                <a:srgbClr val="0036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015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3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18B2B7B-8134-4344-A553-F2B24D00AA71}"/>
              </a:ext>
            </a:extLst>
          </p:cNvPr>
          <p:cNvSpPr txBox="1"/>
          <p:nvPr/>
        </p:nvSpPr>
        <p:spPr>
          <a:xfrm>
            <a:off x="3700807" y="585829"/>
            <a:ext cx="1742385" cy="584775"/>
          </a:xfrm>
          <a:prstGeom prst="rect">
            <a:avLst/>
          </a:prstGeom>
          <a:noFill/>
        </p:spPr>
        <p:txBody>
          <a:bodyPr wrap="square">
            <a:spAutoFit/>
          </a:bodyPr>
          <a:lstStyle/>
          <a:p>
            <a:pPr>
              <a:spcBef>
                <a:spcPct val="0"/>
              </a:spcBef>
              <a:spcAft>
                <a:spcPts val="600"/>
              </a:spcAft>
            </a:pPr>
            <a:r>
              <a:rPr lang="fr-FR" altLang="fr-FR" sz="3200" b="1" dirty="0" err="1">
                <a:solidFill>
                  <a:srgbClr val="E94E1B"/>
                </a:solidFill>
                <a:latin typeface="Arial" pitchFamily="34" charset="0"/>
              </a:rPr>
              <a:t>Eplome</a:t>
            </a:r>
            <a:endParaRPr lang="fr-FR" altLang="fr-FR" sz="3200" b="1" dirty="0">
              <a:solidFill>
                <a:srgbClr val="E94E1B"/>
              </a:solidFill>
              <a:latin typeface="Arial" pitchFamily="34" charset="0"/>
            </a:endParaRPr>
          </a:p>
        </p:txBody>
      </p:sp>
      <p:sp>
        <p:nvSpPr>
          <p:cNvPr id="2" name="ZoneTexte 1">
            <a:extLst>
              <a:ext uri="{FF2B5EF4-FFF2-40B4-BE49-F238E27FC236}">
                <a16:creationId xmlns:a16="http://schemas.microsoft.com/office/drawing/2014/main" id="{668FF20A-C786-4F0C-90E7-FB6E8F3D1AB5}"/>
              </a:ext>
            </a:extLst>
          </p:cNvPr>
          <p:cNvSpPr txBox="1"/>
          <p:nvPr/>
        </p:nvSpPr>
        <p:spPr>
          <a:xfrm>
            <a:off x="382815" y="1729014"/>
            <a:ext cx="8229600" cy="2308324"/>
          </a:xfrm>
          <a:prstGeom prst="rect">
            <a:avLst/>
          </a:prstGeom>
          <a:noFill/>
        </p:spPr>
        <p:txBody>
          <a:bodyPr wrap="square" rtlCol="0">
            <a:spAutoFit/>
          </a:bodyPr>
          <a:lstStyle/>
          <a:p>
            <a:r>
              <a:rPr lang="fr-FR" sz="2400" dirty="0">
                <a:solidFill>
                  <a:srgbClr val="00365F"/>
                </a:solidFill>
              </a:rPr>
              <a:t>Suite à plusieurs dysfonctionnements, une étude est en cours pour passer de </a:t>
            </a:r>
          </a:p>
          <a:p>
            <a:r>
              <a:rPr lang="fr-FR" sz="2400" dirty="0">
                <a:solidFill>
                  <a:srgbClr val="00365F"/>
                </a:solidFill>
              </a:rPr>
              <a:t>E-</a:t>
            </a:r>
            <a:r>
              <a:rPr lang="fr-FR" sz="2400" dirty="0" err="1">
                <a:solidFill>
                  <a:srgbClr val="00365F"/>
                </a:solidFill>
              </a:rPr>
              <a:t>plome</a:t>
            </a:r>
            <a:r>
              <a:rPr lang="fr-FR" sz="2400" dirty="0">
                <a:solidFill>
                  <a:srgbClr val="00365F"/>
                </a:solidFill>
              </a:rPr>
              <a:t> à la plateforme « Démarches simplifiées »</a:t>
            </a:r>
          </a:p>
          <a:p>
            <a:endParaRPr lang="fr-FR" sz="2400" dirty="0">
              <a:solidFill>
                <a:srgbClr val="00365F"/>
              </a:solidFill>
            </a:endParaRPr>
          </a:p>
          <a:p>
            <a:r>
              <a:rPr lang="fr-FR" sz="2400" dirty="0">
                <a:solidFill>
                  <a:srgbClr val="00365F"/>
                </a:solidFill>
              </a:rPr>
              <a:t>Contact avec l’ académie de Toulouse qui utilise « Démarches simplifiées »</a:t>
            </a:r>
          </a:p>
        </p:txBody>
      </p:sp>
    </p:spTree>
    <p:extLst>
      <p:ext uri="{BB962C8B-B14F-4D97-AF65-F5344CB8AC3E}">
        <p14:creationId xmlns:p14="http://schemas.microsoft.com/office/powerpoint/2010/main" val="328566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18B2B7B-8134-4344-A553-F2B24D00AA71}"/>
              </a:ext>
            </a:extLst>
          </p:cNvPr>
          <p:cNvSpPr txBox="1"/>
          <p:nvPr/>
        </p:nvSpPr>
        <p:spPr>
          <a:xfrm>
            <a:off x="4582886" y="232794"/>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Actualités « Certification »</a:t>
            </a:r>
          </a:p>
        </p:txBody>
      </p:sp>
      <p:sp>
        <p:nvSpPr>
          <p:cNvPr id="2" name="Rectangle 1"/>
          <p:cNvSpPr/>
          <p:nvPr/>
        </p:nvSpPr>
        <p:spPr>
          <a:xfrm>
            <a:off x="170301" y="1341157"/>
            <a:ext cx="8803397" cy="3693319"/>
          </a:xfrm>
          <a:prstGeom prst="rect">
            <a:avLst/>
          </a:prstGeom>
        </p:spPr>
        <p:txBody>
          <a:bodyPr wrap="square">
            <a:spAutoFit/>
          </a:bodyPr>
          <a:lstStyle/>
          <a:p>
            <a:r>
              <a:rPr lang="fr-FR" b="1" dirty="0">
                <a:solidFill>
                  <a:srgbClr val="C00000"/>
                </a:solidFill>
              </a:rPr>
              <a:t>Diplômes EDUCATION NATIONALE</a:t>
            </a:r>
          </a:p>
          <a:p>
            <a:endParaRPr lang="fr-FR" b="1" dirty="0">
              <a:solidFill>
                <a:srgbClr val="C00000"/>
              </a:solidFill>
            </a:endParaRPr>
          </a:p>
          <a:p>
            <a:endParaRPr lang="fr-FR" b="1" dirty="0">
              <a:solidFill>
                <a:srgbClr val="92D050"/>
              </a:solidFill>
            </a:endParaRPr>
          </a:p>
          <a:p>
            <a:r>
              <a:rPr lang="fr-FR" b="1" dirty="0">
                <a:solidFill>
                  <a:srgbClr val="92D050"/>
                </a:solidFill>
              </a:rPr>
              <a:t>MODIFICATIONS</a:t>
            </a:r>
            <a:r>
              <a:rPr lang="fr-FR" b="1" dirty="0">
                <a:solidFill>
                  <a:srgbClr val="00365F"/>
                </a:solidFill>
              </a:rPr>
              <a:t> - CAP AEPE</a:t>
            </a:r>
          </a:p>
          <a:p>
            <a:r>
              <a:rPr lang="fr-FR" dirty="0">
                <a:hlinkClick r:id="rId3"/>
              </a:rPr>
              <a:t>Arrêté du 2 mai 2025 </a:t>
            </a:r>
            <a:r>
              <a:rPr lang="fr-FR" dirty="0"/>
              <a:t>modifiant l'arrêté du 30 novembre 2020 portant création du </a:t>
            </a:r>
            <a:r>
              <a:rPr lang="fr-FR" b="1" dirty="0"/>
              <a:t>CAP Accompagnant Éducatif Petite Enfance </a:t>
            </a:r>
            <a:r>
              <a:rPr lang="fr-FR" dirty="0"/>
              <a:t>et fixant ses modalités de délivrance</a:t>
            </a:r>
          </a:p>
          <a:p>
            <a:r>
              <a:rPr lang="fr-FR" i="1" dirty="0">
                <a:solidFill>
                  <a:srgbClr val="00365F"/>
                </a:solidFill>
              </a:rPr>
              <a:t>Les modifications portent sur la définition des épreuves (EP1 - EP3), et les modalités d’évaluation et les PFMP</a:t>
            </a:r>
          </a:p>
          <a:p>
            <a:endParaRPr lang="fr-FR" i="1" dirty="0">
              <a:solidFill>
                <a:srgbClr val="00365F"/>
              </a:solidFill>
            </a:endParaRPr>
          </a:p>
          <a:p>
            <a:endParaRPr lang="fr-FR" i="1" dirty="0">
              <a:solidFill>
                <a:srgbClr val="00365F"/>
              </a:solidFill>
            </a:endParaRPr>
          </a:p>
          <a:p>
            <a:endParaRPr lang="fr-FR" i="1" dirty="0">
              <a:solidFill>
                <a:srgbClr val="00365F"/>
              </a:solidFill>
            </a:endParaRPr>
          </a:p>
          <a:p>
            <a:endParaRPr lang="fr-FR" i="1" dirty="0">
              <a:solidFill>
                <a:srgbClr val="00365F"/>
              </a:solidFill>
            </a:endParaRPr>
          </a:p>
          <a:p>
            <a:endParaRPr lang="fr-FR" dirty="0"/>
          </a:p>
        </p:txBody>
      </p:sp>
      <p:sp>
        <p:nvSpPr>
          <p:cNvPr id="4" name="ZoneTexte 3">
            <a:extLst>
              <a:ext uri="{FF2B5EF4-FFF2-40B4-BE49-F238E27FC236}">
                <a16:creationId xmlns:a16="http://schemas.microsoft.com/office/drawing/2014/main" id="{B1153248-0A50-43A5-BB69-10FCAF73EA6F}"/>
              </a:ext>
            </a:extLst>
          </p:cNvPr>
          <p:cNvSpPr txBox="1"/>
          <p:nvPr/>
        </p:nvSpPr>
        <p:spPr>
          <a:xfrm>
            <a:off x="296027" y="3808683"/>
            <a:ext cx="8397036" cy="1477328"/>
          </a:xfrm>
          <a:prstGeom prst="rect">
            <a:avLst/>
          </a:prstGeom>
          <a:noFill/>
        </p:spPr>
        <p:txBody>
          <a:bodyPr wrap="square" rtlCol="0">
            <a:spAutoFit/>
          </a:bodyPr>
          <a:lstStyle/>
          <a:p>
            <a:pPr algn="ctr"/>
            <a:endParaRPr lang="fr-FR" dirty="0">
              <a:latin typeface="Arial" panose="020B0604020202020204" pitchFamily="34" charset="0"/>
              <a:cs typeface="Arial" panose="020B0604020202020204" pitchFamily="34" charset="0"/>
            </a:endParaRPr>
          </a:p>
          <a:p>
            <a:r>
              <a:rPr lang="fr-FR" b="1" dirty="0">
                <a:solidFill>
                  <a:srgbClr val="00365F"/>
                </a:solidFill>
              </a:rPr>
              <a:t>Programme EMC</a:t>
            </a:r>
          </a:p>
          <a:p>
            <a:r>
              <a:rPr lang="fr-FR" dirty="0">
                <a:hlinkClick r:id="rId4"/>
              </a:rPr>
              <a:t>L’arrêté du 13 juin 2025 </a:t>
            </a:r>
            <a:r>
              <a:rPr lang="fr-FR" dirty="0"/>
              <a:t>paru au BOEN du 07 juillet fixe le </a:t>
            </a:r>
            <a:r>
              <a:rPr lang="fr-FR" b="1" dirty="0"/>
              <a:t>programme d’enseignement moral et civique</a:t>
            </a:r>
            <a:r>
              <a:rPr lang="fr-FR" dirty="0"/>
              <a:t> de la classe de sixième à la classe terminale des </a:t>
            </a:r>
            <a:r>
              <a:rPr lang="fr-FR" b="1" dirty="0"/>
              <a:t>voies</a:t>
            </a:r>
            <a:r>
              <a:rPr lang="fr-FR" dirty="0"/>
              <a:t> générale, technologique et </a:t>
            </a:r>
            <a:r>
              <a:rPr lang="fr-FR" b="1" dirty="0"/>
              <a:t>professionnelle</a:t>
            </a:r>
            <a:r>
              <a:rPr lang="fr-FR" dirty="0"/>
              <a:t>.</a:t>
            </a:r>
          </a:p>
        </p:txBody>
      </p:sp>
    </p:spTree>
    <p:extLst>
      <p:ext uri="{BB962C8B-B14F-4D97-AF65-F5344CB8AC3E}">
        <p14:creationId xmlns:p14="http://schemas.microsoft.com/office/powerpoint/2010/main" val="6464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1786" y="1215540"/>
            <a:ext cx="8630544" cy="4616648"/>
          </a:xfrm>
          <a:prstGeom prst="rect">
            <a:avLst/>
          </a:prstGeom>
          <a:noFill/>
        </p:spPr>
        <p:txBody>
          <a:bodyPr wrap="square" rtlCol="0">
            <a:spAutoFit/>
          </a:bodyPr>
          <a:lstStyle/>
          <a:p>
            <a:r>
              <a:rPr lang="fr-FR" b="1" dirty="0">
                <a:solidFill>
                  <a:srgbClr val="00365F"/>
                </a:solidFill>
              </a:rPr>
              <a:t>Bac Pro Maintenance environnementale et propreté des espaces urbains</a:t>
            </a:r>
          </a:p>
          <a:p>
            <a:r>
              <a:rPr lang="fr-FR" dirty="0">
                <a:hlinkClick r:id="rId3"/>
              </a:rPr>
              <a:t>Arrêté du 28 avril 2025 </a:t>
            </a:r>
            <a:r>
              <a:rPr lang="fr-FR" dirty="0"/>
              <a:t>modifiant l'arrêté du 13 décembre 2024</a:t>
            </a:r>
          </a:p>
          <a:p>
            <a:r>
              <a:rPr lang="fr-FR" dirty="0"/>
              <a:t>portant création </a:t>
            </a:r>
            <a:r>
              <a:rPr lang="fr-FR" dirty="0">
                <a:latin typeface="Calibri" panose="020F0502020204030204" pitchFamily="34" charset="0"/>
                <a:ea typeface="Calibri" panose="020F0502020204030204" pitchFamily="34" charset="0"/>
                <a:cs typeface="Times New Roman" panose="02020603050405020304" pitchFamily="18" charset="0"/>
              </a:rPr>
              <a:t>du </a:t>
            </a:r>
            <a:r>
              <a:rPr lang="fr-FR" b="1" dirty="0">
                <a:latin typeface="Calibri" panose="020F0502020204030204" pitchFamily="34" charset="0"/>
                <a:ea typeface="Calibri" panose="020F0502020204030204" pitchFamily="34" charset="0"/>
                <a:cs typeface="Times New Roman" panose="02020603050405020304" pitchFamily="18" charset="0"/>
              </a:rPr>
              <a:t>Bac Pro </a:t>
            </a:r>
            <a:r>
              <a:rPr lang="fr-FR" b="1" dirty="0"/>
              <a:t>«Maintenance environnementale et propreté des espaces urbains</a:t>
            </a:r>
            <a:r>
              <a:rPr lang="fr-FR" dirty="0"/>
              <a:t> et fixant ses modalités de délivrance</a:t>
            </a:r>
          </a:p>
          <a:p>
            <a:r>
              <a:rPr lang="fr-FR" dirty="0">
                <a:solidFill>
                  <a:srgbClr val="00365F"/>
                </a:solidFill>
              </a:rPr>
              <a:t>Les modifications portent sur le tableau de correspondance entre épreuves ou unités de l’ancien et le nouveau diplôme</a:t>
            </a:r>
          </a:p>
          <a:p>
            <a:endParaRPr lang="fr-FR" u="sng" dirty="0"/>
          </a:p>
          <a:p>
            <a:r>
              <a:rPr lang="fr-FR" b="1" dirty="0">
                <a:solidFill>
                  <a:srgbClr val="00365F"/>
                </a:solidFill>
              </a:rPr>
              <a:t>Livret scolaire</a:t>
            </a:r>
          </a:p>
          <a:p>
            <a:r>
              <a:rPr lang="fr-FR" dirty="0">
                <a:hlinkClick r:id="rId4"/>
              </a:rPr>
              <a:t>Arrêté du 29 avril 2025 </a:t>
            </a:r>
            <a:r>
              <a:rPr lang="fr-FR" dirty="0"/>
              <a:t>portant modification de l’arrêté du 4 mars 2020 modifié relatif </a:t>
            </a:r>
            <a:r>
              <a:rPr lang="fr-FR" b="1" dirty="0"/>
              <a:t>au livret scolaire pour l’examen du baccalauréat général, du baccalauréat technologique et du baccalauréat professionnel</a:t>
            </a:r>
            <a:endParaRPr lang="fr-FR" dirty="0"/>
          </a:p>
          <a:p>
            <a:r>
              <a:rPr lang="fr-FR" dirty="0">
                <a:solidFill>
                  <a:srgbClr val="00365F"/>
                </a:solidFill>
              </a:rPr>
              <a:t>La modification porte sur le rajout des </a:t>
            </a:r>
            <a:r>
              <a:rPr lang="fr-FR" sz="2000" b="1" dirty="0">
                <a:solidFill>
                  <a:srgbClr val="00365F"/>
                </a:solidFill>
              </a:rPr>
              <a:t>quatre nouveaux Bac Pro (Construction et aménagement de véhicules ; Géomètre ; Métiers de la couture et de la confection ; Transport fluvial) </a:t>
            </a:r>
            <a:r>
              <a:rPr lang="fr-FR" dirty="0">
                <a:solidFill>
                  <a:srgbClr val="00365F"/>
                </a:solidFill>
              </a:rPr>
              <a:t>mis en œuvre en classe de première à compter de l’année scolaire 2025-2026 ainsi que les compétences à évaluer figurant en annexe de cet arrêté.</a:t>
            </a:r>
          </a:p>
        </p:txBody>
      </p:sp>
      <p:sp>
        <p:nvSpPr>
          <p:cNvPr id="3" name="ZoneTexte 2">
            <a:extLst>
              <a:ext uri="{FF2B5EF4-FFF2-40B4-BE49-F238E27FC236}">
                <a16:creationId xmlns:a16="http://schemas.microsoft.com/office/drawing/2014/main" id="{718B2B7B-8134-4344-A553-F2B24D00AA71}"/>
              </a:ext>
            </a:extLst>
          </p:cNvPr>
          <p:cNvSpPr txBox="1"/>
          <p:nvPr/>
        </p:nvSpPr>
        <p:spPr>
          <a:xfrm>
            <a:off x="4582886" y="232794"/>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Actualités « Certification »</a:t>
            </a:r>
          </a:p>
        </p:txBody>
      </p:sp>
    </p:spTree>
    <p:extLst>
      <p:ext uri="{BB962C8B-B14F-4D97-AF65-F5344CB8AC3E}">
        <p14:creationId xmlns:p14="http://schemas.microsoft.com/office/powerpoint/2010/main" val="269177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004" y="1106836"/>
            <a:ext cx="8841996" cy="5416868"/>
          </a:xfrm>
          <a:prstGeom prst="rect">
            <a:avLst/>
          </a:prstGeom>
        </p:spPr>
        <p:txBody>
          <a:bodyPr wrap="square">
            <a:spAutoFit/>
          </a:bodyPr>
          <a:lstStyle/>
          <a:p>
            <a:r>
              <a:rPr lang="fr-FR" b="1" dirty="0">
                <a:solidFill>
                  <a:schemeClr val="accent5">
                    <a:lumMod val="75000"/>
                  </a:schemeClr>
                </a:solidFill>
              </a:rPr>
              <a:t>CREATIONS</a:t>
            </a:r>
          </a:p>
          <a:p>
            <a:pPr>
              <a:spcAft>
                <a:spcPts val="0"/>
              </a:spcAft>
            </a:pPr>
            <a:endParaRPr lang="fr-FR" b="1"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fr-FR" b="1" dirty="0">
                <a:solidFill>
                  <a:srgbClr val="00365F"/>
                </a:solidFill>
                <a:latin typeface="Calibri" panose="020F0502020204030204" pitchFamily="34" charset="0"/>
                <a:ea typeface="Calibri" panose="020F0502020204030204" pitchFamily="34" charset="0"/>
                <a:cs typeface="Calibri" panose="020F0502020204030204" pitchFamily="34" charset="0"/>
              </a:rPr>
              <a:t>CAP Maintenance des véhicules</a:t>
            </a:r>
            <a:r>
              <a:rPr lang="fr-FR" dirty="0">
                <a:solidFill>
                  <a:srgbClr val="00365F"/>
                </a:solidFill>
                <a:latin typeface="Calibri" panose="020F0502020204030204" pitchFamily="34" charset="0"/>
                <a:ea typeface="Calibri" panose="020F0502020204030204" pitchFamily="34" charset="0"/>
                <a:cs typeface="Calibri" panose="020F0502020204030204" pitchFamily="34" charset="0"/>
              </a:rPr>
              <a:t> </a:t>
            </a:r>
          </a:p>
          <a:p>
            <a:pPr>
              <a:spcAft>
                <a:spcPts val="0"/>
              </a:spcAft>
            </a:pPr>
            <a:r>
              <a:rPr lang="fr-FR" sz="1600" dirty="0">
                <a:latin typeface="Calibri" panose="020F0502020204030204" pitchFamily="34" charset="0"/>
                <a:ea typeface="Calibri" panose="020F0502020204030204" pitchFamily="34" charset="0"/>
                <a:cs typeface="Calibri" panose="020F0502020204030204" pitchFamily="34" charset="0"/>
                <a:hlinkClick r:id="rId3"/>
              </a:rPr>
              <a:t>Arrêté du 26 mars 2025 </a:t>
            </a:r>
            <a:r>
              <a:rPr lang="fr-FR" sz="1600" dirty="0">
                <a:latin typeface="Calibri" panose="020F0502020204030204" pitchFamily="34" charset="0"/>
                <a:ea typeface="Calibri" panose="020F0502020204030204" pitchFamily="34" charset="0"/>
                <a:cs typeface="Calibri" panose="020F0502020204030204" pitchFamily="34" charset="0"/>
              </a:rPr>
              <a:t>portant création du </a:t>
            </a:r>
            <a:r>
              <a:rPr lang="fr-FR" sz="1600" b="1" dirty="0">
                <a:latin typeface="Calibri" panose="020F0502020204030204" pitchFamily="34" charset="0"/>
                <a:ea typeface="Calibri" panose="020F0502020204030204" pitchFamily="34" charset="0"/>
                <a:cs typeface="Calibri" panose="020F0502020204030204" pitchFamily="34" charset="0"/>
              </a:rPr>
              <a:t>CAP Maintenance des véhicules</a:t>
            </a:r>
            <a:r>
              <a:rPr lang="fr-FR" sz="1600" dirty="0">
                <a:latin typeface="Calibri" panose="020F0502020204030204" pitchFamily="34" charset="0"/>
                <a:ea typeface="Calibri" panose="020F0502020204030204" pitchFamily="34" charset="0"/>
                <a:cs typeface="Calibri" panose="020F0502020204030204" pitchFamily="34" charset="0"/>
              </a:rPr>
              <a:t> fixant ses modalités de délivrance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600" dirty="0">
                <a:solidFill>
                  <a:srgbClr val="00365F"/>
                </a:solidFill>
                <a:latin typeface="Calibri" panose="020F0502020204030204" pitchFamily="34" charset="0"/>
                <a:ea typeface="Calibri" panose="020F0502020204030204" pitchFamily="34" charset="0"/>
                <a:cs typeface="Calibri" panose="020F0502020204030204" pitchFamily="34" charset="0"/>
              </a:rPr>
              <a:t>Ce CAP comporte trois options : </a:t>
            </a:r>
            <a:r>
              <a:rPr lang="fr-FR" sz="1600" b="1" dirty="0">
                <a:solidFill>
                  <a:srgbClr val="00365F"/>
                </a:solidFill>
                <a:latin typeface="Calibri" panose="020F0502020204030204" pitchFamily="34" charset="0"/>
                <a:ea typeface="Calibri" panose="020F0502020204030204" pitchFamily="34" charset="0"/>
                <a:cs typeface="Calibri" panose="020F0502020204030204" pitchFamily="34" charset="0"/>
              </a:rPr>
              <a:t>« véhicules légers », « véhicules de transport routier » et « motocycles », </a:t>
            </a:r>
            <a:r>
              <a:rPr lang="fr-FR" sz="1600" dirty="0">
                <a:solidFill>
                  <a:srgbClr val="00365F"/>
                </a:solidFill>
                <a:latin typeface="Calibri" panose="020F0502020204030204" pitchFamily="34" charset="0"/>
                <a:ea typeface="Calibri" panose="020F0502020204030204" pitchFamily="34" charset="0"/>
                <a:cs typeface="Calibri" panose="020F0502020204030204" pitchFamily="34" charset="0"/>
              </a:rPr>
              <a:t>dont la définition et les conditions de délivrance sont fixées par le présent arrêté.  La présentation synthétique du référentiel du diplôme est définie en annexe I du présent arrêté.</a:t>
            </a:r>
            <a:endPar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600" dirty="0">
                <a:solidFill>
                  <a:srgbClr val="00365F"/>
                </a:solidFill>
                <a:latin typeface="Calibri" panose="020F0502020204030204" pitchFamily="34" charset="0"/>
                <a:ea typeface="Calibri" panose="020F0502020204030204" pitchFamily="34" charset="0"/>
                <a:cs typeface="Calibri" panose="020F0502020204030204" pitchFamily="34" charset="0"/>
              </a:rPr>
              <a:t>La première session d'examen aura lieu en 2027.</a:t>
            </a:r>
            <a:endPar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600" dirty="0">
                <a:solidFill>
                  <a:srgbClr val="00365F"/>
                </a:solidFill>
                <a:latin typeface="Calibri" panose="020F0502020204030204" pitchFamily="34" charset="0"/>
                <a:ea typeface="Calibri" panose="020F0502020204030204" pitchFamily="34" charset="0"/>
                <a:cs typeface="Calibri" panose="020F0502020204030204" pitchFamily="34" charset="0"/>
              </a:rPr>
              <a:t>La dernière session d'examen du CAP « maintenance des véhicules » (arrêté du 22 avril 2014 modifié) aura lieu en 2026.</a:t>
            </a:r>
          </a:p>
          <a:p>
            <a:pPr>
              <a:spcAft>
                <a:spcPts val="0"/>
              </a:spcAft>
            </a:pPr>
            <a:endParaRPr lang="fr-FR" dirty="0">
              <a:solidFill>
                <a:srgbClr val="00365F"/>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fr-FR" b="1" dirty="0">
                <a:solidFill>
                  <a:srgbClr val="00365F"/>
                </a:solidFill>
                <a:latin typeface="Calibri" panose="020F0502020204030204" pitchFamily="34" charset="0"/>
                <a:ea typeface="Calibri" panose="020F0502020204030204" pitchFamily="34" charset="0"/>
                <a:cs typeface="Times New Roman" panose="02020603050405020304" pitchFamily="18" charset="0"/>
              </a:rPr>
              <a:t>Bac Pro Maintenance des véhicules</a:t>
            </a:r>
            <a:r>
              <a:rPr lang="fr-FR" dirty="0">
                <a:solidFill>
                  <a:srgbClr val="00365F"/>
                </a:solidFill>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hlinkClick r:id="rId4"/>
              </a:rPr>
              <a:t>Arrêté du 26 mars 2025 </a:t>
            </a:r>
            <a:r>
              <a:rPr lang="fr-FR" sz="1600" dirty="0">
                <a:latin typeface="Calibri" panose="020F0502020204030204" pitchFamily="34" charset="0"/>
                <a:ea typeface="Calibri" panose="020F0502020204030204" pitchFamily="34" charset="0"/>
                <a:cs typeface="Times New Roman" panose="02020603050405020304" pitchFamily="18" charset="0"/>
              </a:rPr>
              <a:t>portant création du </a:t>
            </a:r>
            <a:r>
              <a:rPr lang="fr-FR" sz="1600" b="1" dirty="0">
                <a:latin typeface="Calibri" panose="020F0502020204030204" pitchFamily="34" charset="0"/>
                <a:ea typeface="Calibri" panose="020F0502020204030204" pitchFamily="34" charset="0"/>
                <a:cs typeface="Times New Roman" panose="02020603050405020304" pitchFamily="18" charset="0"/>
              </a:rPr>
              <a:t>Bac Pro Maintenance des véhicules</a:t>
            </a:r>
            <a:r>
              <a:rPr lang="fr-FR" sz="1600" dirty="0">
                <a:latin typeface="Calibri" panose="020F0502020204030204" pitchFamily="34" charset="0"/>
                <a:ea typeface="Calibri" panose="020F0502020204030204" pitchFamily="34" charset="0"/>
                <a:cs typeface="Times New Roman" panose="02020603050405020304" pitchFamily="18" charset="0"/>
              </a:rPr>
              <a:t> et fixant ses modalités de délivrance</a:t>
            </a:r>
          </a:p>
          <a:p>
            <a:pPr>
              <a:spcAft>
                <a:spcPts val="0"/>
              </a:spcAft>
            </a:pP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Ce Bac Pro comporte trois options : </a:t>
            </a:r>
            <a:r>
              <a:rPr lang="fr-FR" sz="1600" b="1" dirty="0">
                <a:solidFill>
                  <a:srgbClr val="00365F"/>
                </a:solidFill>
                <a:latin typeface="Calibri" panose="020F0502020204030204" pitchFamily="34" charset="0"/>
                <a:ea typeface="Calibri" panose="020F0502020204030204" pitchFamily="34" charset="0"/>
                <a:cs typeface="Times New Roman" panose="02020603050405020304" pitchFamily="18" charset="0"/>
              </a:rPr>
              <a:t>« véhicules légers », « véhicules de transport routier » et « motocycles », </a:t>
            </a: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dont la définition et les conditions de délivrance sont fixées par le présent arrêté.</a:t>
            </a:r>
            <a:b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b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La présentation synthétique du référentiel du diplôme est définie en annexe I du présent arrêté.</a:t>
            </a:r>
          </a:p>
          <a:p>
            <a:pPr>
              <a:spcAft>
                <a:spcPts val="0"/>
              </a:spcAft>
            </a:pP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La première session aura lieu en 2028.</a:t>
            </a:r>
          </a:p>
          <a:p>
            <a:pPr>
              <a:spcAft>
                <a:spcPts val="0"/>
              </a:spcAft>
            </a:pP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La dernière session d'examen du Bac Pro maintenance des véhicules (arrêté du 19 mars 2014 modifié) aura lieu en 2027</a:t>
            </a:r>
          </a:p>
        </p:txBody>
      </p:sp>
      <p:sp>
        <p:nvSpPr>
          <p:cNvPr id="4" name="ZoneTexte 3">
            <a:extLst>
              <a:ext uri="{FF2B5EF4-FFF2-40B4-BE49-F238E27FC236}">
                <a16:creationId xmlns:a16="http://schemas.microsoft.com/office/drawing/2014/main" id="{718B2B7B-8134-4344-A553-F2B24D00AA71}"/>
              </a:ext>
            </a:extLst>
          </p:cNvPr>
          <p:cNvSpPr txBox="1"/>
          <p:nvPr/>
        </p:nvSpPr>
        <p:spPr>
          <a:xfrm>
            <a:off x="4582886" y="232794"/>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Actualités « Certification »</a:t>
            </a:r>
          </a:p>
        </p:txBody>
      </p:sp>
    </p:spTree>
    <p:extLst>
      <p:ext uri="{BB962C8B-B14F-4D97-AF65-F5344CB8AC3E}">
        <p14:creationId xmlns:p14="http://schemas.microsoft.com/office/powerpoint/2010/main" val="310625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252" y="4150049"/>
            <a:ext cx="8508505" cy="2431435"/>
          </a:xfrm>
          <a:prstGeom prst="rect">
            <a:avLst/>
          </a:prstGeom>
        </p:spPr>
        <p:txBody>
          <a:bodyPr wrap="square">
            <a:spAutoFit/>
          </a:bodyPr>
          <a:lstStyle/>
          <a:p>
            <a:pPr>
              <a:spcAft>
                <a:spcPts val="0"/>
              </a:spcAft>
            </a:pPr>
            <a:endParaRPr lang="fr-FR" b="1" dirty="0">
              <a:solidFill>
                <a:srgbClr val="00365F"/>
              </a:solidFill>
            </a:endParaRPr>
          </a:p>
          <a:p>
            <a:pPr>
              <a:spcAft>
                <a:spcPts val="0"/>
              </a:spcAft>
            </a:pPr>
            <a:r>
              <a:rPr lang="fr-FR" b="1" dirty="0">
                <a:solidFill>
                  <a:srgbClr val="00365F"/>
                </a:solidFill>
              </a:rPr>
              <a:t>Bac Pro conducteur routier de marchandises </a:t>
            </a:r>
          </a:p>
          <a:p>
            <a:pPr>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hlinkClick r:id="rId3"/>
              </a:rPr>
              <a:t>Arrêté du 26 mars 2025 </a:t>
            </a:r>
            <a:r>
              <a:rPr lang="fr-FR" sz="1600" dirty="0">
                <a:latin typeface="Calibri" panose="020F0502020204030204" pitchFamily="34" charset="0"/>
                <a:ea typeface="Calibri" panose="020F0502020204030204" pitchFamily="34" charset="0"/>
                <a:cs typeface="Times New Roman" panose="02020603050405020304" pitchFamily="18" charset="0"/>
              </a:rPr>
              <a:t>portant création du </a:t>
            </a:r>
            <a:r>
              <a:rPr lang="fr-FR" sz="1600" b="1" dirty="0">
                <a:latin typeface="Calibri" panose="020F0502020204030204" pitchFamily="34" charset="0"/>
                <a:ea typeface="Calibri" panose="020F0502020204030204" pitchFamily="34" charset="0"/>
                <a:cs typeface="Times New Roman" panose="02020603050405020304" pitchFamily="18" charset="0"/>
              </a:rPr>
              <a:t>Bac Pro</a:t>
            </a:r>
            <a:r>
              <a:rPr lang="fr-FR" sz="1600" dirty="0">
                <a:latin typeface="Calibri" panose="020F0502020204030204" pitchFamily="34" charset="0"/>
                <a:ea typeface="Calibri" panose="020F0502020204030204" pitchFamily="34" charset="0"/>
                <a:cs typeface="Times New Roman" panose="02020603050405020304" pitchFamily="18" charset="0"/>
              </a:rPr>
              <a:t> </a:t>
            </a:r>
            <a:r>
              <a:rPr lang="fr-FR" sz="1600" b="1" dirty="0">
                <a:latin typeface="Calibri" panose="020F0502020204030204" pitchFamily="34" charset="0"/>
                <a:ea typeface="Calibri" panose="020F0502020204030204" pitchFamily="34" charset="0"/>
                <a:cs typeface="Times New Roman" panose="02020603050405020304" pitchFamily="18" charset="0"/>
              </a:rPr>
              <a:t>conducteur routier de marchandises</a:t>
            </a:r>
            <a:r>
              <a:rPr lang="fr-FR" sz="1600" dirty="0">
                <a:latin typeface="Calibri" panose="020F0502020204030204" pitchFamily="34" charset="0"/>
                <a:ea typeface="Calibri" panose="020F0502020204030204" pitchFamily="34" charset="0"/>
                <a:cs typeface="Times New Roman" panose="02020603050405020304" pitchFamily="18" charset="0"/>
              </a:rPr>
              <a:t> et fixant ses modalités de délivrance.</a:t>
            </a:r>
          </a:p>
          <a:p>
            <a:pPr>
              <a:spcAft>
                <a:spcPts val="0"/>
              </a:spcAft>
            </a:pP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La première session aura lieu en 2028.</a:t>
            </a:r>
          </a:p>
          <a:p>
            <a:pPr>
              <a:spcAft>
                <a:spcPts val="0"/>
              </a:spcAft>
            </a:pP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La dernière session d'examen du Bac Pro Conducteur transport routier de marchandises (arrêté du 3 juin 2010 modifié) aura lieu en 2027.</a:t>
            </a:r>
          </a:p>
          <a:p>
            <a:pPr>
              <a:spcAft>
                <a:spcPts val="0"/>
              </a:spcAft>
            </a:pPr>
            <a:endParaRPr lang="fr-FR" dirty="0">
              <a:solidFill>
                <a:srgbClr val="00365F"/>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fr-FR"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718B2B7B-8134-4344-A553-F2B24D00AA71}"/>
              </a:ext>
            </a:extLst>
          </p:cNvPr>
          <p:cNvSpPr txBox="1"/>
          <p:nvPr/>
        </p:nvSpPr>
        <p:spPr>
          <a:xfrm>
            <a:off x="4582886" y="232794"/>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Actualités « Certification »</a:t>
            </a:r>
          </a:p>
        </p:txBody>
      </p:sp>
      <p:sp>
        <p:nvSpPr>
          <p:cNvPr id="6" name="ZoneTexte 5">
            <a:extLst>
              <a:ext uri="{FF2B5EF4-FFF2-40B4-BE49-F238E27FC236}">
                <a16:creationId xmlns:a16="http://schemas.microsoft.com/office/drawing/2014/main" id="{2D227EB9-E49D-40B4-98D7-DD89F51CF13C}"/>
              </a:ext>
            </a:extLst>
          </p:cNvPr>
          <p:cNvSpPr txBox="1"/>
          <p:nvPr/>
        </p:nvSpPr>
        <p:spPr>
          <a:xfrm>
            <a:off x="516252" y="1247974"/>
            <a:ext cx="8397036" cy="2646878"/>
          </a:xfrm>
          <a:prstGeom prst="rect">
            <a:avLst/>
          </a:prstGeom>
          <a:noFill/>
        </p:spPr>
        <p:txBody>
          <a:bodyPr wrap="square">
            <a:spAutoFit/>
          </a:bodyPr>
          <a:lstStyle/>
          <a:p>
            <a:r>
              <a:rPr lang="fr-FR" b="1" dirty="0">
                <a:solidFill>
                  <a:srgbClr val="00365F"/>
                </a:solidFill>
              </a:rPr>
              <a:t>CAP Conducteur routier de marchandises </a:t>
            </a:r>
          </a:p>
          <a:p>
            <a:r>
              <a:rPr lang="fr-FR" sz="1600" dirty="0">
                <a:hlinkClick r:id="rId4"/>
              </a:rPr>
              <a:t>Arrêté du 26 mars 2025 </a:t>
            </a:r>
            <a:r>
              <a:rPr lang="fr-FR" sz="1600" dirty="0"/>
              <a:t>portant création du </a:t>
            </a:r>
            <a:r>
              <a:rPr lang="fr-FR" sz="1600" b="1" dirty="0"/>
              <a:t>CAP Conducteur routier de marchandises</a:t>
            </a:r>
            <a:r>
              <a:rPr lang="fr-FR" sz="1600" dirty="0"/>
              <a:t> et fixant ses modalités de délivrance</a:t>
            </a:r>
          </a:p>
          <a:p>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Ce CAP comporte </a:t>
            </a:r>
            <a:r>
              <a:rPr lang="fr-FR" b="1" dirty="0">
                <a:solidFill>
                  <a:srgbClr val="00365F"/>
                </a:solidFill>
                <a:latin typeface="Calibri" panose="020F0502020204030204" pitchFamily="34" charset="0"/>
                <a:ea typeface="Calibri" panose="020F0502020204030204" pitchFamily="34" charset="0"/>
                <a:cs typeface="Times New Roman" panose="02020603050405020304" pitchFamily="18" charset="0"/>
              </a:rPr>
              <a:t>deux options : « Livraisons de proximité » et « Livraisons longue distance » </a:t>
            </a: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dont la définition et les conditions de délivrance sont fixées par le présent arrêté.</a:t>
            </a:r>
            <a:b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br>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La présentation synthétique du référentiel du diplôme est définie en annexe I du présent arrêté.</a:t>
            </a:r>
          </a:p>
          <a:p>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La première session aura lieu en 2027.</a:t>
            </a:r>
          </a:p>
          <a:p>
            <a:r>
              <a:rPr lang="fr-FR" sz="1600" dirty="0">
                <a:solidFill>
                  <a:srgbClr val="00365F"/>
                </a:solidFill>
                <a:latin typeface="Calibri" panose="020F0502020204030204" pitchFamily="34" charset="0"/>
                <a:ea typeface="Calibri" panose="020F0502020204030204" pitchFamily="34" charset="0"/>
                <a:cs typeface="Times New Roman" panose="02020603050405020304" pitchFamily="18" charset="0"/>
              </a:rPr>
              <a:t>La dernière session d'examen du CAP « conducteur livreur de marchandises » (arrêté du 18 juin 2010 modifié) et la dernière session d'examen du CAP « conducteur routier marchandises » (arrêté du 21 juin 2007 modifié) auront lieu en 2026.</a:t>
            </a:r>
          </a:p>
        </p:txBody>
      </p:sp>
    </p:spTree>
    <p:extLst>
      <p:ext uri="{BB962C8B-B14F-4D97-AF65-F5344CB8AC3E}">
        <p14:creationId xmlns:p14="http://schemas.microsoft.com/office/powerpoint/2010/main" val="121686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18B2B7B-8134-4344-A553-F2B24D00AA71}"/>
              </a:ext>
            </a:extLst>
          </p:cNvPr>
          <p:cNvSpPr txBox="1"/>
          <p:nvPr/>
        </p:nvSpPr>
        <p:spPr>
          <a:xfrm>
            <a:off x="4582886" y="232794"/>
            <a:ext cx="4110177" cy="461665"/>
          </a:xfrm>
          <a:prstGeom prst="rect">
            <a:avLst/>
          </a:prstGeom>
          <a:noFill/>
        </p:spPr>
        <p:txBody>
          <a:bodyPr wrap="square">
            <a:spAutoFit/>
          </a:bodyPr>
          <a:lstStyle/>
          <a:p>
            <a:pPr>
              <a:spcBef>
                <a:spcPct val="0"/>
              </a:spcBef>
              <a:spcAft>
                <a:spcPts val="600"/>
              </a:spcAft>
            </a:pPr>
            <a:r>
              <a:rPr lang="fr-FR" altLang="fr-FR" sz="2400" b="1" dirty="0">
                <a:solidFill>
                  <a:srgbClr val="E94E1B"/>
                </a:solidFill>
                <a:latin typeface="Arial" pitchFamily="34" charset="0"/>
              </a:rPr>
              <a:t>Actualités « Certification »</a:t>
            </a:r>
          </a:p>
        </p:txBody>
      </p:sp>
      <p:sp>
        <p:nvSpPr>
          <p:cNvPr id="6" name="ZoneTexte 5">
            <a:extLst>
              <a:ext uri="{FF2B5EF4-FFF2-40B4-BE49-F238E27FC236}">
                <a16:creationId xmlns:a16="http://schemas.microsoft.com/office/drawing/2014/main" id="{2D227EB9-E49D-40B4-98D7-DD89F51CF13C}"/>
              </a:ext>
            </a:extLst>
          </p:cNvPr>
          <p:cNvSpPr txBox="1"/>
          <p:nvPr/>
        </p:nvSpPr>
        <p:spPr>
          <a:xfrm>
            <a:off x="516252" y="1247974"/>
            <a:ext cx="8397036" cy="3447098"/>
          </a:xfrm>
          <a:prstGeom prst="rect">
            <a:avLst/>
          </a:prstGeom>
          <a:noFill/>
        </p:spPr>
        <p:txBody>
          <a:bodyPr wrap="square">
            <a:spAutoFit/>
          </a:bodyPr>
          <a:lstStyle/>
          <a:p>
            <a:r>
              <a:rPr lang="fr-FR" b="1" dirty="0">
                <a:solidFill>
                  <a:srgbClr val="00365F"/>
                </a:solidFill>
              </a:rPr>
              <a:t>CREATION</a:t>
            </a:r>
          </a:p>
          <a:p>
            <a:endParaRPr lang="fr-FR" b="1" dirty="0">
              <a:solidFill>
                <a:srgbClr val="00365F"/>
              </a:solidFill>
            </a:endParaRPr>
          </a:p>
          <a:p>
            <a:r>
              <a:rPr lang="fr-FR" b="1" dirty="0">
                <a:solidFill>
                  <a:srgbClr val="00365F"/>
                </a:solidFill>
              </a:rPr>
              <a:t>Certificat de spécialisation  Maintenance des équipements thermiques individuels</a:t>
            </a:r>
          </a:p>
          <a:p>
            <a:endParaRPr lang="fr-FR" sz="1600" b="1" dirty="0">
              <a:solidFill>
                <a:srgbClr val="00365F"/>
              </a:solidFill>
            </a:endParaRPr>
          </a:p>
          <a:p>
            <a:r>
              <a:rPr lang="fr-FR" sz="1600" dirty="0">
                <a:hlinkClick r:id="rId3"/>
              </a:rPr>
              <a:t>Arrêté du 27 août 2025 </a:t>
            </a:r>
            <a:r>
              <a:rPr lang="fr-FR" sz="1600" dirty="0"/>
              <a:t>création du </a:t>
            </a:r>
            <a:r>
              <a:rPr lang="fr-FR" sz="1600" b="1" dirty="0"/>
              <a:t>CS Maintenance des équipements thermiques individuels </a:t>
            </a:r>
            <a:r>
              <a:rPr lang="fr-FR" sz="1600" dirty="0"/>
              <a:t>et fixant ses modalités de délivrance</a:t>
            </a:r>
          </a:p>
          <a:p>
            <a:endParaRPr lang="fr-FR" sz="1600" dirty="0"/>
          </a:p>
          <a:p>
            <a:r>
              <a:rPr lang="fr-FR" sz="1600" dirty="0">
                <a:solidFill>
                  <a:srgbClr val="00365F"/>
                </a:solidFill>
                <a:ea typeface="Calibri" panose="020F0502020204030204" pitchFamily="34" charset="0"/>
                <a:cs typeface="Times New Roman" panose="02020603050405020304" pitchFamily="18" charset="0"/>
              </a:rPr>
              <a:t>Cette spécialisation est classée au niveau 3 du CNCP.</a:t>
            </a:r>
          </a:p>
          <a:p>
            <a:endParaRPr lang="fr-FR" sz="1600" dirty="0">
              <a:solidFill>
                <a:srgbClr val="00365F"/>
              </a:solidFill>
              <a:ea typeface="Calibri" panose="020F0502020204030204" pitchFamily="34" charset="0"/>
              <a:cs typeface="Times New Roman" panose="02020603050405020304" pitchFamily="18" charset="0"/>
            </a:endParaRPr>
          </a:p>
          <a:p>
            <a:r>
              <a:rPr lang="fr-FR" sz="1600" dirty="0">
                <a:solidFill>
                  <a:srgbClr val="00365F"/>
                </a:solidFill>
                <a:ea typeface="Calibri" panose="020F0502020204030204" pitchFamily="34" charset="0"/>
                <a:cs typeface="Times New Roman" panose="02020603050405020304" pitchFamily="18" charset="0"/>
              </a:rPr>
              <a:t>La première session aura lieu en 2027</a:t>
            </a:r>
          </a:p>
          <a:p>
            <a:r>
              <a:rPr lang="fr-FR" sz="1600" dirty="0">
                <a:solidFill>
                  <a:srgbClr val="00365F"/>
                </a:solidFill>
                <a:ea typeface="Calibri" panose="020F0502020204030204" pitchFamily="34" charset="0"/>
                <a:cs typeface="Times New Roman" panose="02020603050405020304" pitchFamily="18" charset="0"/>
              </a:rPr>
              <a:t>La dernière session de la CS Maintenance des équipements thermiques individuels (arrêté du 11 octobre 2022) aura lieu en 2026.</a:t>
            </a:r>
          </a:p>
        </p:txBody>
      </p:sp>
    </p:spTree>
    <p:extLst>
      <p:ext uri="{BB962C8B-B14F-4D97-AF65-F5344CB8AC3E}">
        <p14:creationId xmlns:p14="http://schemas.microsoft.com/office/powerpoint/2010/main" val="164475092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2482</TotalTime>
  <Words>3432</Words>
  <Application>Microsoft Office PowerPoint</Application>
  <PresentationFormat>Affichage à l'écran (4:3)</PresentationFormat>
  <Paragraphs>302</Paragraphs>
  <Slides>32</Slides>
  <Notes>32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32</vt:i4>
      </vt:variant>
    </vt:vector>
  </HeadingPairs>
  <TitlesOfParts>
    <vt:vector size="42" baseType="lpstr">
      <vt:lpstr>Arial</vt:lpstr>
      <vt:lpstr>Arial Black</vt:lpstr>
      <vt:lpstr>Arial Narrow</vt:lpstr>
      <vt:lpstr>Calibri</vt:lpstr>
      <vt:lpstr>Calibri-Bold</vt:lpstr>
      <vt:lpstr>Helvetica</vt:lpstr>
      <vt:lpstr>Helvetica-Bold</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HOBÉ Nathalie</dc:creator>
  <cp:lastModifiedBy>TROJAN Guylène</cp:lastModifiedBy>
  <cp:revision>184</cp:revision>
  <cp:lastPrinted>2025-09-17T10:07:34Z</cp:lastPrinted>
  <dcterms:created xsi:type="dcterms:W3CDTF">2025-01-15T10:14:24Z</dcterms:created>
  <dcterms:modified xsi:type="dcterms:W3CDTF">2025-09-25T07:34:22Z</dcterms:modified>
</cp:coreProperties>
</file>