
<file path=[Content_Types].xml><?xml version="1.0" encoding="utf-8"?>
<Types xmlns="http://schemas.openxmlformats.org/package/2006/content-types">
  <Default Extension="emf" ContentType="image/x-emf"/>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8"/>
  </p:notesMasterIdLst>
  <p:handoutMasterIdLst>
    <p:handoutMasterId r:id="rId19"/>
  </p:handoutMasterIdLst>
  <p:sldIdLst>
    <p:sldId id="331" r:id="rId5"/>
    <p:sldId id="415" r:id="rId6"/>
    <p:sldId id="417" r:id="rId7"/>
    <p:sldId id="418" r:id="rId8"/>
    <p:sldId id="427" r:id="rId9"/>
    <p:sldId id="428" r:id="rId10"/>
    <p:sldId id="400" r:id="rId11"/>
    <p:sldId id="423" r:id="rId12"/>
    <p:sldId id="410" r:id="rId13"/>
    <p:sldId id="424" r:id="rId14"/>
    <p:sldId id="419" r:id="rId15"/>
    <p:sldId id="422" r:id="rId16"/>
    <p:sldId id="425" r:id="rId17"/>
  </p:sldIdLst>
  <p:sldSz cx="9906000" cy="6858000" type="A4"/>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331"/>
            <p14:sldId id="415"/>
            <p14:sldId id="417"/>
            <p14:sldId id="418"/>
            <p14:sldId id="427"/>
            <p14:sldId id="428"/>
            <p14:sldId id="400"/>
            <p14:sldId id="423"/>
            <p14:sldId id="410"/>
            <p14:sldId id="424"/>
            <p14:sldId id="419"/>
            <p14:sldId id="422"/>
            <p14:sldId id="425"/>
          </p14:sldIdLst>
        </p14:section>
        <p14:section name="MÉTHODOLOGIE" id="{EB03BDE6-D677-4574-A7BF-9721F91BDEB8}">
          <p14:sldIdLst/>
        </p14:section>
      </p14:sectionLst>
    </p:ext>
    <p:ext uri="{EFAFB233-063F-42B5-8137-9DF3F51BA10A}">
      <p15:sldGuideLst xmlns:p15="http://schemas.microsoft.com/office/powerpoint/2012/main">
        <p15:guide id="1" orient="horz" pos="2160" userDrawn="1">
          <p15:clr>
            <a:srgbClr val="A4A3A4"/>
          </p15:clr>
        </p15:guide>
        <p15:guide id="2" orient="horz" pos="255" userDrawn="1">
          <p15:clr>
            <a:srgbClr val="A4A3A4"/>
          </p15:clr>
        </p15:guide>
        <p15:guide id="3" orient="horz" pos="1139" userDrawn="1">
          <p15:clr>
            <a:srgbClr val="A4A3A4"/>
          </p15:clr>
        </p15:guide>
        <p15:guide id="4" orient="horz" pos="1095" userDrawn="1">
          <p15:clr>
            <a:srgbClr val="A4A3A4"/>
          </p15:clr>
        </p15:guide>
        <p15:guide id="5" orient="horz" pos="4065" userDrawn="1">
          <p15:clr>
            <a:srgbClr val="A4A3A4"/>
          </p15:clr>
        </p15:guide>
        <p15:guide id="6" orient="horz" pos="4201" userDrawn="1">
          <p15:clr>
            <a:srgbClr val="A4A3A4"/>
          </p15:clr>
        </p15:guide>
        <p15:guide id="7" pos="3120" userDrawn="1">
          <p15:clr>
            <a:srgbClr val="A4A3A4"/>
          </p15:clr>
        </p15:guide>
        <p15:guide id="8" pos="516" userDrawn="1">
          <p15:clr>
            <a:srgbClr val="A4A3A4"/>
          </p15:clr>
        </p15:guide>
        <p15:guide id="9" pos="5626" userDrawn="1">
          <p15:clr>
            <a:srgbClr val="A4A3A4"/>
          </p15:clr>
        </p15:guide>
        <p15:guide id="10" pos="59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7F7"/>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41" autoAdjust="0"/>
    <p:restoredTop sz="85923" autoAdjust="0"/>
  </p:normalViewPr>
  <p:slideViewPr>
    <p:cSldViewPr showGuides="1">
      <p:cViewPr varScale="1">
        <p:scale>
          <a:sx n="57" d="100"/>
          <a:sy n="57" d="100"/>
        </p:scale>
        <p:origin x="1504" y="44"/>
      </p:cViewPr>
      <p:guideLst>
        <p:guide orient="horz" pos="2160"/>
        <p:guide orient="horz" pos="255"/>
        <p:guide orient="horz" pos="1139"/>
        <p:guide orient="horz" pos="1095"/>
        <p:guide orient="horz" pos="4065"/>
        <p:guide orient="horz" pos="4201"/>
        <p:guide pos="3120"/>
        <p:guide pos="516"/>
        <p:guide pos="5626"/>
        <p:guide pos="592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001" tIns="45501" rIns="91001" bIns="45501"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001" tIns="45501" rIns="91001" bIns="45501" rtlCol="0"/>
          <a:lstStyle>
            <a:lvl1pPr algn="r">
              <a:defRPr sz="1200"/>
            </a:lvl1pPr>
          </a:lstStyle>
          <a:p>
            <a:fld id="{B54EE0B5-2EF5-4C94-A69D-10011D558B0B}" type="datetimeFigureOut">
              <a:rPr lang="fr-FR" smtClean="0"/>
              <a:t>18/09/2023</a:t>
            </a:fld>
            <a:endParaRPr lang="fr-FR"/>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001" tIns="45501" rIns="91001" bIns="45501"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001" tIns="45501" rIns="91001" bIns="45501" rtlCol="0" anchor="b"/>
          <a:lstStyle>
            <a:lvl1pPr algn="r">
              <a:defRPr sz="1200"/>
            </a:lvl1pPr>
          </a:lstStyle>
          <a:p>
            <a:fld id="{88CFCEF3-267C-4548-AC99-027CBB770F9E}" type="slidenum">
              <a:rPr lang="fr-FR" smtClean="0"/>
              <a:t>‹N°›</a:t>
            </a:fld>
            <a:endParaRPr lang="fr-FR"/>
          </a:p>
        </p:txBody>
      </p:sp>
    </p:spTree>
    <p:extLst>
      <p:ext uri="{BB962C8B-B14F-4D97-AF65-F5344CB8AC3E}">
        <p14:creationId xmlns:p14="http://schemas.microsoft.com/office/powerpoint/2010/main" val="3217793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001" tIns="45501" rIns="91001" bIns="45501"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001" tIns="45501" rIns="91001" bIns="45501" rtlCol="0"/>
          <a:lstStyle>
            <a:lvl1pPr algn="r">
              <a:defRPr sz="1200">
                <a:latin typeface="Arial" pitchFamily="34" charset="0"/>
              </a:defRPr>
            </a:lvl1pPr>
          </a:lstStyle>
          <a:p>
            <a:fld id="{D680E798-53FF-4C51-A981-953463752515}" type="datetimeFigureOut">
              <a:rPr lang="fr-FR" smtClean="0"/>
              <a:pPr/>
              <a:t>18/09/2023</a:t>
            </a:fld>
            <a:endParaRPr lang="fr-FR" dirty="0"/>
          </a:p>
        </p:txBody>
      </p:sp>
      <p:sp>
        <p:nvSpPr>
          <p:cNvPr id="4" name="Espace réservé de l'image des diapositives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001" tIns="45501" rIns="91001" bIns="45501"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001" tIns="45501" rIns="91001" bIns="45501"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1001" tIns="45501" rIns="91001" bIns="45501"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1001" tIns="45501" rIns="91001" bIns="45501"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a:t>
            </a:fld>
            <a:endParaRPr lang="fr-FR" dirty="0"/>
          </a:p>
        </p:txBody>
      </p:sp>
    </p:spTree>
    <p:extLst>
      <p:ext uri="{BB962C8B-B14F-4D97-AF65-F5344CB8AC3E}">
        <p14:creationId xmlns:p14="http://schemas.microsoft.com/office/powerpoint/2010/main" val="429964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10</a:t>
            </a:fld>
            <a:endParaRPr lang="fr-FR" altLang="fr-FR"/>
          </a:p>
        </p:txBody>
      </p:sp>
    </p:spTree>
    <p:extLst>
      <p:ext uri="{BB962C8B-B14F-4D97-AF65-F5344CB8AC3E}">
        <p14:creationId xmlns:p14="http://schemas.microsoft.com/office/powerpoint/2010/main" val="2629471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11</a:t>
            </a:fld>
            <a:endParaRPr lang="fr-FR" altLang="fr-FR"/>
          </a:p>
        </p:txBody>
      </p:sp>
    </p:spTree>
    <p:extLst>
      <p:ext uri="{BB962C8B-B14F-4D97-AF65-F5344CB8AC3E}">
        <p14:creationId xmlns:p14="http://schemas.microsoft.com/office/powerpoint/2010/main" val="28130684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12</a:t>
            </a:fld>
            <a:endParaRPr lang="fr-FR" altLang="fr-FR"/>
          </a:p>
        </p:txBody>
      </p:sp>
    </p:spTree>
    <p:extLst>
      <p:ext uri="{BB962C8B-B14F-4D97-AF65-F5344CB8AC3E}">
        <p14:creationId xmlns:p14="http://schemas.microsoft.com/office/powerpoint/2010/main" val="4079970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13</a:t>
            </a:fld>
            <a:endParaRPr lang="fr-FR" altLang="fr-FR"/>
          </a:p>
        </p:txBody>
      </p:sp>
    </p:spTree>
    <p:extLst>
      <p:ext uri="{BB962C8B-B14F-4D97-AF65-F5344CB8AC3E}">
        <p14:creationId xmlns:p14="http://schemas.microsoft.com/office/powerpoint/2010/main" val="1409738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2</a:t>
            </a:fld>
            <a:endParaRPr lang="fr-FR" altLang="fr-FR"/>
          </a:p>
        </p:txBody>
      </p:sp>
    </p:spTree>
    <p:extLst>
      <p:ext uri="{BB962C8B-B14F-4D97-AF65-F5344CB8AC3E}">
        <p14:creationId xmlns:p14="http://schemas.microsoft.com/office/powerpoint/2010/main" val="3480202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3</a:t>
            </a:fld>
            <a:endParaRPr lang="fr-FR" altLang="fr-FR"/>
          </a:p>
        </p:txBody>
      </p:sp>
    </p:spTree>
    <p:extLst>
      <p:ext uri="{BB962C8B-B14F-4D97-AF65-F5344CB8AC3E}">
        <p14:creationId xmlns:p14="http://schemas.microsoft.com/office/powerpoint/2010/main" val="2475497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4</a:t>
            </a:fld>
            <a:endParaRPr lang="fr-FR" altLang="fr-FR"/>
          </a:p>
        </p:txBody>
      </p:sp>
    </p:spTree>
    <p:extLst>
      <p:ext uri="{BB962C8B-B14F-4D97-AF65-F5344CB8AC3E}">
        <p14:creationId xmlns:p14="http://schemas.microsoft.com/office/powerpoint/2010/main" val="320829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5</a:t>
            </a:fld>
            <a:endParaRPr lang="fr-FR" altLang="fr-FR"/>
          </a:p>
        </p:txBody>
      </p:sp>
    </p:spTree>
    <p:extLst>
      <p:ext uri="{BB962C8B-B14F-4D97-AF65-F5344CB8AC3E}">
        <p14:creationId xmlns:p14="http://schemas.microsoft.com/office/powerpoint/2010/main" val="4087843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6</a:t>
            </a:fld>
            <a:endParaRPr lang="fr-FR" altLang="fr-FR"/>
          </a:p>
        </p:txBody>
      </p:sp>
    </p:spTree>
    <p:extLst>
      <p:ext uri="{BB962C8B-B14F-4D97-AF65-F5344CB8AC3E}">
        <p14:creationId xmlns:p14="http://schemas.microsoft.com/office/powerpoint/2010/main" val="2560740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7</a:t>
            </a:fld>
            <a:endParaRPr lang="fr-FR" altLang="fr-FR"/>
          </a:p>
        </p:txBody>
      </p:sp>
    </p:spTree>
    <p:extLst>
      <p:ext uri="{BB962C8B-B14F-4D97-AF65-F5344CB8AC3E}">
        <p14:creationId xmlns:p14="http://schemas.microsoft.com/office/powerpoint/2010/main" val="2691116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254061"/>
                </a:solidFill>
                <a:latin typeface="Calibri" panose="020F0502020204030204" pitchFamily="34" charset="0"/>
                <a:ea typeface="Tahoma" panose="020B0604030504040204" pitchFamily="34" charset="0"/>
                <a:cs typeface="Tahoma" panose="020B0604030504040204" pitchFamily="34" charset="0"/>
              </a:rPr>
              <a:t>La mission peut également répondre à une demande de contrôle écrite d’un CFA, d'un employeur d'apprenti ou d'un apprenti ou de son représentant légal s'il est mineur. Il est également possible que les signalements proviennent d’autres instances externes telles que l’inspection du travail ou un opérateur de compétences (OPCO). </a:t>
            </a:r>
          </a:p>
          <a:p>
            <a:endParaRPr lang="fr-FR" altLang="fr-FR" dirty="0"/>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8</a:t>
            </a:fld>
            <a:endParaRPr lang="fr-FR" altLang="fr-FR"/>
          </a:p>
        </p:txBody>
      </p:sp>
    </p:spTree>
    <p:extLst>
      <p:ext uri="{BB962C8B-B14F-4D97-AF65-F5344CB8AC3E}">
        <p14:creationId xmlns:p14="http://schemas.microsoft.com/office/powerpoint/2010/main" val="930929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fr-FR"/>
          </a:p>
        </p:txBody>
      </p:sp>
      <p:sp>
        <p:nvSpPr>
          <p:cNvPr id="2765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9384" indent="-284378">
              <a:defRPr>
                <a:solidFill>
                  <a:schemeClr val="tx1"/>
                </a:solidFill>
                <a:latin typeface="Arial" panose="020B0604020202020204" pitchFamily="34" charset="0"/>
              </a:defRPr>
            </a:lvl2pPr>
            <a:lvl3pPr marL="1137514" indent="-227503">
              <a:defRPr>
                <a:solidFill>
                  <a:schemeClr val="tx1"/>
                </a:solidFill>
                <a:latin typeface="Arial" panose="020B0604020202020204" pitchFamily="34" charset="0"/>
              </a:defRPr>
            </a:lvl3pPr>
            <a:lvl4pPr marL="1592519" indent="-227503">
              <a:defRPr>
                <a:solidFill>
                  <a:schemeClr val="tx1"/>
                </a:solidFill>
                <a:latin typeface="Arial" panose="020B0604020202020204" pitchFamily="34" charset="0"/>
              </a:defRPr>
            </a:lvl4pPr>
            <a:lvl5pPr marL="2047524" indent="-227503">
              <a:defRPr>
                <a:solidFill>
                  <a:schemeClr val="tx1"/>
                </a:solidFill>
                <a:latin typeface="Arial" panose="020B0604020202020204" pitchFamily="34" charset="0"/>
              </a:defRPr>
            </a:lvl5pPr>
            <a:lvl6pPr marL="2502530" indent="-227503" defTabSz="455005" eaLnBrk="0" fontAlgn="base" hangingPunct="0">
              <a:spcBef>
                <a:spcPct val="0"/>
              </a:spcBef>
              <a:spcAft>
                <a:spcPct val="0"/>
              </a:spcAft>
              <a:defRPr>
                <a:solidFill>
                  <a:schemeClr val="tx1"/>
                </a:solidFill>
                <a:latin typeface="Arial" panose="020B0604020202020204" pitchFamily="34" charset="0"/>
              </a:defRPr>
            </a:lvl6pPr>
            <a:lvl7pPr marL="2957535" indent="-227503" defTabSz="455005" eaLnBrk="0" fontAlgn="base" hangingPunct="0">
              <a:spcBef>
                <a:spcPct val="0"/>
              </a:spcBef>
              <a:spcAft>
                <a:spcPct val="0"/>
              </a:spcAft>
              <a:defRPr>
                <a:solidFill>
                  <a:schemeClr val="tx1"/>
                </a:solidFill>
                <a:latin typeface="Arial" panose="020B0604020202020204" pitchFamily="34" charset="0"/>
              </a:defRPr>
            </a:lvl7pPr>
            <a:lvl8pPr marL="3412541" indent="-227503" defTabSz="455005" eaLnBrk="0" fontAlgn="base" hangingPunct="0">
              <a:spcBef>
                <a:spcPct val="0"/>
              </a:spcBef>
              <a:spcAft>
                <a:spcPct val="0"/>
              </a:spcAft>
              <a:defRPr>
                <a:solidFill>
                  <a:schemeClr val="tx1"/>
                </a:solidFill>
                <a:latin typeface="Arial" panose="020B0604020202020204" pitchFamily="34" charset="0"/>
              </a:defRPr>
            </a:lvl8pPr>
            <a:lvl9pPr marL="3867546" indent="-227503" defTabSz="455005" eaLnBrk="0" fontAlgn="base" hangingPunct="0">
              <a:spcBef>
                <a:spcPct val="0"/>
              </a:spcBef>
              <a:spcAft>
                <a:spcPct val="0"/>
              </a:spcAft>
              <a:defRPr>
                <a:solidFill>
                  <a:schemeClr val="tx1"/>
                </a:solidFill>
                <a:latin typeface="Arial" panose="020B0604020202020204" pitchFamily="34" charset="0"/>
              </a:defRPr>
            </a:lvl9pPr>
          </a:lstStyle>
          <a:p>
            <a:fld id="{51851996-8E6F-496D-A6AA-D65807B2E343}" type="slidenum">
              <a:rPr lang="fr-FR" altLang="fr-FR" smtClean="0"/>
              <a:pPr/>
              <a:t>9</a:t>
            </a:fld>
            <a:endParaRPr lang="fr-FR" altLang="fr-FR"/>
          </a:p>
        </p:txBody>
      </p:sp>
    </p:spTree>
    <p:extLst>
      <p:ext uri="{BB962C8B-B14F-4D97-AF65-F5344CB8AC3E}">
        <p14:creationId xmlns:p14="http://schemas.microsoft.com/office/powerpoint/2010/main" val="33998704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195000" cy="24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80000" y="5226529"/>
            <a:ext cx="3510000" cy="1200000"/>
          </a:xfrm>
        </p:spPr>
        <p:txBody>
          <a:bodyPr anchor="b" anchorCtr="0"/>
          <a:lstStyle>
            <a:lvl1pPr>
              <a:defRPr sz="1150"/>
            </a:lvl1pPr>
          </a:lstStyle>
          <a:p>
            <a:r>
              <a:rPr lang="fr-FR" dirty="0"/>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195000" cy="24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95000" cy="24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p:cNvPicPr>
            <a:picLocks noChangeAspect="1"/>
          </p:cNvPicPr>
          <p:nvPr userDrawn="1"/>
        </p:nvPicPr>
        <p:blipFill>
          <a:blip r:embed="rId2"/>
          <a:stretch>
            <a:fillRect/>
          </a:stretch>
        </p:blipFill>
        <p:spPr bwMode="gray">
          <a:xfrm>
            <a:off x="540000" y="360000"/>
            <a:ext cx="2696882" cy="2700000"/>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95000" cy="24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bwMode="gray"/>
        <p:txBody>
          <a:bodyPr/>
          <a:lstStyle/>
          <a:p>
            <a:r>
              <a:rPr lang="fr-FR"/>
              <a:t>Intitulé de la direction/service interministérielle</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90000" y="3128061"/>
            <a:ext cx="9126000" cy="27696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90000" y="6379200"/>
            <a:ext cx="9126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2"/>
          <a:stretch>
            <a:fillRect/>
          </a:stretch>
        </p:blipFill>
        <p:spPr bwMode="gray">
          <a:xfrm>
            <a:off x="180000" y="180000"/>
            <a:ext cx="1440000" cy="144000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89999" y="1200000"/>
            <a:ext cx="9126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89998" y="2522624"/>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588000" y="2524800"/>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785999" y="2524800"/>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9906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89999" y="984000"/>
            <a:ext cx="9126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5990" indent="-39599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89999" y="1200000"/>
            <a:ext cx="9126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588000" y="240000"/>
            <a:ext cx="5928000" cy="480000"/>
          </a:xfrm>
        </p:spPr>
        <p:txBody>
          <a:bodyPr/>
          <a:lstStyle>
            <a:lvl1pPr marL="107997" indent="-107997" algn="r">
              <a:spcAft>
                <a:spcPts val="0"/>
              </a:spcAft>
              <a:buFont typeface="+mj-lt"/>
              <a:buAutoNum type="arabicPeriod"/>
              <a:defRPr sz="750" b="1"/>
            </a:lvl1pPr>
            <a:lvl2pPr marL="107997" indent="-107997"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89999"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588000"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786000"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89999" y="1200000"/>
            <a:ext cx="9126000" cy="96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89999" y="2448000"/>
            <a:ext cx="9126000" cy="3432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8248500" y="6378000"/>
            <a:ext cx="1267500" cy="48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90000" y="6378000"/>
            <a:ext cx="6396000" cy="48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Intitulé de la direction/service interministérielle</a:t>
            </a:r>
          </a:p>
        </p:txBody>
      </p:sp>
      <p:sp>
        <p:nvSpPr>
          <p:cNvPr id="6" name="Espace réservé du numéro de diapositive 5"/>
          <p:cNvSpPr>
            <a:spLocks noGrp="1"/>
          </p:cNvSpPr>
          <p:nvPr>
            <p:ph type="sldNum" sz="quarter" idx="4"/>
          </p:nvPr>
        </p:nvSpPr>
        <p:spPr bwMode="gray">
          <a:xfrm>
            <a:off x="6786000" y="6378000"/>
            <a:ext cx="1462500" cy="48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90000" y="6379200"/>
            <a:ext cx="9126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Image 12" descr="logoAC_NANTES_diaporama.wmf"/>
          <p:cNvPicPr>
            <a:picLocks noChangeAspect="1"/>
          </p:cNvPicPr>
          <p:nvPr userDrawn="1"/>
        </p:nvPicPr>
        <p:blipFill>
          <a:blip r:embed="rId7"/>
          <a:stretch>
            <a:fillRect/>
          </a:stretch>
        </p:blipFill>
        <p:spPr>
          <a:xfrm>
            <a:off x="324000" y="144000"/>
            <a:ext cx="449481" cy="450000"/>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Lst>
  <p:hf hdr="0"/>
  <p:txStyles>
    <p:titleStyle>
      <a:lvl1pPr algn="l" defTabSz="914378"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legifrance.gouv.fr/jorf/id/JORFTEXT000047837832"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776536" y="1772816"/>
            <a:ext cx="8368709" cy="1800200"/>
          </a:xfrm>
        </p:spPr>
        <p:txBody>
          <a:bodyPr/>
          <a:lstStyle/>
          <a:p>
            <a:pPr algn="ctr"/>
            <a:r>
              <a:rPr lang="fr-FR" sz="3600" dirty="0">
                <a:solidFill>
                  <a:srgbClr val="254061"/>
                </a:solidFill>
                <a:latin typeface="Calibri" panose="020F0502020204030204" pitchFamily="34" charset="0"/>
                <a:ea typeface="Tahoma" panose="020B0604030504040204" pitchFamily="34" charset="0"/>
                <a:cs typeface="Tahoma" panose="020B0604030504040204" pitchFamily="34" charset="0"/>
              </a:rPr>
              <a:t>MISSION DE CONTRÔLE pédagogique</a:t>
            </a:r>
          </a:p>
          <a:p>
            <a:pPr algn="ctr"/>
            <a:r>
              <a:rPr lang="fr-FR" sz="3600" dirty="0">
                <a:solidFill>
                  <a:srgbClr val="254061"/>
                </a:solidFill>
                <a:latin typeface="Calibri" panose="020F0502020204030204" pitchFamily="34" charset="0"/>
                <a:ea typeface="Tahoma" panose="020B0604030504040204" pitchFamily="34" charset="0"/>
                <a:cs typeface="Tahoma" panose="020B0604030504040204" pitchFamily="34" charset="0"/>
              </a:rPr>
              <a:t> DES FORMATIONS PAR APPRENTISSAGE </a:t>
            </a:r>
          </a:p>
          <a:p>
            <a:pPr algn="ctr"/>
            <a:endParaRPr lang="fr-FR" sz="3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algn="ctr"/>
            <a:endParaRPr lang="fr-FR" sz="3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2971536" lvl="6" indent="0">
              <a:buNone/>
            </a:pPr>
            <a:endParaRPr lang="fr-FR" sz="2350" dirty="0"/>
          </a:p>
          <a:p>
            <a:pPr lvl="4" algn="ctr"/>
            <a:endParaRPr lang="fr-FR" sz="1050" dirty="0"/>
          </a:p>
        </p:txBody>
      </p:sp>
      <p:sp>
        <p:nvSpPr>
          <p:cNvPr id="3" name="ZoneTexte 2"/>
          <p:cNvSpPr txBox="1"/>
          <p:nvPr/>
        </p:nvSpPr>
        <p:spPr>
          <a:xfrm>
            <a:off x="6377608" y="5517232"/>
            <a:ext cx="3528392" cy="923330"/>
          </a:xfrm>
          <a:prstGeom prst="rect">
            <a:avLst/>
          </a:prstGeom>
          <a:noFill/>
        </p:spPr>
        <p:txBody>
          <a:bodyPr wrap="square" rtlCol="0">
            <a:spAutoFit/>
          </a:bodyPr>
          <a:lstStyle/>
          <a:p>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Régine </a:t>
            </a:r>
            <a:r>
              <a:rPr lang="fr-FR" dirty="0" err="1">
                <a:solidFill>
                  <a:srgbClr val="254061"/>
                </a:solidFill>
                <a:latin typeface="Calibri" panose="020F0502020204030204" pitchFamily="34" charset="0"/>
                <a:ea typeface="Tahoma" panose="020B0604030504040204" pitchFamily="34" charset="0"/>
                <a:cs typeface="Tahoma" panose="020B0604030504040204" pitchFamily="34" charset="0"/>
              </a:rPr>
              <a:t>Lengronne</a:t>
            </a:r>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 </a:t>
            </a:r>
          </a:p>
          <a:p>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Coordinatrice de la Mission</a:t>
            </a:r>
          </a:p>
          <a:p>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Réunion DEC – GRETA 21 09 2023</a:t>
            </a:r>
          </a:p>
        </p:txBody>
      </p:sp>
    </p:spTree>
    <p:extLst>
      <p:ext uri="{BB962C8B-B14F-4D97-AF65-F5344CB8AC3E}">
        <p14:creationId xmlns:p14="http://schemas.microsoft.com/office/powerpoint/2010/main" val="418151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 </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776536" y="908720"/>
            <a:ext cx="8784976"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Programme de contrôle </a:t>
            </a:r>
          </a:p>
          <a:p>
            <a:pPr marL="457200" lvl="1" indent="0" defTabSz="457200" eaLnBrk="0" fontAlgn="base" hangingPunct="0">
              <a:spcBef>
                <a:spcPct val="0"/>
              </a:spcBef>
              <a:spcAft>
                <a:spcPct val="0"/>
              </a:spcAft>
              <a:buNone/>
              <a:defRPr/>
            </a:pPr>
            <a:endParaRPr lang="fr-FR" sz="1800" b="1" i="1" dirty="0">
              <a:solidFill>
                <a:srgbClr val="FF0000"/>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Le programme de travail de la mission est </a:t>
            </a: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élaboré annuellement. Il est arrêté par les recteurs.</a:t>
            </a:r>
          </a:p>
          <a:p>
            <a:pPr marL="342900" indent="-342900" defTabSz="914400">
              <a:buFontTx/>
              <a:buChar char="-"/>
            </a:pPr>
            <a:endPar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Il est défini </a:t>
            </a: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sur la base de l’offre de formation par apprentissage </a:t>
            </a: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présente dans l’académie et s’appuie sur les priorités arrêtées en collège d’inspecteurs, considérant notamment les résultats aux examens des CFA et les rénovations des diplômes professionnels et programmes d’enseignement.</a:t>
            </a:r>
          </a:p>
          <a:p>
            <a:pPr marL="342900" indent="-342900" defTabSz="914400">
              <a:buFontTx/>
              <a:buChar char="-"/>
            </a:pPr>
            <a:endPar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Il intègre certaines priorités qui peuvent être définies nationalement. Ce programme de travail annuel s’inscrit dans une trajectoire pluriannuelle. </a:t>
            </a:r>
          </a:p>
          <a:p>
            <a:pPr marL="342900" indent="-342900" defTabSz="9144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70661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148681"/>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1136576" y="692696"/>
            <a:ext cx="8784976"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Objet des contrôles </a:t>
            </a:r>
          </a:p>
          <a:p>
            <a:pPr marL="457200" lvl="1" indent="0" defTabSz="457200" eaLnBrk="0" fontAlgn="base" hangingPunct="0">
              <a:spcBef>
                <a:spcPct val="0"/>
              </a:spcBef>
              <a:spcAft>
                <a:spcPct val="0"/>
              </a:spcAft>
              <a:buNone/>
              <a:defRPr/>
            </a:pPr>
            <a:endPar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endParaRPr>
          </a:p>
        </p:txBody>
      </p:sp>
      <p:sp>
        <p:nvSpPr>
          <p:cNvPr id="2" name="Rectangle 1"/>
          <p:cNvSpPr/>
          <p:nvPr/>
        </p:nvSpPr>
        <p:spPr>
          <a:xfrm>
            <a:off x="937771" y="1226594"/>
            <a:ext cx="8443292" cy="5816977"/>
          </a:xfrm>
          <a:prstGeom prst="rect">
            <a:avLst/>
          </a:prstGeom>
        </p:spPr>
        <p:txBody>
          <a:bodyPr wrap="square">
            <a:spAutoFit/>
          </a:bodyPr>
          <a:lstStyle/>
          <a:p>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Les contrôles pédagogiques peuvent porter notamment sur :</a:t>
            </a:r>
          </a:p>
          <a:p>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l’organisation pédagogique de la formation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en centre de formation et chez l’employeur ;</a:t>
            </a:r>
          </a:p>
          <a:p>
            <a:pPr marL="342900" indent="-3429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le </a:t>
            </a: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positionnement pédagogique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effectué avant le début de la formation ;</a:t>
            </a:r>
          </a:p>
          <a:p>
            <a:pPr marL="342900" indent="-342900">
              <a:buFontTx/>
              <a:buChar char="-"/>
            </a:pPr>
            <a:endPar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la conformité de la durée de formation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en centre de formation d'apprentis (CFA) avec le contenu pédagogique et la durée minimum fixée par le règlement du diplôme ;</a:t>
            </a:r>
          </a:p>
          <a:p>
            <a:pPr marL="342900" indent="-342900">
              <a:buFontTx/>
              <a:buChar char="-"/>
            </a:pPr>
            <a:endPar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les contenus de formation enseignés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et les modalités pédagogiques mobilisées en présentiel, à distance, par le CFA ou en sous‐traitance, en conformité avec les programmes et référentiels ; </a:t>
            </a:r>
          </a:p>
          <a:p>
            <a:pPr marL="342900" indent="-3429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les activités professionnelles contextualisées pour la formation de l’apprenti en CFA au sein des </a:t>
            </a: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espaces professionnels et plateaux techniques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a:t>
            </a:r>
          </a:p>
          <a:p>
            <a:pPr marL="342900" indent="-342900">
              <a:buFontTx/>
              <a:buChar char="-"/>
            </a:pPr>
            <a:endPar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les activités confiées à l'apprenti chez l’employeur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et l’adéquation des équipements et matériels utilisés, au regard des exigences en matière d'activités professionnelles, compétences et savoirs portées au référentiel du diplôme ;</a:t>
            </a:r>
          </a:p>
          <a:p>
            <a:pPr marL="342900" indent="-3429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les méthodes et outils favorisant le développement des compétences et savoirs attendus considérant notamment </a:t>
            </a:r>
            <a:r>
              <a:rPr lang="fr-FR" sz="1600" u="sng" dirty="0">
                <a:solidFill>
                  <a:srgbClr val="254061"/>
                </a:solidFill>
                <a:latin typeface="Calibri" panose="020F0502020204030204" pitchFamily="34" charset="0"/>
                <a:ea typeface="Tahoma" panose="020B0604030504040204" pitchFamily="34" charset="0"/>
                <a:cs typeface="Tahoma" panose="020B0604030504040204" pitchFamily="34" charset="0"/>
              </a:rPr>
              <a:t>la pédagogie de l'alternance </a:t>
            </a: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a:t>
            </a:r>
          </a:p>
          <a:p>
            <a:pPr marL="342900" indent="-3429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endParaRPr lang="fr-FR" sz="2000" dirty="0">
              <a:solidFill>
                <a:srgbClr val="254061"/>
              </a:solidFill>
              <a:latin typeface="Calibri" panose="020F050202020403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97697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148681"/>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1136576" y="692696"/>
            <a:ext cx="8784976"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Objet des contrôles </a:t>
            </a:r>
          </a:p>
          <a:p>
            <a:pPr marL="457200" lvl="1" indent="0" defTabSz="457200" eaLnBrk="0" fontAlgn="base" hangingPunct="0">
              <a:spcBef>
                <a:spcPct val="0"/>
              </a:spcBef>
              <a:spcAft>
                <a:spcPct val="0"/>
              </a:spcAft>
              <a:buNone/>
              <a:defRPr/>
            </a:pPr>
            <a:endPar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endParaRPr>
          </a:p>
        </p:txBody>
      </p:sp>
      <p:sp>
        <p:nvSpPr>
          <p:cNvPr id="2" name="Rectangle 1"/>
          <p:cNvSpPr/>
          <p:nvPr/>
        </p:nvSpPr>
        <p:spPr>
          <a:xfrm>
            <a:off x="937771" y="1226594"/>
            <a:ext cx="8443292" cy="4308872"/>
          </a:xfrm>
          <a:prstGeom prst="rect">
            <a:avLst/>
          </a:prstGeom>
        </p:spPr>
        <p:txBody>
          <a:bodyPr wrap="square">
            <a:spAutoFit/>
          </a:bodyPr>
          <a:lstStyle/>
          <a:p>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Les contrôles pédagogiques peuvent porter notamment sur :</a:t>
            </a:r>
          </a:p>
          <a:p>
            <a:endParaRPr lang="fr-FR" sz="20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sz="2000" b="1" dirty="0">
                <a:solidFill>
                  <a:srgbClr val="254061"/>
                </a:solidFill>
                <a:latin typeface="Calibri" panose="020F0502020204030204" pitchFamily="34" charset="0"/>
                <a:ea typeface="Tahoma" panose="020B0604030504040204" pitchFamily="34" charset="0"/>
                <a:cs typeface="Tahoma" panose="020B0604030504040204" pitchFamily="34" charset="0"/>
              </a:rPr>
              <a:t>la mise en place de la modalité certificative CCF lorsque le CFA est habilité </a:t>
            </a:r>
            <a:r>
              <a:rPr lang="fr-FR" b="1" dirty="0">
                <a:solidFill>
                  <a:srgbClr val="254061"/>
                </a:solidFill>
                <a:latin typeface="Calibri" panose="020F0502020204030204" pitchFamily="34" charset="0"/>
                <a:ea typeface="Tahoma" panose="020B0604030504040204" pitchFamily="34" charset="0"/>
                <a:cs typeface="Tahoma" panose="020B0604030504040204" pitchFamily="34" charset="0"/>
              </a:rPr>
              <a:t>à mettre en œuvre le contrôle en cours de formation (CCF) ;</a:t>
            </a:r>
          </a:p>
          <a:p>
            <a:pPr marL="342900" indent="-342900">
              <a:buFontTx/>
              <a:buChar char="-"/>
            </a:pPr>
            <a:endParaRPr lang="fr-FR"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dirty="0">
                <a:solidFill>
                  <a:srgbClr val="254061"/>
                </a:solidFill>
                <a:latin typeface="Calibri" panose="020F0502020204030204" pitchFamily="34" charset="0"/>
                <a:ea typeface="Tahoma" panose="020B0604030504040204" pitchFamily="34" charset="0"/>
                <a:cs typeface="Tahoma" panose="020B0604030504040204" pitchFamily="34" charset="0"/>
              </a:rPr>
              <a:t>les compétences des formateurs des CFA et des maîtres d'apprentissage ;</a:t>
            </a:r>
          </a:p>
          <a:p>
            <a:pPr marL="342900" indent="-342900">
              <a:buFontTx/>
              <a:buChar char="-"/>
            </a:pPr>
            <a:endParaRPr lang="fr-FR"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a:buFontTx/>
              <a:buChar char="-"/>
            </a:pPr>
            <a:r>
              <a:rPr lang="fr-FR" b="1" dirty="0">
                <a:solidFill>
                  <a:srgbClr val="254061"/>
                </a:solidFill>
                <a:latin typeface="Calibri" panose="020F0502020204030204" pitchFamily="34" charset="0"/>
                <a:ea typeface="Tahoma" panose="020B0604030504040204" pitchFamily="34" charset="0"/>
                <a:cs typeface="Tahoma" panose="020B0604030504040204" pitchFamily="34" charset="0"/>
              </a:rPr>
              <a:t>les documents administratifs devant faire apparaître réglementairement des aspects pédagogiques (contrat d’apprentissage, convention de formation, convention tripartite de réduction ou d’allongement de la durée de formation).</a:t>
            </a:r>
            <a:r>
              <a:rPr lang="fr-FR" b="1" i="1" dirty="0">
                <a:solidFill>
                  <a:srgbClr val="254061"/>
                </a:solidFill>
                <a:latin typeface="Calibri" panose="020F0502020204030204" pitchFamily="34" charset="0"/>
                <a:ea typeface="Tahoma" panose="020B0604030504040204" pitchFamily="34" charset="0"/>
                <a:cs typeface="Tahoma" panose="020B0604030504040204" pitchFamily="34" charset="0"/>
              </a:rPr>
              <a:t> </a:t>
            </a:r>
          </a:p>
          <a:p>
            <a:endParaRPr lang="fr-FR" b="1" i="1" dirty="0">
              <a:solidFill>
                <a:srgbClr val="254061"/>
              </a:solidFill>
              <a:latin typeface="Calibri" panose="020F0502020204030204" pitchFamily="34" charset="0"/>
              <a:ea typeface="Tahoma" panose="020B0604030504040204" pitchFamily="34" charset="0"/>
              <a:cs typeface="Tahoma" panose="020B0604030504040204" pitchFamily="34" charset="0"/>
            </a:endParaRPr>
          </a:p>
          <a:p>
            <a:r>
              <a:rPr lang="fr-FR" b="1" i="1" dirty="0">
                <a:solidFill>
                  <a:srgbClr val="254061"/>
                </a:solidFill>
                <a:latin typeface="Calibri" panose="020F0502020204030204" pitchFamily="34" charset="0"/>
                <a:ea typeface="Tahoma" panose="020B0604030504040204" pitchFamily="34" charset="0"/>
                <a:cs typeface="Tahoma" panose="020B0604030504040204" pitchFamily="34" charset="0"/>
              </a:rPr>
              <a:t>Dans le prolongement des contrôles pédagogiques, l’inspecteur‐coordonnateur peut définir des modalités de suivi et d'accompagnement des préconisations pédagogiques issues des contrôles </a:t>
            </a:r>
          </a:p>
          <a:p>
            <a:pPr marL="342900" indent="-342900">
              <a:buFontTx/>
              <a:buChar char="-"/>
            </a:pPr>
            <a:endParaRPr lang="fr-FR" b="1" dirty="0">
              <a:solidFill>
                <a:srgbClr val="254061"/>
              </a:solidFill>
              <a:latin typeface="Calibri" panose="020F050202020403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63093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L’habilitation CCF </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632520" y="1338560"/>
            <a:ext cx="8784976" cy="5431572"/>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2000" b="1" dirty="0">
                <a:solidFill>
                  <a:srgbClr val="254061"/>
                </a:solidFill>
                <a:latin typeface="Calibri" panose="020F0502020204030204" pitchFamily="34" charset="0"/>
                <a:ea typeface="Tahoma" panose="020B0604030504040204" pitchFamily="34" charset="0"/>
                <a:cs typeface="Tahoma" panose="020B0604030504040204" pitchFamily="34" charset="0"/>
              </a:rPr>
              <a:t>Campagne 2022-2023 hors GRETA-CFA :</a:t>
            </a: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 </a:t>
            </a:r>
          </a:p>
          <a:p>
            <a:pPr marL="457200" lvl="1" indent="0" defTabSz="457200" eaLnBrk="0" fontAlgn="base" hangingPunct="0">
              <a:spcBef>
                <a:spcPct val="0"/>
              </a:spcBef>
              <a:spcAft>
                <a:spcPct val="0"/>
              </a:spcAft>
              <a:buNone/>
              <a:defRP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54 demandes d’habilitation:  (21 renouvellements  et 33 1ere demandes)</a:t>
            </a:r>
          </a:p>
          <a:p>
            <a:pPr marL="457200" lvl="1" indent="0" defTabSz="457200" eaLnBrk="0" fontAlgn="base" hangingPunct="0">
              <a:spcBef>
                <a:spcPct val="0"/>
              </a:spcBef>
              <a:spcAft>
                <a:spcPct val="0"/>
              </a:spcAft>
              <a:buNone/>
              <a:defRP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10 demandes en attente de visite (souvent pour la session 2025)</a:t>
            </a:r>
          </a:p>
          <a:p>
            <a:pPr marL="457200" lvl="1" indent="0" defTabSz="457200" eaLnBrk="0" fontAlgn="base" hangingPunct="0">
              <a:spcBef>
                <a:spcPct val="0"/>
              </a:spcBef>
              <a:spcAft>
                <a:spcPct val="0"/>
              </a:spcAft>
              <a:buNone/>
              <a:defRP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457200" lvl="1" indent="0" defTabSz="457200" eaLnBrk="0" fontAlgn="base" hangingPunct="0">
              <a:spcBef>
                <a:spcPct val="0"/>
              </a:spcBef>
              <a:spcAft>
                <a:spcPct val="0"/>
              </a:spcAft>
              <a:buNone/>
              <a:defRPr/>
            </a:pPr>
            <a:r>
              <a:rPr lang="fr-FR" sz="2000" b="1" dirty="0">
                <a:solidFill>
                  <a:srgbClr val="254061"/>
                </a:solidFill>
                <a:latin typeface="Calibri" panose="020F0502020204030204" pitchFamily="34" charset="0"/>
                <a:ea typeface="Tahoma" panose="020B0604030504040204" pitchFamily="34" charset="0"/>
                <a:cs typeface="Tahoma" panose="020B0604030504040204" pitchFamily="34" charset="0"/>
              </a:rPr>
              <a:t>GRETA-CFA</a:t>
            </a:r>
            <a:r>
              <a:rPr lang="fr-FR" sz="2000" dirty="0">
                <a:solidFill>
                  <a:srgbClr val="254061"/>
                </a:solidFill>
                <a:latin typeface="Calibri" panose="020F0502020204030204" pitchFamily="34" charset="0"/>
                <a:ea typeface="Tahoma" panose="020B0604030504040204" pitchFamily="34" charset="0"/>
                <a:cs typeface="Tahoma" panose="020B0604030504040204" pitchFamily="34" charset="0"/>
              </a:rPr>
              <a:t> : </a:t>
            </a:r>
          </a:p>
          <a:p>
            <a:pPr marL="457200" lvl="1" indent="0" defTabSz="457200" eaLnBrk="0" fontAlgn="base" hangingPunct="0">
              <a:spcBef>
                <a:spcPct val="0"/>
              </a:spcBef>
              <a:spcAft>
                <a:spcPct val="0"/>
              </a:spcAft>
              <a:buNone/>
              <a:defRP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Contexte :</a:t>
            </a:r>
          </a:p>
          <a:p>
            <a:pPr marL="457200" lvl="1" indent="0" defTabSz="457200" eaLnBrk="0" fontAlgn="base" hangingPunct="0">
              <a:spcBef>
                <a:spcPct val="0"/>
              </a:spcBef>
              <a:spcAft>
                <a:spcPct val="0"/>
              </a:spcAft>
              <a:buNone/>
              <a:defRP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Formation par apprentissage habilitées de droit au CCF dès la première cohorte</a:t>
            </a:r>
          </a:p>
          <a:p>
            <a:pPr marL="457200" lvl="1" indent="0" defTabSz="457200" eaLnBrk="0" fontAlgn="base" hangingPunct="0">
              <a:spcBef>
                <a:spcPct val="0"/>
              </a:spcBef>
              <a:spcAft>
                <a:spcPct val="0"/>
              </a:spcAft>
              <a:buNone/>
              <a:defRP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Equipe pédagogique souvent incomplète au moment de la demande d’ouverture</a:t>
            </a:r>
          </a:p>
          <a:p>
            <a:pPr marL="457200" lvl="1" indent="0" defTabSz="457200" eaLnBrk="0" fontAlgn="base" hangingPunct="0">
              <a:spcBef>
                <a:spcPct val="0"/>
              </a:spcBef>
              <a:spcAft>
                <a:spcPct val="0"/>
              </a:spcAft>
              <a:buNone/>
              <a:defRP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457200" lvl="1" indent="0" defTabSz="457200" eaLnBrk="0" fontAlgn="base" hangingPunct="0">
              <a:spcBef>
                <a:spcPct val="0"/>
              </a:spcBef>
              <a:spcAft>
                <a:spcPct val="0"/>
              </a:spcAft>
              <a:buNone/>
              <a:defRP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Contrôle après ouverture de la formation  </a:t>
            </a:r>
          </a:p>
          <a:p>
            <a:pPr marL="1102941" lvl="3" indent="-285750" defTabSz="457200" eaLnBrk="0" fontAlgn="base" hangingPunct="0">
              <a:spcBef>
                <a:spcPct val="0"/>
              </a:spcBef>
              <a:spcAft>
                <a:spcPct val="0"/>
              </a:spcAft>
              <a:buFont typeface="Symbol" panose="05050102010706020507" pitchFamily="18" charset="2"/>
              <a:buChar char="Þ"/>
              <a:defRPr/>
            </a:pPr>
            <a:r>
              <a:rPr lang="fr-FR" sz="1400" dirty="0">
                <a:solidFill>
                  <a:srgbClr val="254061"/>
                </a:solidFill>
                <a:latin typeface="Calibri" panose="020F0502020204030204" pitchFamily="34" charset="0"/>
                <a:ea typeface="Tahoma" panose="020B0604030504040204" pitchFamily="34" charset="0"/>
                <a:cs typeface="Tahoma" panose="020B0604030504040204" pitchFamily="34" charset="0"/>
              </a:rPr>
              <a:t>Contrôle de l’équipe pédagogique </a:t>
            </a:r>
          </a:p>
          <a:p>
            <a:pPr marL="1102941" lvl="3" indent="-285750" defTabSz="457200" eaLnBrk="0" fontAlgn="base" hangingPunct="0">
              <a:spcBef>
                <a:spcPct val="0"/>
              </a:spcBef>
              <a:spcAft>
                <a:spcPct val="0"/>
              </a:spcAft>
              <a:buFont typeface="Symbol" panose="05050102010706020507" pitchFamily="18" charset="2"/>
              <a:buChar char="Þ"/>
              <a:defRPr/>
            </a:pPr>
            <a:r>
              <a:rPr lang="fr-FR" sz="1400" dirty="0">
                <a:solidFill>
                  <a:srgbClr val="254061"/>
                </a:solidFill>
                <a:latin typeface="Calibri" panose="020F0502020204030204" pitchFamily="34" charset="0"/>
                <a:ea typeface="Tahoma" panose="020B0604030504040204" pitchFamily="34" charset="0"/>
                <a:cs typeface="Tahoma" panose="020B0604030504040204" pitchFamily="34" charset="0"/>
              </a:rPr>
              <a:t>Contrôle de l’organisation pédagogique</a:t>
            </a:r>
          </a:p>
          <a:p>
            <a:pPr marL="1102941" lvl="3" indent="-285750" defTabSz="457200" eaLnBrk="0" fontAlgn="base" hangingPunct="0">
              <a:spcBef>
                <a:spcPct val="0"/>
              </a:spcBef>
              <a:spcAft>
                <a:spcPct val="0"/>
              </a:spcAft>
              <a:buFont typeface="Symbol" panose="05050102010706020507" pitchFamily="18" charset="2"/>
              <a:buChar char="Þ"/>
              <a:defRPr/>
            </a:pPr>
            <a:r>
              <a:rPr lang="fr-FR" sz="1400" dirty="0">
                <a:solidFill>
                  <a:srgbClr val="254061"/>
                </a:solidFill>
                <a:latin typeface="Calibri" panose="020F0502020204030204" pitchFamily="34" charset="0"/>
                <a:ea typeface="Tahoma" panose="020B0604030504040204" pitchFamily="34" charset="0"/>
                <a:cs typeface="Tahoma" panose="020B0604030504040204" pitchFamily="34" charset="0"/>
              </a:rPr>
              <a:t>Contrôle des plateaux techniques</a:t>
            </a:r>
          </a:p>
          <a:p>
            <a:pPr marL="817191" lvl="3" indent="0" defTabSz="457200" eaLnBrk="0" fontAlgn="base" hangingPunct="0">
              <a:spcBef>
                <a:spcPct val="0"/>
              </a:spcBef>
              <a:spcAft>
                <a:spcPct val="0"/>
              </a:spcAft>
              <a:buNone/>
              <a:defRPr/>
            </a:pPr>
            <a:endParaRPr lang="fr-FR" sz="14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447675" lvl="3" indent="0" defTabSz="457200" eaLnBrk="0" fontAlgn="base" hangingPunct="0">
              <a:spcBef>
                <a:spcPct val="0"/>
              </a:spcBef>
              <a:spcAft>
                <a:spcPct val="0"/>
              </a:spcAft>
              <a:buNone/>
              <a:defRPr/>
            </a:pPr>
            <a:r>
              <a:rPr lang="fr-FR" sz="1400" b="1" i="1" dirty="0">
                <a:solidFill>
                  <a:srgbClr val="254061"/>
                </a:solidFill>
                <a:latin typeface="Calibri" panose="020F0502020204030204" pitchFamily="34" charset="0"/>
                <a:ea typeface="Tahoma" panose="020B0604030504040204" pitchFamily="34" charset="0"/>
                <a:cs typeface="Tahoma" panose="020B0604030504040204" pitchFamily="34" charset="0"/>
              </a:rPr>
              <a:t>Accompagnement et formation des nouveaux formateurs</a:t>
            </a:r>
          </a:p>
          <a:p>
            <a:pPr marL="733425" lvl="3" indent="-285750" defTabSz="457200" eaLnBrk="0" fontAlgn="base" hangingPunct="0">
              <a:spcBef>
                <a:spcPct val="0"/>
              </a:spcBef>
              <a:spcAft>
                <a:spcPct val="0"/>
              </a:spcAft>
              <a:buFont typeface="Symbol" panose="05050102010706020507" pitchFamily="18" charset="2"/>
              <a:buChar char="Þ"/>
              <a:defRPr/>
            </a:pPr>
            <a:r>
              <a:rPr lang="fr-FR" sz="1400" i="1" dirty="0">
                <a:solidFill>
                  <a:srgbClr val="254061"/>
                </a:solidFill>
                <a:latin typeface="Calibri" panose="020F0502020204030204" pitchFamily="34" charset="0"/>
                <a:ea typeface="Tahoma" panose="020B0604030504040204" pitchFamily="34" charset="0"/>
                <a:cs typeface="Tahoma" panose="020B0604030504040204" pitchFamily="34" charset="0"/>
              </a:rPr>
              <a:t>Demande d’avis à la MCPA avant  la décision de recrutement</a:t>
            </a:r>
          </a:p>
          <a:p>
            <a:pPr marL="733425" lvl="3" indent="-285750" defTabSz="457200" eaLnBrk="0" fontAlgn="base" hangingPunct="0">
              <a:spcBef>
                <a:spcPct val="0"/>
              </a:spcBef>
              <a:spcAft>
                <a:spcPct val="0"/>
              </a:spcAft>
              <a:buFont typeface="Symbol" panose="05050102010706020507" pitchFamily="18" charset="2"/>
              <a:buChar char="Þ"/>
              <a:defRPr/>
            </a:pPr>
            <a:r>
              <a:rPr lang="fr-FR" sz="1400" i="1" dirty="0">
                <a:solidFill>
                  <a:srgbClr val="254061"/>
                </a:solidFill>
                <a:latin typeface="Calibri" panose="020F0502020204030204" pitchFamily="34" charset="0"/>
                <a:ea typeface="Tahoma" panose="020B0604030504040204" pitchFamily="34" charset="0"/>
                <a:cs typeface="Tahoma" panose="020B0604030504040204" pitchFamily="34" charset="0"/>
              </a:rPr>
              <a:t>Mise en œuvre de formation, tutorat, … par le GRETA CFA</a:t>
            </a:r>
          </a:p>
          <a:p>
            <a:pPr marL="733425" lvl="3" indent="-285750" defTabSz="457200" eaLnBrk="0" fontAlgn="base" hangingPunct="0">
              <a:spcBef>
                <a:spcPct val="0"/>
              </a:spcBef>
              <a:spcAft>
                <a:spcPct val="0"/>
              </a:spcAft>
              <a:buFont typeface="Symbol" panose="05050102010706020507" pitchFamily="18" charset="2"/>
              <a:buChar char="Þ"/>
              <a:defRPr/>
            </a:pPr>
            <a:r>
              <a:rPr lang="fr-FR" sz="1400" i="1" dirty="0">
                <a:solidFill>
                  <a:srgbClr val="254061"/>
                </a:solidFill>
                <a:latin typeface="Calibri" panose="020F0502020204030204" pitchFamily="34" charset="0"/>
                <a:ea typeface="Tahoma" panose="020B0604030504040204" pitchFamily="34" charset="0"/>
                <a:cs typeface="Tahoma" panose="020B0604030504040204" pitchFamily="34" charset="0"/>
              </a:rPr>
              <a:t>Possibilité de visite conseil par les inspecteurs</a:t>
            </a:r>
          </a:p>
          <a:p>
            <a:pPr marL="733425" lvl="3" indent="-285750" defTabSz="457200" eaLnBrk="0" fontAlgn="base" hangingPunct="0">
              <a:spcBef>
                <a:spcPct val="0"/>
              </a:spcBef>
              <a:spcAft>
                <a:spcPct val="0"/>
              </a:spcAft>
              <a:buFont typeface="Symbol" panose="05050102010706020507" pitchFamily="18" charset="2"/>
              <a:buChar char="Þ"/>
              <a:defRPr/>
            </a:pPr>
            <a:r>
              <a:rPr lang="fr-FR" sz="1400" i="1" dirty="0">
                <a:solidFill>
                  <a:srgbClr val="254061"/>
                </a:solidFill>
                <a:latin typeface="Calibri" panose="020F0502020204030204" pitchFamily="34" charset="0"/>
                <a:ea typeface="Tahoma" panose="020B0604030504040204" pitchFamily="34" charset="0"/>
                <a:cs typeface="Tahoma" panose="020B0604030504040204" pitchFamily="34" charset="0"/>
              </a:rPr>
              <a:t>Expertise des documents pédagogiques par la MCPA (progressions, situation d’évaluation, …)</a:t>
            </a:r>
          </a:p>
          <a:p>
            <a:pPr marL="742950" lvl="1" indent="-285750" defTabSz="457200" eaLnBrk="0" fontAlgn="base" hangingPunct="0">
              <a:spcBef>
                <a:spcPct val="0"/>
              </a:spcBef>
              <a:spcAft>
                <a:spcPct val="0"/>
              </a:spcAft>
              <a:buFont typeface="Symbol" panose="05050102010706020507" pitchFamily="18" charset="2"/>
              <a:buChar char="Þ"/>
              <a:defRP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742950" lvl="1" indent="-285750" defTabSz="457200" eaLnBrk="0" fontAlgn="base" hangingPunct="0">
              <a:spcBef>
                <a:spcPct val="0"/>
              </a:spcBef>
              <a:spcAft>
                <a:spcPct val="0"/>
              </a:spcAft>
              <a:buFont typeface="Symbol" panose="05050102010706020507" pitchFamily="18" charset="2"/>
              <a:buChar char="Þ"/>
              <a:defRP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457200" lvl="1" indent="0" defTabSz="457200" eaLnBrk="0" fontAlgn="base" hangingPunct="0">
              <a:spcBef>
                <a:spcPct val="0"/>
              </a:spcBef>
              <a:spcAft>
                <a:spcPct val="0"/>
              </a:spcAft>
              <a:buNone/>
              <a:defRPr/>
            </a:pPr>
            <a:endPar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hlinkClick r:id="rId3"/>
            </a:endParaRPr>
          </a:p>
        </p:txBody>
      </p:sp>
    </p:spTree>
    <p:extLst>
      <p:ext uri="{BB962C8B-B14F-4D97-AF65-F5344CB8AC3E}">
        <p14:creationId xmlns:p14="http://schemas.microsoft.com/office/powerpoint/2010/main" val="357877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Quelques chiffres</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734210" y="1098930"/>
            <a:ext cx="8784976" cy="479262"/>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Enquête SIFA au 31 12 2022  : Répartition des effectifs</a:t>
            </a:r>
          </a:p>
          <a:p>
            <a:pPr marL="457200" lvl="1" indent="0" defTabSz="457200" eaLnBrk="0" fontAlgn="base" hangingPunct="0">
              <a:spcBef>
                <a:spcPct val="0"/>
              </a:spcBef>
              <a:spcAft>
                <a:spcPct val="0"/>
              </a:spcAft>
              <a:buNone/>
              <a:defRPr/>
            </a:pPr>
            <a:endPar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endParaRPr>
          </a:p>
          <a:p>
            <a:pPr marL="457200" lvl="1" indent="0" defTabSz="457200" eaLnBrk="0" fontAlgn="base" hangingPunct="0">
              <a:spcBef>
                <a:spcPct val="0"/>
              </a:spcBef>
              <a:spcAft>
                <a:spcPct val="0"/>
              </a:spcAft>
              <a:buNone/>
              <a:defRPr/>
            </a:pPr>
            <a:r>
              <a:rPr lang="fr-FR" sz="1800" b="1"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rPr>
              <a:t>Tous certificateurs							Diplômes éducation nationale </a:t>
            </a:r>
            <a:endParaRPr lang="fr-FR" sz="1800"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endParaRPr>
          </a:p>
        </p:txBody>
      </p:sp>
      <p:sp>
        <p:nvSpPr>
          <p:cNvPr id="8" name="ZoneTexte 7"/>
          <p:cNvSpPr txBox="1"/>
          <p:nvPr/>
        </p:nvSpPr>
        <p:spPr>
          <a:xfrm>
            <a:off x="920552" y="4653136"/>
            <a:ext cx="4176464" cy="1754326"/>
          </a:xfrm>
          <a:prstGeom prst="rect">
            <a:avLst/>
          </a:prstGeom>
          <a:noFill/>
        </p:spPr>
        <p:txBody>
          <a:bodyPr wrap="square" rtlCol="0">
            <a:spAutoFit/>
          </a:bodyPr>
          <a:lstStyle/>
          <a:p>
            <a:r>
              <a:rPr lang="fr-FR" b="1" dirty="0"/>
              <a:t>Rentrée 2022 </a:t>
            </a:r>
          </a:p>
          <a:p>
            <a:r>
              <a:rPr lang="fr-FR" dirty="0"/>
              <a:t>+ 13% d’apprentis en PDL</a:t>
            </a:r>
          </a:p>
          <a:p>
            <a:endParaRPr lang="fr-FR" dirty="0"/>
          </a:p>
          <a:p>
            <a:r>
              <a:rPr lang="fr-FR" dirty="0"/>
              <a:t>EN :  </a:t>
            </a:r>
          </a:p>
          <a:p>
            <a:r>
              <a:rPr lang="fr-FR" dirty="0"/>
              <a:t>+8% d’apprentis sur les diplômes EN</a:t>
            </a:r>
          </a:p>
          <a:p>
            <a:r>
              <a:rPr lang="fr-FR" dirty="0"/>
              <a:t>58% des apprentis   </a:t>
            </a:r>
          </a:p>
        </p:txBody>
      </p:sp>
      <p:pic>
        <p:nvPicPr>
          <p:cNvPr id="14" name="Image 13"/>
          <p:cNvPicPr>
            <a:picLocks noChangeAspect="1"/>
          </p:cNvPicPr>
          <p:nvPr/>
        </p:nvPicPr>
        <p:blipFill>
          <a:blip r:embed="rId3"/>
          <a:stretch>
            <a:fillRect/>
          </a:stretch>
        </p:blipFill>
        <p:spPr>
          <a:xfrm>
            <a:off x="927740" y="2176843"/>
            <a:ext cx="3809236" cy="2293580"/>
          </a:xfrm>
          <a:prstGeom prst="rect">
            <a:avLst/>
          </a:prstGeom>
        </p:spPr>
      </p:pic>
      <p:pic>
        <p:nvPicPr>
          <p:cNvPr id="15" name="Image 14"/>
          <p:cNvPicPr>
            <a:picLocks noChangeAspect="1"/>
          </p:cNvPicPr>
          <p:nvPr/>
        </p:nvPicPr>
        <p:blipFill>
          <a:blip r:embed="rId4"/>
          <a:stretch>
            <a:fillRect/>
          </a:stretch>
        </p:blipFill>
        <p:spPr>
          <a:xfrm>
            <a:off x="5529064" y="2204863"/>
            <a:ext cx="3774098" cy="2272423"/>
          </a:xfrm>
          <a:prstGeom prst="rect">
            <a:avLst/>
          </a:prstGeom>
        </p:spPr>
      </p:pic>
      <p:pic>
        <p:nvPicPr>
          <p:cNvPr id="17" name="Image 16"/>
          <p:cNvPicPr>
            <a:picLocks noChangeAspect="1"/>
          </p:cNvPicPr>
          <p:nvPr/>
        </p:nvPicPr>
        <p:blipFill>
          <a:blip r:embed="rId5"/>
          <a:stretch>
            <a:fillRect/>
          </a:stretch>
        </p:blipFill>
        <p:spPr>
          <a:xfrm>
            <a:off x="6005056" y="4777276"/>
            <a:ext cx="2794915" cy="2080724"/>
          </a:xfrm>
          <a:prstGeom prst="rect">
            <a:avLst/>
          </a:prstGeom>
        </p:spPr>
      </p:pic>
    </p:spTree>
    <p:extLst>
      <p:ext uri="{BB962C8B-B14F-4D97-AF65-F5344CB8AC3E}">
        <p14:creationId xmlns:p14="http://schemas.microsoft.com/office/powerpoint/2010/main" val="2713874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Quelques chiffres</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734210" y="1098930"/>
            <a:ext cx="8784976" cy="479262"/>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Enquête SIFA au 31 12 2022  : Répartition des formations</a:t>
            </a:r>
          </a:p>
          <a:p>
            <a:pPr marL="457200" lvl="1" indent="0" defTabSz="457200" eaLnBrk="0" fontAlgn="base" hangingPunct="0">
              <a:spcBef>
                <a:spcPct val="0"/>
              </a:spcBef>
              <a:spcAft>
                <a:spcPct val="0"/>
              </a:spcAft>
              <a:buNone/>
              <a:defRPr/>
            </a:pPr>
            <a:endPar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endParaRPr>
          </a:p>
          <a:p>
            <a:pPr marL="457200" lvl="1" indent="0" defTabSz="457200" eaLnBrk="0" fontAlgn="base" hangingPunct="0">
              <a:spcBef>
                <a:spcPct val="0"/>
              </a:spcBef>
              <a:spcAft>
                <a:spcPct val="0"/>
              </a:spcAft>
              <a:buNone/>
              <a:defRPr/>
            </a:pPr>
            <a:r>
              <a:rPr lang="fr-FR" sz="1800" b="1"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rPr>
              <a:t>Tous certificateurs 						Education nationale </a:t>
            </a:r>
            <a:endParaRPr lang="fr-FR" sz="1800"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endParaRPr>
          </a:p>
        </p:txBody>
      </p:sp>
      <p:sp>
        <p:nvSpPr>
          <p:cNvPr id="8" name="ZoneTexte 7"/>
          <p:cNvSpPr txBox="1"/>
          <p:nvPr/>
        </p:nvSpPr>
        <p:spPr>
          <a:xfrm>
            <a:off x="920552" y="4679286"/>
            <a:ext cx="3860999" cy="1754326"/>
          </a:xfrm>
          <a:prstGeom prst="rect">
            <a:avLst/>
          </a:prstGeom>
          <a:noFill/>
        </p:spPr>
        <p:txBody>
          <a:bodyPr wrap="square" rtlCol="0">
            <a:spAutoFit/>
          </a:bodyPr>
          <a:lstStyle/>
          <a:p>
            <a:r>
              <a:rPr lang="fr-FR" b="1" dirty="0"/>
              <a:t>Rentrée 2022 </a:t>
            </a:r>
          </a:p>
          <a:p>
            <a:r>
              <a:rPr lang="fr-FR" dirty="0"/>
              <a:t>+ 12% de formations en PDL</a:t>
            </a:r>
          </a:p>
          <a:p>
            <a:endParaRPr lang="fr-FR" dirty="0"/>
          </a:p>
          <a:p>
            <a:r>
              <a:rPr lang="fr-FR" dirty="0"/>
              <a:t>EN :  </a:t>
            </a:r>
          </a:p>
          <a:p>
            <a:r>
              <a:rPr lang="fr-FR" dirty="0"/>
              <a:t>54% des formations</a:t>
            </a:r>
          </a:p>
          <a:p>
            <a:r>
              <a:rPr lang="fr-FR" dirty="0"/>
              <a:t>+7% de formations  </a:t>
            </a:r>
          </a:p>
        </p:txBody>
      </p:sp>
      <p:pic>
        <p:nvPicPr>
          <p:cNvPr id="3" name="Image 2"/>
          <p:cNvPicPr>
            <a:picLocks noChangeAspect="1"/>
          </p:cNvPicPr>
          <p:nvPr/>
        </p:nvPicPr>
        <p:blipFill>
          <a:blip r:embed="rId3"/>
          <a:stretch>
            <a:fillRect/>
          </a:stretch>
        </p:blipFill>
        <p:spPr>
          <a:xfrm>
            <a:off x="869978" y="2246780"/>
            <a:ext cx="3434950" cy="2212454"/>
          </a:xfrm>
          <a:prstGeom prst="rect">
            <a:avLst/>
          </a:prstGeom>
        </p:spPr>
      </p:pic>
      <p:pic>
        <p:nvPicPr>
          <p:cNvPr id="4" name="Image 3"/>
          <p:cNvPicPr>
            <a:picLocks noChangeAspect="1"/>
          </p:cNvPicPr>
          <p:nvPr/>
        </p:nvPicPr>
        <p:blipFill>
          <a:blip r:embed="rId4"/>
          <a:stretch>
            <a:fillRect/>
          </a:stretch>
        </p:blipFill>
        <p:spPr>
          <a:xfrm>
            <a:off x="5353623" y="2267511"/>
            <a:ext cx="3461283" cy="2170228"/>
          </a:xfrm>
          <a:prstGeom prst="rect">
            <a:avLst/>
          </a:prstGeom>
        </p:spPr>
      </p:pic>
      <p:pic>
        <p:nvPicPr>
          <p:cNvPr id="5" name="Image 4"/>
          <p:cNvPicPr>
            <a:picLocks noChangeAspect="1"/>
          </p:cNvPicPr>
          <p:nvPr/>
        </p:nvPicPr>
        <p:blipFill>
          <a:blip r:embed="rId5"/>
          <a:stretch>
            <a:fillRect/>
          </a:stretch>
        </p:blipFill>
        <p:spPr>
          <a:xfrm>
            <a:off x="5673080" y="4679286"/>
            <a:ext cx="2808312" cy="2195232"/>
          </a:xfrm>
          <a:prstGeom prst="rect">
            <a:avLst/>
          </a:prstGeom>
        </p:spPr>
      </p:pic>
    </p:spTree>
    <p:extLst>
      <p:ext uri="{BB962C8B-B14F-4D97-AF65-F5344CB8AC3E}">
        <p14:creationId xmlns:p14="http://schemas.microsoft.com/office/powerpoint/2010/main" val="42641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Quelques chiffres</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734210" y="1098930"/>
            <a:ext cx="8784976" cy="479262"/>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Enquête SIFA au 31 12 2022  : Répartition des OF</a:t>
            </a:r>
          </a:p>
          <a:p>
            <a:pPr marL="457200" lvl="1" indent="0" defTabSz="457200" eaLnBrk="0" fontAlgn="base" hangingPunct="0">
              <a:spcBef>
                <a:spcPct val="0"/>
              </a:spcBef>
              <a:spcAft>
                <a:spcPct val="0"/>
              </a:spcAft>
              <a:buNone/>
              <a:defRPr/>
            </a:pPr>
            <a:r>
              <a:rPr lang="fr-FR" sz="1800" b="1"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rPr>
              <a:t> </a:t>
            </a:r>
            <a:endParaRPr lang="fr-FR" sz="1800" dirty="0">
              <a:solidFill>
                <a:schemeClr val="tx1">
                  <a:lumMod val="95000"/>
                  <a:lumOff val="5000"/>
                </a:schemeClr>
              </a:solidFill>
              <a:latin typeface="Calibri" panose="020F0502020204030204" pitchFamily="34" charset="0"/>
              <a:ea typeface="Tahoma" panose="020B0604030504040204" pitchFamily="34" charset="0"/>
              <a:cs typeface="Tahoma" panose="020B0604030504040204" pitchFamily="34" charset="0"/>
            </a:endParaRPr>
          </a:p>
        </p:txBody>
      </p:sp>
      <p:pic>
        <p:nvPicPr>
          <p:cNvPr id="4" name="Image 3"/>
          <p:cNvPicPr>
            <a:picLocks noChangeAspect="1"/>
          </p:cNvPicPr>
          <p:nvPr/>
        </p:nvPicPr>
        <p:blipFill>
          <a:blip r:embed="rId3"/>
          <a:stretch>
            <a:fillRect/>
          </a:stretch>
        </p:blipFill>
        <p:spPr>
          <a:xfrm>
            <a:off x="3152800" y="2090008"/>
            <a:ext cx="3378564" cy="2603294"/>
          </a:xfrm>
          <a:prstGeom prst="rect">
            <a:avLst/>
          </a:prstGeom>
        </p:spPr>
      </p:pic>
    </p:spTree>
    <p:extLst>
      <p:ext uri="{BB962C8B-B14F-4D97-AF65-F5344CB8AC3E}">
        <p14:creationId xmlns:p14="http://schemas.microsoft.com/office/powerpoint/2010/main" val="1744441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Quelques chiffres</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graphicFrame>
        <p:nvGraphicFramePr>
          <p:cNvPr id="3" name="Tableau 2"/>
          <p:cNvGraphicFramePr>
            <a:graphicFrameLocks noGrp="1"/>
          </p:cNvGraphicFramePr>
          <p:nvPr>
            <p:extLst>
              <p:ext uri="{D42A27DB-BD31-4B8C-83A1-F6EECF244321}">
                <p14:modId xmlns:p14="http://schemas.microsoft.com/office/powerpoint/2010/main" val="1593505277"/>
              </p:ext>
            </p:extLst>
          </p:nvPr>
        </p:nvGraphicFramePr>
        <p:xfrm>
          <a:off x="1898738" y="1620579"/>
          <a:ext cx="5765626" cy="3780993"/>
        </p:xfrm>
        <a:graphic>
          <a:graphicData uri="http://schemas.openxmlformats.org/drawingml/2006/table">
            <a:tbl>
              <a:tblPr/>
              <a:tblGrid>
                <a:gridCol w="4843126">
                  <a:extLst>
                    <a:ext uri="{9D8B030D-6E8A-4147-A177-3AD203B41FA5}">
                      <a16:colId xmlns:a16="http://schemas.microsoft.com/office/drawing/2014/main" val="3362173238"/>
                    </a:ext>
                  </a:extLst>
                </a:gridCol>
                <a:gridCol w="922500">
                  <a:extLst>
                    <a:ext uri="{9D8B030D-6E8A-4147-A177-3AD203B41FA5}">
                      <a16:colId xmlns:a16="http://schemas.microsoft.com/office/drawing/2014/main" val="3782911314"/>
                    </a:ext>
                  </a:extLst>
                </a:gridCol>
              </a:tblGrid>
              <a:tr h="273649">
                <a:tc>
                  <a:txBody>
                    <a:bodyPr/>
                    <a:lstStyle/>
                    <a:p>
                      <a:pPr algn="ctr" fontAlgn="b"/>
                      <a:r>
                        <a:rPr lang="fr-FR" sz="1600" b="1" i="0" u="none" strike="noStrike" dirty="0">
                          <a:solidFill>
                            <a:srgbClr val="FF0000"/>
                          </a:solidFill>
                          <a:effectLst/>
                          <a:latin typeface="Calibri" panose="020F0502020204030204" pitchFamily="34" charset="0"/>
                        </a:rPr>
                        <a:t>sites de formation ne proposant plus de formations SIFA </a:t>
                      </a:r>
                      <a:r>
                        <a:rPr lang="fr-FR" sz="1600" b="1" i="0" u="none" strike="noStrike">
                          <a:solidFill>
                            <a:srgbClr val="FF0000"/>
                          </a:solidFill>
                          <a:effectLst/>
                          <a:latin typeface="Calibri" panose="020F0502020204030204" pitchFamily="34" charset="0"/>
                        </a:rPr>
                        <a:t>2022 sous</a:t>
                      </a:r>
                      <a:r>
                        <a:rPr lang="fr-FR" sz="1600" b="1" i="0" u="none" strike="noStrike" baseline="0">
                          <a:solidFill>
                            <a:srgbClr val="FF0000"/>
                          </a:solidFill>
                          <a:effectLst/>
                          <a:latin typeface="Calibri" panose="020F0502020204030204" pitchFamily="34" charset="0"/>
                        </a:rPr>
                        <a:t> le </a:t>
                      </a:r>
                      <a:r>
                        <a:rPr lang="fr-FR" sz="1600" b="1" i="0" u="none" strike="noStrike" baseline="0" dirty="0">
                          <a:solidFill>
                            <a:srgbClr val="FF0000"/>
                          </a:solidFill>
                          <a:effectLst/>
                          <a:latin typeface="Calibri" panose="020F0502020204030204" pitchFamily="34" charset="0"/>
                        </a:rPr>
                        <a:t>code UAI </a:t>
                      </a:r>
                      <a:endParaRPr lang="fr-FR" sz="1600" b="1" i="0" u="none" strike="noStrike" dirty="0">
                        <a:solidFill>
                          <a:srgbClr val="FF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nb formations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408330919"/>
                  </a:ext>
                </a:extLst>
              </a:tr>
              <a:tr h="273649">
                <a:tc>
                  <a:txBody>
                    <a:bodyPr/>
                    <a:lstStyle/>
                    <a:p>
                      <a:pPr algn="l" fontAlgn="b"/>
                      <a:r>
                        <a:rPr lang="fr-FR" sz="1400" b="1" i="0" u="none" strike="noStrike">
                          <a:solidFill>
                            <a:srgbClr val="000000"/>
                          </a:solidFill>
                          <a:effectLst/>
                          <a:latin typeface="Calibri" panose="020F0502020204030204" pitchFamily="34" charset="0"/>
                        </a:rPr>
                        <a:t>0440096R FAB'ACADEMY DU POLE FORMATION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14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70910693"/>
                  </a:ext>
                </a:extLst>
              </a:tr>
              <a:tr h="273649">
                <a:tc>
                  <a:txBody>
                    <a:bodyPr/>
                    <a:lstStyle/>
                    <a:p>
                      <a:pPr algn="l" fontAlgn="b"/>
                      <a:r>
                        <a:rPr lang="fr-FR" sz="1400" b="0" i="0" u="none" strike="noStrike">
                          <a:solidFill>
                            <a:srgbClr val="000000"/>
                          </a:solidFill>
                          <a:effectLst/>
                          <a:latin typeface="Calibri" panose="020F0502020204030204" pitchFamily="34" charset="0"/>
                        </a:rPr>
                        <a:t>Site  LES SABLES-D'OLONNE</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6476783"/>
                  </a:ext>
                </a:extLst>
              </a:tr>
              <a:tr h="273649">
                <a:tc>
                  <a:txBody>
                    <a:bodyPr/>
                    <a:lstStyle/>
                    <a:p>
                      <a:pPr algn="l" fontAlgn="b"/>
                      <a:r>
                        <a:rPr lang="fr-FR" sz="1400" b="1" i="0" u="none" strike="noStrike">
                          <a:solidFill>
                            <a:srgbClr val="000000"/>
                          </a:solidFill>
                          <a:effectLst/>
                          <a:latin typeface="Calibri" panose="020F0502020204030204" pitchFamily="34" charset="0"/>
                        </a:rPr>
                        <a:t>0442575K ADAMSSE CFA NANTES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14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83811209"/>
                  </a:ext>
                </a:extLst>
              </a:tr>
              <a:tr h="273649">
                <a:tc>
                  <a:txBody>
                    <a:bodyPr/>
                    <a:lstStyle/>
                    <a:p>
                      <a:pPr algn="l" fontAlgn="b"/>
                      <a:r>
                        <a:rPr lang="fr-FR" sz="1400" b="0" i="0" u="none" strike="noStrike">
                          <a:solidFill>
                            <a:srgbClr val="000000"/>
                          </a:solidFill>
                          <a:effectLst/>
                          <a:latin typeface="Calibri" panose="020F0502020204030204" pitchFamily="34" charset="0"/>
                        </a:rPr>
                        <a:t>Site  ANGERS</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7789350"/>
                  </a:ext>
                </a:extLst>
              </a:tr>
              <a:tr h="273649">
                <a:tc>
                  <a:txBody>
                    <a:bodyPr/>
                    <a:lstStyle/>
                    <a:p>
                      <a:pPr algn="l" fontAlgn="b"/>
                      <a:r>
                        <a:rPr lang="fr-FR" sz="1400" b="1" i="0" u="none" strike="noStrike">
                          <a:solidFill>
                            <a:srgbClr val="000000"/>
                          </a:solidFill>
                          <a:effectLst/>
                          <a:latin typeface="Calibri" panose="020F0502020204030204" pitchFamily="34" charset="0"/>
                        </a:rPr>
                        <a:t>0442910Z INSTITUT NATIONAL DES FORMATION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14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10581485"/>
                  </a:ext>
                </a:extLst>
              </a:tr>
              <a:tr h="273649">
                <a:tc>
                  <a:txBody>
                    <a:bodyPr/>
                    <a:lstStyle/>
                    <a:p>
                      <a:pPr algn="l" fontAlgn="b"/>
                      <a:r>
                        <a:rPr lang="fr-FR" sz="1400" b="0" i="0" u="none" strike="noStrike">
                          <a:solidFill>
                            <a:srgbClr val="000000"/>
                          </a:solidFill>
                          <a:effectLst/>
                          <a:latin typeface="Calibri" panose="020F0502020204030204" pitchFamily="34" charset="0"/>
                        </a:rPr>
                        <a:t>Site  NANTES</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562171"/>
                  </a:ext>
                </a:extLst>
              </a:tr>
              <a:tr h="273649">
                <a:tc>
                  <a:txBody>
                    <a:bodyPr/>
                    <a:lstStyle/>
                    <a:p>
                      <a:pPr algn="l" fontAlgn="b"/>
                      <a:r>
                        <a:rPr lang="fr-FR" sz="1400" b="1" i="0" u="none" strike="noStrike">
                          <a:solidFill>
                            <a:srgbClr val="000000"/>
                          </a:solidFill>
                          <a:effectLst/>
                          <a:latin typeface="Calibri" panose="020F0502020204030204" pitchFamily="34" charset="0"/>
                        </a:rPr>
                        <a:t>0492303M EC 49 ST AUBIN LA SALLE VERRIE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14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90806973"/>
                  </a:ext>
                </a:extLst>
              </a:tr>
              <a:tr h="273649">
                <a:tc>
                  <a:txBody>
                    <a:bodyPr/>
                    <a:lstStyle/>
                    <a:p>
                      <a:pPr algn="l" fontAlgn="b"/>
                      <a:r>
                        <a:rPr lang="fr-FR" sz="1400" b="0" i="0" u="none" strike="noStrike">
                          <a:solidFill>
                            <a:srgbClr val="000000"/>
                          </a:solidFill>
                          <a:effectLst/>
                          <a:latin typeface="Calibri" panose="020F0502020204030204" pitchFamily="34" charset="0"/>
                        </a:rPr>
                        <a:t>Site  BOUCHEMAINE</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8941570"/>
                  </a:ext>
                </a:extLst>
              </a:tr>
              <a:tr h="273649">
                <a:tc>
                  <a:txBody>
                    <a:bodyPr/>
                    <a:lstStyle/>
                    <a:p>
                      <a:pPr algn="l" fontAlgn="b"/>
                      <a:r>
                        <a:rPr lang="fr-FR" sz="1400" b="1" i="0" u="none" strike="noStrike">
                          <a:solidFill>
                            <a:srgbClr val="000000"/>
                          </a:solidFill>
                          <a:effectLst/>
                          <a:latin typeface="Calibri" panose="020F0502020204030204" pitchFamily="34" charset="0"/>
                        </a:rPr>
                        <a:t>0721715Y ESBIA LE MANS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fr-FR" sz="1400" b="1"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56411036"/>
                  </a:ext>
                </a:extLst>
              </a:tr>
              <a:tr h="273649">
                <a:tc>
                  <a:txBody>
                    <a:bodyPr/>
                    <a:lstStyle/>
                    <a:p>
                      <a:pPr algn="l" fontAlgn="b"/>
                      <a:r>
                        <a:rPr lang="fr-FR" sz="1400" b="0" i="0" u="none" strike="noStrike">
                          <a:solidFill>
                            <a:srgbClr val="000000"/>
                          </a:solidFill>
                          <a:effectLst/>
                          <a:latin typeface="Calibri" panose="020F0502020204030204" pitchFamily="34" charset="0"/>
                        </a:rPr>
                        <a:t>Site  LE MANS</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7571811"/>
                  </a:ext>
                </a:extLst>
              </a:tr>
              <a:tr h="273649">
                <a:tc>
                  <a:txBody>
                    <a:bodyPr/>
                    <a:lstStyle/>
                    <a:p>
                      <a:pPr algn="l" fontAlgn="b"/>
                      <a:r>
                        <a:rPr lang="fr-FR" sz="1400" b="1" i="0" u="none" strike="noStrike">
                          <a:solidFill>
                            <a:srgbClr val="000000"/>
                          </a:solidFill>
                          <a:effectLst/>
                          <a:latin typeface="Calibri" panose="020F0502020204030204" pitchFamily="34" charset="0"/>
                        </a:rPr>
                        <a:t>0851345A MAISONS FAMILIALES ET RURALES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14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65145255"/>
                  </a:ext>
                </a:extLst>
              </a:tr>
              <a:tr h="273649">
                <a:tc>
                  <a:txBody>
                    <a:bodyPr/>
                    <a:lstStyle/>
                    <a:p>
                      <a:pPr algn="l" fontAlgn="b"/>
                      <a:r>
                        <a:rPr lang="fr-FR" sz="1400" b="0" i="0" u="none" strike="noStrike">
                          <a:solidFill>
                            <a:srgbClr val="000000"/>
                          </a:solidFill>
                          <a:effectLst/>
                          <a:latin typeface="Calibri" panose="020F0502020204030204" pitchFamily="34" charset="0"/>
                        </a:rPr>
                        <a:t>Site  SEVREMONT (St Michel de Montmercure)</a:t>
                      </a:r>
                    </a:p>
                  </a:txBody>
                  <a:tcPr marL="17145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4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2470861"/>
                  </a:ext>
                </a:extLst>
              </a:tr>
            </a:tbl>
          </a:graphicData>
        </a:graphic>
      </p:graphicFrame>
    </p:spTree>
    <p:extLst>
      <p:ext uri="{BB962C8B-B14F-4D97-AF65-F5344CB8AC3E}">
        <p14:creationId xmlns:p14="http://schemas.microsoft.com/office/powerpoint/2010/main" val="778803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graphicFrame>
        <p:nvGraphicFramePr>
          <p:cNvPr id="2" name="Tableau 1"/>
          <p:cNvGraphicFramePr>
            <a:graphicFrameLocks noGrp="1"/>
          </p:cNvGraphicFramePr>
          <p:nvPr>
            <p:extLst>
              <p:ext uri="{D42A27DB-BD31-4B8C-83A1-F6EECF244321}">
                <p14:modId xmlns:p14="http://schemas.microsoft.com/office/powerpoint/2010/main" val="853694708"/>
              </p:ext>
            </p:extLst>
          </p:nvPr>
        </p:nvGraphicFramePr>
        <p:xfrm>
          <a:off x="2576736" y="211234"/>
          <a:ext cx="5070566" cy="6558492"/>
        </p:xfrm>
        <a:graphic>
          <a:graphicData uri="http://schemas.openxmlformats.org/drawingml/2006/table">
            <a:tbl>
              <a:tblPr/>
              <a:tblGrid>
                <a:gridCol w="4033110">
                  <a:extLst>
                    <a:ext uri="{9D8B030D-6E8A-4147-A177-3AD203B41FA5}">
                      <a16:colId xmlns:a16="http://schemas.microsoft.com/office/drawing/2014/main" val="2765801769"/>
                    </a:ext>
                  </a:extLst>
                </a:gridCol>
                <a:gridCol w="1037456">
                  <a:extLst>
                    <a:ext uri="{9D8B030D-6E8A-4147-A177-3AD203B41FA5}">
                      <a16:colId xmlns:a16="http://schemas.microsoft.com/office/drawing/2014/main" val="3077821261"/>
                    </a:ext>
                  </a:extLst>
                </a:gridCol>
              </a:tblGrid>
              <a:tr h="337193">
                <a:tc>
                  <a:txBody>
                    <a:bodyPr/>
                    <a:lstStyle/>
                    <a:p>
                      <a:pPr algn="ctr" fontAlgn="ctr"/>
                      <a:r>
                        <a:rPr lang="fr-FR" sz="1600" b="1" i="0" u="none" strike="noStrike" dirty="0">
                          <a:solidFill>
                            <a:srgbClr val="FF0000"/>
                          </a:solidFill>
                          <a:effectLst/>
                          <a:latin typeface="Calibri" panose="020F0502020204030204" pitchFamily="34" charset="0"/>
                        </a:rPr>
                        <a:t>Nouveaux sites de formation SIFA 2022</a:t>
                      </a:r>
                    </a:p>
                  </a:txBody>
                  <a:tcPr marL="4638" marR="4638" marT="46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fr-FR" sz="1200" b="1" i="0" u="none" strike="noStrike">
                          <a:solidFill>
                            <a:srgbClr val="000000"/>
                          </a:solidFill>
                          <a:effectLst/>
                          <a:latin typeface="Calibri" panose="020F0502020204030204" pitchFamily="34" charset="0"/>
                        </a:rPr>
                        <a:t>Nbre de formations</a:t>
                      </a:r>
                    </a:p>
                  </a:txBody>
                  <a:tcPr marL="4638" marR="4638" marT="46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801689957"/>
                  </a:ext>
                </a:extLst>
              </a:tr>
              <a:tr h="170707">
                <a:tc>
                  <a:txBody>
                    <a:bodyPr/>
                    <a:lstStyle/>
                    <a:p>
                      <a:pPr algn="l" fontAlgn="b"/>
                      <a:r>
                        <a:rPr lang="fr-FR" sz="1200" b="1" i="0" u="none" strike="noStrike">
                          <a:solidFill>
                            <a:srgbClr val="000000"/>
                          </a:solidFill>
                          <a:effectLst/>
                          <a:latin typeface="Calibri" panose="020F0502020204030204" pitchFamily="34" charset="0"/>
                        </a:rPr>
                        <a:t>0440267B PIERRE MASSON   (coiffure)</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053655449"/>
                  </a:ext>
                </a:extLst>
              </a:tr>
              <a:tr h="170707">
                <a:tc>
                  <a:txBody>
                    <a:bodyPr/>
                    <a:lstStyle/>
                    <a:p>
                      <a:pPr algn="l" fontAlgn="b"/>
                      <a:r>
                        <a:rPr lang="fr-FR" sz="1200" b="0" i="0" u="none" strike="noStrike">
                          <a:solidFill>
                            <a:srgbClr val="000000"/>
                          </a:solidFill>
                          <a:effectLst/>
                          <a:latin typeface="Calibri" panose="020F0502020204030204" pitchFamily="34" charset="0"/>
                        </a:rPr>
                        <a:t>SAINT-HERBLAIN</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1219065"/>
                  </a:ext>
                </a:extLst>
              </a:tr>
              <a:tr h="170707">
                <a:tc>
                  <a:txBody>
                    <a:bodyPr/>
                    <a:lstStyle/>
                    <a:p>
                      <a:pPr algn="l" fontAlgn="b"/>
                      <a:r>
                        <a:rPr lang="fr-FR" sz="1200" b="1" i="0" u="none" strike="noStrike" dirty="0">
                          <a:solidFill>
                            <a:srgbClr val="000000"/>
                          </a:solidFill>
                          <a:effectLst/>
                          <a:latin typeface="Calibri" panose="020F0502020204030204" pitchFamily="34" charset="0"/>
                        </a:rPr>
                        <a:t>0441835F MFR D'AIGREFEUILLE SUR MAINE</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252256507"/>
                  </a:ext>
                </a:extLst>
              </a:tr>
              <a:tr h="170707">
                <a:tc>
                  <a:txBody>
                    <a:bodyPr/>
                    <a:lstStyle/>
                    <a:p>
                      <a:pPr algn="l" fontAlgn="b"/>
                      <a:r>
                        <a:rPr lang="fr-FR" sz="1200" b="0" i="0" u="none" strike="noStrike">
                          <a:solidFill>
                            <a:srgbClr val="000000"/>
                          </a:solidFill>
                          <a:effectLst/>
                          <a:latin typeface="Calibri" panose="020F0502020204030204" pitchFamily="34" charset="0"/>
                        </a:rPr>
                        <a:t>AIGREFEUILLE-SUR-MAINE</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4241603"/>
                  </a:ext>
                </a:extLst>
              </a:tr>
              <a:tr h="170707">
                <a:tc>
                  <a:txBody>
                    <a:bodyPr/>
                    <a:lstStyle/>
                    <a:p>
                      <a:pPr algn="l" fontAlgn="b"/>
                      <a:r>
                        <a:rPr lang="fr-FR" sz="1200" b="1" i="0" u="none" strike="noStrike">
                          <a:solidFill>
                            <a:srgbClr val="000000"/>
                          </a:solidFill>
                          <a:effectLst/>
                          <a:latin typeface="Calibri" panose="020F0502020204030204" pitchFamily="34" charset="0"/>
                        </a:rPr>
                        <a:t>0441836G MFR DE ST PERE EN RETZ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14548495"/>
                  </a:ext>
                </a:extLst>
              </a:tr>
              <a:tr h="170707">
                <a:tc>
                  <a:txBody>
                    <a:bodyPr/>
                    <a:lstStyle/>
                    <a:p>
                      <a:pPr algn="l" fontAlgn="b"/>
                      <a:r>
                        <a:rPr lang="fr-FR" sz="1200" b="0" i="0" u="none" strike="noStrike">
                          <a:solidFill>
                            <a:srgbClr val="000000"/>
                          </a:solidFill>
                          <a:effectLst/>
                          <a:latin typeface="Calibri" panose="020F0502020204030204" pitchFamily="34" charset="0"/>
                        </a:rPr>
                        <a:t>SAINT-PERE-EN-RETZ</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5066956"/>
                  </a:ext>
                </a:extLst>
              </a:tr>
              <a:tr h="170707">
                <a:tc>
                  <a:txBody>
                    <a:bodyPr/>
                    <a:lstStyle/>
                    <a:p>
                      <a:pPr algn="l" fontAlgn="b"/>
                      <a:r>
                        <a:rPr lang="fr-FR" sz="1200" b="1" i="0" u="none" strike="noStrike">
                          <a:solidFill>
                            <a:srgbClr val="000000"/>
                          </a:solidFill>
                          <a:effectLst/>
                          <a:latin typeface="Calibri" panose="020F0502020204030204" pitchFamily="34" charset="0"/>
                        </a:rPr>
                        <a:t>0442349P ST FELIX LA SALLE - OGEC NANTE</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254494125"/>
                  </a:ext>
                </a:extLst>
              </a:tr>
              <a:tr h="170707">
                <a:tc>
                  <a:txBody>
                    <a:bodyPr/>
                    <a:lstStyle/>
                    <a:p>
                      <a:pPr algn="l" fontAlgn="b"/>
                      <a:r>
                        <a:rPr lang="fr-FR" sz="1200" b="0" i="0" u="none" strike="noStrike">
                          <a:solidFill>
                            <a:srgbClr val="000000"/>
                          </a:solidFill>
                          <a:effectLst/>
                          <a:latin typeface="Calibri" panose="020F0502020204030204" pitchFamily="34" charset="0"/>
                        </a:rPr>
                        <a:t>ANCENIS-SAINT-GEREON</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1263177"/>
                  </a:ext>
                </a:extLst>
              </a:tr>
              <a:tr h="170707">
                <a:tc>
                  <a:txBody>
                    <a:bodyPr/>
                    <a:lstStyle/>
                    <a:p>
                      <a:pPr algn="l" fontAlgn="b"/>
                      <a:r>
                        <a:rPr lang="fr-FR" sz="1200" b="1" i="0" u="none" strike="noStrike">
                          <a:solidFill>
                            <a:srgbClr val="000000"/>
                          </a:solidFill>
                          <a:effectLst/>
                          <a:latin typeface="Calibri" panose="020F0502020204030204" pitchFamily="34" charset="0"/>
                        </a:rPr>
                        <a:t>0442896J  ESB  Ecole supérieure du bois</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93946045"/>
                  </a:ext>
                </a:extLst>
              </a:tr>
              <a:tr h="170707">
                <a:tc>
                  <a:txBody>
                    <a:bodyPr/>
                    <a:lstStyle/>
                    <a:p>
                      <a:pPr algn="l" fontAlgn="b"/>
                      <a:r>
                        <a:rPr lang="fr-FR" sz="1200" b="0" i="0" u="none" strike="noStrike">
                          <a:solidFill>
                            <a:srgbClr val="000000"/>
                          </a:solidFill>
                          <a:effectLst/>
                          <a:latin typeface="Calibri" panose="020F0502020204030204" pitchFamily="34" charset="0"/>
                        </a:rPr>
                        <a:t>NANTES</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0436317"/>
                  </a:ext>
                </a:extLst>
              </a:tr>
              <a:tr h="170707">
                <a:tc>
                  <a:txBody>
                    <a:bodyPr/>
                    <a:lstStyle/>
                    <a:p>
                      <a:pPr algn="l" fontAlgn="b"/>
                      <a:r>
                        <a:rPr lang="fr-FR" sz="1200" b="1" i="0" u="none" strike="noStrike">
                          <a:solidFill>
                            <a:srgbClr val="000000"/>
                          </a:solidFill>
                          <a:effectLst/>
                          <a:latin typeface="Calibri" panose="020F0502020204030204" pitchFamily="34" charset="0"/>
                        </a:rPr>
                        <a:t>0442977X  ECOFAC Nantes</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932987211"/>
                  </a:ext>
                </a:extLst>
              </a:tr>
              <a:tr h="170707">
                <a:tc>
                  <a:txBody>
                    <a:bodyPr/>
                    <a:lstStyle/>
                    <a:p>
                      <a:pPr algn="l" fontAlgn="b"/>
                      <a:r>
                        <a:rPr lang="fr-FR" sz="1200" b="0" i="0" u="none" strike="noStrike">
                          <a:solidFill>
                            <a:srgbClr val="000000"/>
                          </a:solidFill>
                          <a:effectLst/>
                          <a:latin typeface="Calibri" panose="020F0502020204030204" pitchFamily="34" charset="0"/>
                        </a:rPr>
                        <a:t>SAINT-HERBLAIN</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3</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1293185"/>
                  </a:ext>
                </a:extLst>
              </a:tr>
              <a:tr h="170707">
                <a:tc>
                  <a:txBody>
                    <a:bodyPr/>
                    <a:lstStyle/>
                    <a:p>
                      <a:pPr algn="l" fontAlgn="b"/>
                      <a:r>
                        <a:rPr lang="fr-FR" sz="1200" b="1" i="0" u="none" strike="noStrike">
                          <a:solidFill>
                            <a:srgbClr val="000000"/>
                          </a:solidFill>
                          <a:effectLst/>
                          <a:latin typeface="Calibri" panose="020F0502020204030204" pitchFamily="34" charset="0"/>
                        </a:rPr>
                        <a:t>0492104W CNPH - PIVERDIERE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429954952"/>
                  </a:ext>
                </a:extLst>
              </a:tr>
              <a:tr h="170707">
                <a:tc>
                  <a:txBody>
                    <a:bodyPr/>
                    <a:lstStyle/>
                    <a:p>
                      <a:pPr algn="l" fontAlgn="b"/>
                      <a:r>
                        <a:rPr lang="fr-FR" sz="1200" b="0" i="0" u="none" strike="noStrike">
                          <a:solidFill>
                            <a:srgbClr val="000000"/>
                          </a:solidFill>
                          <a:effectLst/>
                          <a:latin typeface="Calibri" panose="020F0502020204030204" pitchFamily="34" charset="0"/>
                        </a:rPr>
                        <a:t>LA MENITRE</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2</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1186752"/>
                  </a:ext>
                </a:extLst>
              </a:tr>
              <a:tr h="170707">
                <a:tc>
                  <a:txBody>
                    <a:bodyPr/>
                    <a:lstStyle/>
                    <a:p>
                      <a:pPr algn="l" fontAlgn="b"/>
                      <a:r>
                        <a:rPr lang="fr-FR" sz="1200" b="1" i="0" u="none" strike="noStrike">
                          <a:solidFill>
                            <a:srgbClr val="000000"/>
                          </a:solidFill>
                          <a:effectLst/>
                          <a:latin typeface="Calibri" panose="020F0502020204030204" pitchFamily="34" charset="0"/>
                        </a:rPr>
                        <a:t>0492219W COMPAGNONS DEVOIR PAYS DE LOIRE</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531518336"/>
                  </a:ext>
                </a:extLst>
              </a:tr>
              <a:tr h="170707">
                <a:tc>
                  <a:txBody>
                    <a:bodyPr/>
                    <a:lstStyle/>
                    <a:p>
                      <a:pPr algn="l" fontAlgn="b"/>
                      <a:r>
                        <a:rPr lang="fr-FR" sz="1200" b="0" i="0" u="none" strike="noStrike">
                          <a:solidFill>
                            <a:srgbClr val="000000"/>
                          </a:solidFill>
                          <a:effectLst/>
                          <a:latin typeface="Calibri" panose="020F0502020204030204" pitchFamily="34" charset="0"/>
                        </a:rPr>
                        <a:t>CHOLET</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1116240"/>
                  </a:ext>
                </a:extLst>
              </a:tr>
              <a:tr h="170707">
                <a:tc>
                  <a:txBody>
                    <a:bodyPr/>
                    <a:lstStyle/>
                    <a:p>
                      <a:pPr algn="l" fontAlgn="b"/>
                      <a:r>
                        <a:rPr lang="fr-FR" sz="1200" b="1" i="0" u="none" strike="noStrike">
                          <a:solidFill>
                            <a:srgbClr val="000000"/>
                          </a:solidFill>
                          <a:effectLst/>
                          <a:latin typeface="Calibri" panose="020F0502020204030204" pitchFamily="34" charset="0"/>
                        </a:rPr>
                        <a:t>0492504F FC METIERS DE NOS TERRITOIRES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122497246"/>
                  </a:ext>
                </a:extLst>
              </a:tr>
              <a:tr h="170707">
                <a:tc>
                  <a:txBody>
                    <a:bodyPr/>
                    <a:lstStyle/>
                    <a:p>
                      <a:pPr algn="l" fontAlgn="b"/>
                      <a:r>
                        <a:rPr lang="fr-FR" sz="1200" b="0" i="0" u="none" strike="noStrike">
                          <a:solidFill>
                            <a:srgbClr val="000000"/>
                          </a:solidFill>
                          <a:effectLst/>
                          <a:latin typeface="Calibri" panose="020F0502020204030204" pitchFamily="34" charset="0"/>
                        </a:rPr>
                        <a:t>CHATEAUBRIANT</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3839299"/>
                  </a:ext>
                </a:extLst>
              </a:tr>
              <a:tr h="170707">
                <a:tc>
                  <a:txBody>
                    <a:bodyPr/>
                    <a:lstStyle/>
                    <a:p>
                      <a:pPr algn="l" fontAlgn="b"/>
                      <a:r>
                        <a:rPr lang="fr-FR" sz="1200" b="0" i="0" u="none" strike="noStrike">
                          <a:solidFill>
                            <a:srgbClr val="000000"/>
                          </a:solidFill>
                          <a:effectLst/>
                          <a:latin typeface="Calibri" panose="020F0502020204030204" pitchFamily="34" charset="0"/>
                        </a:rPr>
                        <a:t>NORT-SUR-ERDRE</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6947522"/>
                  </a:ext>
                </a:extLst>
              </a:tr>
              <a:tr h="170707">
                <a:tc>
                  <a:txBody>
                    <a:bodyPr/>
                    <a:lstStyle/>
                    <a:p>
                      <a:pPr algn="l" fontAlgn="b"/>
                      <a:r>
                        <a:rPr lang="fr-FR" sz="1200" b="1" i="0" u="none" strike="noStrike">
                          <a:solidFill>
                            <a:srgbClr val="000000"/>
                          </a:solidFill>
                          <a:effectLst/>
                          <a:latin typeface="Calibri" panose="020F0502020204030204" pitchFamily="34" charset="0"/>
                        </a:rPr>
                        <a:t>0492507J IRSS SANTE PROFILSUP ANGERS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886981192"/>
                  </a:ext>
                </a:extLst>
              </a:tr>
              <a:tr h="170707">
                <a:tc>
                  <a:txBody>
                    <a:bodyPr/>
                    <a:lstStyle/>
                    <a:p>
                      <a:pPr algn="l" fontAlgn="b"/>
                      <a:r>
                        <a:rPr lang="fr-FR" sz="1200" b="0" i="0" u="none" strike="noStrike">
                          <a:solidFill>
                            <a:srgbClr val="000000"/>
                          </a:solidFill>
                          <a:effectLst/>
                          <a:latin typeface="Calibri" panose="020F0502020204030204" pitchFamily="34" charset="0"/>
                        </a:rPr>
                        <a:t>ANGERS</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0206063"/>
                  </a:ext>
                </a:extLst>
              </a:tr>
              <a:tr h="170707">
                <a:tc>
                  <a:txBody>
                    <a:bodyPr/>
                    <a:lstStyle/>
                    <a:p>
                      <a:pPr algn="l" fontAlgn="b"/>
                      <a:r>
                        <a:rPr lang="fr-FR" sz="1200" b="1" i="0" u="none" strike="noStrike">
                          <a:solidFill>
                            <a:srgbClr val="000000"/>
                          </a:solidFill>
                          <a:effectLst/>
                          <a:latin typeface="Calibri" panose="020F0502020204030204" pitchFamily="34" charset="0"/>
                        </a:rPr>
                        <a:t>0492511N CFABBE ACADEMIE - SAUMUR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783803391"/>
                  </a:ext>
                </a:extLst>
              </a:tr>
              <a:tr h="170707">
                <a:tc>
                  <a:txBody>
                    <a:bodyPr/>
                    <a:lstStyle/>
                    <a:p>
                      <a:pPr algn="l" fontAlgn="b"/>
                      <a:r>
                        <a:rPr lang="fr-FR" sz="1200" b="0" i="0" u="none" strike="noStrike">
                          <a:solidFill>
                            <a:srgbClr val="000000"/>
                          </a:solidFill>
                          <a:effectLst/>
                          <a:latin typeface="Calibri" panose="020F0502020204030204" pitchFamily="34" charset="0"/>
                        </a:rPr>
                        <a:t>SAUMUR</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5</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9752253"/>
                  </a:ext>
                </a:extLst>
              </a:tr>
              <a:tr h="170707">
                <a:tc>
                  <a:txBody>
                    <a:bodyPr/>
                    <a:lstStyle/>
                    <a:p>
                      <a:pPr algn="l" fontAlgn="b"/>
                      <a:r>
                        <a:rPr lang="fr-FR" sz="1200" b="1" i="0" u="none" strike="noStrike">
                          <a:solidFill>
                            <a:srgbClr val="000000"/>
                          </a:solidFill>
                          <a:effectLst/>
                          <a:latin typeface="Calibri" panose="020F0502020204030204" pitchFamily="34" charset="0"/>
                        </a:rPr>
                        <a:t>0492520Y ECOFAC ANGERS</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81646913"/>
                  </a:ext>
                </a:extLst>
              </a:tr>
              <a:tr h="170707">
                <a:tc>
                  <a:txBody>
                    <a:bodyPr/>
                    <a:lstStyle/>
                    <a:p>
                      <a:pPr algn="l" fontAlgn="b"/>
                      <a:r>
                        <a:rPr lang="fr-FR" sz="1200" b="0" i="0" u="none" strike="noStrike">
                          <a:solidFill>
                            <a:srgbClr val="000000"/>
                          </a:solidFill>
                          <a:effectLst/>
                          <a:latin typeface="Calibri" panose="020F0502020204030204" pitchFamily="34" charset="0"/>
                        </a:rPr>
                        <a:t>BEAUCOUZE</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4</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450013"/>
                  </a:ext>
                </a:extLst>
              </a:tr>
              <a:tr h="170707">
                <a:tc>
                  <a:txBody>
                    <a:bodyPr/>
                    <a:lstStyle/>
                    <a:p>
                      <a:pPr algn="l" fontAlgn="b"/>
                      <a:r>
                        <a:rPr lang="fr-FR" sz="1200" b="1" i="0" u="none" strike="noStrike">
                          <a:solidFill>
                            <a:srgbClr val="000000"/>
                          </a:solidFill>
                          <a:effectLst/>
                          <a:latin typeface="Calibri" panose="020F0502020204030204" pitchFamily="34" charset="0"/>
                        </a:rPr>
                        <a:t>0531065V ECOFAC LAVAL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001230989"/>
                  </a:ext>
                </a:extLst>
              </a:tr>
              <a:tr h="170707">
                <a:tc>
                  <a:txBody>
                    <a:bodyPr/>
                    <a:lstStyle/>
                    <a:p>
                      <a:pPr algn="l" fontAlgn="b"/>
                      <a:r>
                        <a:rPr lang="fr-FR" sz="1200" b="0" i="0" u="none" strike="noStrike">
                          <a:solidFill>
                            <a:srgbClr val="000000"/>
                          </a:solidFill>
                          <a:effectLst/>
                          <a:latin typeface="Calibri" panose="020F0502020204030204" pitchFamily="34" charset="0"/>
                        </a:rPr>
                        <a:t>CHANGE</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2</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7299228"/>
                  </a:ext>
                </a:extLst>
              </a:tr>
              <a:tr h="170707">
                <a:tc>
                  <a:txBody>
                    <a:bodyPr/>
                    <a:lstStyle/>
                    <a:p>
                      <a:pPr algn="l" fontAlgn="b"/>
                      <a:r>
                        <a:rPr lang="fr-FR" sz="1200" b="1" i="0" u="none" strike="noStrike">
                          <a:solidFill>
                            <a:srgbClr val="000000"/>
                          </a:solidFill>
                          <a:effectLst/>
                          <a:latin typeface="Calibri" panose="020F0502020204030204" pitchFamily="34" charset="0"/>
                        </a:rPr>
                        <a:t>0721725J ALTERNANCE SARTHE</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268449298"/>
                  </a:ext>
                </a:extLst>
              </a:tr>
              <a:tr h="170707">
                <a:tc>
                  <a:txBody>
                    <a:bodyPr/>
                    <a:lstStyle/>
                    <a:p>
                      <a:pPr algn="l" fontAlgn="b"/>
                      <a:r>
                        <a:rPr lang="fr-FR" sz="1200" b="0" i="0" u="none" strike="noStrike">
                          <a:solidFill>
                            <a:srgbClr val="000000"/>
                          </a:solidFill>
                          <a:effectLst/>
                          <a:latin typeface="Calibri" panose="020F0502020204030204" pitchFamily="34" charset="0"/>
                        </a:rPr>
                        <a:t>LE MANS</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2</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5258768"/>
                  </a:ext>
                </a:extLst>
              </a:tr>
              <a:tr h="170707">
                <a:tc>
                  <a:txBody>
                    <a:bodyPr/>
                    <a:lstStyle/>
                    <a:p>
                      <a:pPr algn="l" fontAlgn="b"/>
                      <a:r>
                        <a:rPr lang="fr-FR" sz="1200" b="1" i="0" u="none" strike="noStrike">
                          <a:solidFill>
                            <a:srgbClr val="000000"/>
                          </a:solidFill>
                          <a:effectLst/>
                          <a:latin typeface="Calibri" panose="020F0502020204030204" pitchFamily="34" charset="0"/>
                        </a:rPr>
                        <a:t>0851233D MFR DE VENANSAULT</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79590116"/>
                  </a:ext>
                </a:extLst>
              </a:tr>
              <a:tr h="170707">
                <a:tc>
                  <a:txBody>
                    <a:bodyPr/>
                    <a:lstStyle/>
                    <a:p>
                      <a:pPr algn="l" fontAlgn="b"/>
                      <a:r>
                        <a:rPr lang="fr-FR" sz="1200" b="0" i="0" u="none" strike="noStrike">
                          <a:solidFill>
                            <a:srgbClr val="000000"/>
                          </a:solidFill>
                          <a:effectLst/>
                          <a:latin typeface="Calibri" panose="020F0502020204030204" pitchFamily="34" charset="0"/>
                        </a:rPr>
                        <a:t>VENANSAULT</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a:solidFill>
                            <a:srgbClr val="000000"/>
                          </a:solidFill>
                          <a:effectLst/>
                          <a:latin typeface="Calibri" panose="020F0502020204030204" pitchFamily="34" charset="0"/>
                        </a:rPr>
                        <a:t>1</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7182251"/>
                  </a:ext>
                </a:extLst>
              </a:tr>
              <a:tr h="170707">
                <a:tc>
                  <a:txBody>
                    <a:bodyPr/>
                    <a:lstStyle/>
                    <a:p>
                      <a:pPr algn="l" fontAlgn="b"/>
                      <a:r>
                        <a:rPr lang="fr-FR" sz="1200" b="1" i="0" u="none" strike="noStrike">
                          <a:solidFill>
                            <a:srgbClr val="000000"/>
                          </a:solidFill>
                          <a:effectLst/>
                          <a:latin typeface="Calibri" panose="020F0502020204030204" pitchFamily="34" charset="0"/>
                        </a:rPr>
                        <a:t>0851437A EPSILON</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l" fontAlgn="b"/>
                      <a:r>
                        <a:rPr lang="fr-FR" sz="1200" b="1" i="0" u="none" strike="noStrike">
                          <a:solidFill>
                            <a:srgbClr val="000000"/>
                          </a:solidFill>
                          <a:effectLst/>
                          <a:latin typeface="Calibri" panose="020F0502020204030204" pitchFamily="34" charset="0"/>
                        </a:rPr>
                        <a:t> </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060729186"/>
                  </a:ext>
                </a:extLst>
              </a:tr>
              <a:tr h="170707">
                <a:tc>
                  <a:txBody>
                    <a:bodyPr/>
                    <a:lstStyle/>
                    <a:p>
                      <a:pPr algn="l" fontAlgn="b"/>
                      <a:r>
                        <a:rPr lang="fr-FR" sz="1200" b="0" i="0" u="none" strike="noStrike">
                          <a:solidFill>
                            <a:srgbClr val="000000"/>
                          </a:solidFill>
                          <a:effectLst/>
                          <a:latin typeface="Calibri" panose="020F0502020204030204" pitchFamily="34" charset="0"/>
                        </a:rPr>
                        <a:t>LA ROCHE-SUR-YON</a:t>
                      </a:r>
                    </a:p>
                  </a:txBody>
                  <a:tcPr marL="83485"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FR" sz="1200" b="0" i="0" u="none" strike="noStrike" dirty="0">
                          <a:solidFill>
                            <a:srgbClr val="000000"/>
                          </a:solidFill>
                          <a:effectLst/>
                          <a:latin typeface="Calibri" panose="020F0502020204030204" pitchFamily="34" charset="0"/>
                        </a:rPr>
                        <a:t>4</a:t>
                      </a:r>
                    </a:p>
                  </a:txBody>
                  <a:tcPr marL="4638" marR="4638" marT="46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36027"/>
                  </a:ext>
                </a:extLst>
              </a:tr>
            </a:tbl>
          </a:graphicData>
        </a:graphic>
      </p:graphicFrame>
      <p:sp>
        <p:nvSpPr>
          <p:cNvPr id="4" name="Titre 3"/>
          <p:cNvSpPr>
            <a:spLocks noGrp="1"/>
          </p:cNvSpPr>
          <p:nvPr>
            <p:ph type="title"/>
          </p:nvPr>
        </p:nvSpPr>
        <p:spPr/>
        <p:txBody>
          <a:bodyPr/>
          <a:lstStyle/>
          <a:p>
            <a:endParaRPr lang="fr-FR"/>
          </a:p>
        </p:txBody>
      </p:sp>
    </p:spTree>
    <p:extLst>
      <p:ext uri="{BB962C8B-B14F-4D97-AF65-F5344CB8AC3E}">
        <p14:creationId xmlns:p14="http://schemas.microsoft.com/office/powerpoint/2010/main" val="314443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148681"/>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632520" y="1156651"/>
            <a:ext cx="9073008"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Circulaire du 19 juin 2023</a:t>
            </a:r>
          </a:p>
          <a:p>
            <a:pPr marL="457200" lvl="1" indent="0" defTabSz="457200" eaLnBrk="0" fontAlgn="base" hangingPunct="0">
              <a:spcBef>
                <a:spcPct val="0"/>
              </a:spcBef>
              <a:spcAft>
                <a:spcPct val="0"/>
              </a:spcAft>
              <a:buNone/>
              <a:defRPr/>
            </a:pPr>
            <a:endPar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285750" indent="-285750">
              <a:buFontTx/>
              <a:buChar char="-"/>
            </a:pP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Diplômes concernés par la mission de contrôle : </a:t>
            </a: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CAP, Bac Pro, MC, BP, BMA, BTS, DCG, DSCG, DMA, DNMADE</a:t>
            </a:r>
          </a:p>
          <a:p>
            <a:pPr marL="285750" indent="-285750">
              <a:buFontTx/>
              <a:buChar char="-"/>
            </a:pPr>
            <a:endPar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285750" indent="-285750">
              <a:buFontTx/>
              <a:buChar char="-"/>
            </a:pP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Périmètre de la mission : </a:t>
            </a:r>
            <a:r>
              <a:rPr lang="fr-FR" sz="1800" dirty="0">
                <a:solidFill>
                  <a:srgbClr val="254061"/>
                </a:solidFill>
                <a:latin typeface="Calibri" panose="020F0502020204030204" pitchFamily="34" charset="0"/>
                <a:ea typeface="Tahoma" panose="020B0604030504040204" pitchFamily="34" charset="0"/>
                <a:cs typeface="Tahoma" panose="020B0604030504040204" pitchFamily="34" charset="0"/>
              </a:rPr>
              <a:t>mission d’inspection sous l’autorité du recteur d’académie </a:t>
            </a:r>
          </a:p>
          <a:p>
            <a:pPr marL="537744" lvl="1" indent="-285750">
              <a:buFontTx/>
              <a:buChar char="-"/>
            </a:pPr>
            <a:r>
              <a:rPr lang="fr-FR" sz="1700" dirty="0">
                <a:solidFill>
                  <a:srgbClr val="254061"/>
                </a:solidFill>
                <a:latin typeface="Calibri" panose="020F0502020204030204" pitchFamily="34" charset="0"/>
                <a:ea typeface="Tahoma" panose="020B0604030504040204" pitchFamily="34" charset="0"/>
                <a:cs typeface="Tahoma" panose="020B0604030504040204" pitchFamily="34" charset="0"/>
              </a:rPr>
              <a:t>du recteur d’académie pour les diplômes professionnels du secondaire (CAP, Bac Pro, MC, BP, BMA) et pour le DMA ;</a:t>
            </a:r>
          </a:p>
          <a:p>
            <a:pPr marL="537744" lvl="1" indent="-285750">
              <a:buFontTx/>
              <a:buChar char="-"/>
            </a:pPr>
            <a:r>
              <a:rPr lang="fr-FR" sz="1700" dirty="0">
                <a:solidFill>
                  <a:srgbClr val="254061"/>
                </a:solidFill>
                <a:latin typeface="Calibri" panose="020F0502020204030204" pitchFamily="34" charset="0"/>
                <a:ea typeface="Tahoma" panose="020B0604030504040204" pitchFamily="34" charset="0"/>
                <a:cs typeface="Tahoma" panose="020B0604030504040204" pitchFamily="34" charset="0"/>
              </a:rPr>
              <a:t>du recteur de région académique pour les diplômes professionnels de l’enseignement supérieur : BTS, DCG, DSCG, DNMADE.</a:t>
            </a:r>
          </a:p>
          <a:p>
            <a:pPr lvl="1"/>
            <a:endParaRPr lang="fr-FR" dirty="0"/>
          </a:p>
          <a:p>
            <a:pPr lvl="1"/>
            <a:endParaRPr lang="fr-FR" dirty="0"/>
          </a:p>
        </p:txBody>
      </p:sp>
    </p:spTree>
    <p:extLst>
      <p:ext uri="{BB962C8B-B14F-4D97-AF65-F5344CB8AC3E}">
        <p14:creationId xmlns:p14="http://schemas.microsoft.com/office/powerpoint/2010/main" val="2182212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148681"/>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632520" y="1052736"/>
            <a:ext cx="9073008"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Circulaire du 19 juin 2023 : </a:t>
            </a:r>
            <a:r>
              <a:rPr lang="fr-FR" sz="2000" dirty="0">
                <a:solidFill>
                  <a:srgbClr val="254061"/>
                </a:solidFill>
                <a:latin typeface="Calibri" panose="020F0502020204030204" pitchFamily="34" charset="0"/>
                <a:ea typeface="Tahoma" panose="020B0604030504040204" pitchFamily="34" charset="0"/>
                <a:cs typeface="Tahoma" panose="020B0604030504040204" pitchFamily="34" charset="0"/>
              </a:rPr>
              <a:t>Initiative du contrôle </a:t>
            </a:r>
          </a:p>
          <a:p>
            <a:pPr marL="457200" lvl="1" indent="0" defTabSz="457200" eaLnBrk="0" fontAlgn="base" hangingPunct="0">
              <a:spcBef>
                <a:spcPct val="0"/>
              </a:spcBef>
              <a:spcAft>
                <a:spcPct val="0"/>
              </a:spcAft>
              <a:buNone/>
              <a:defRPr/>
            </a:pPr>
            <a:endParaRPr lang="fr-FR" sz="20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La mission peut être à l’initiative de la mise en œuvre d’un contrôle pédagogique.</a:t>
            </a:r>
          </a:p>
          <a:p>
            <a:pPr marL="342900" indent="-342900" defTabSz="914400">
              <a:buFontTx/>
              <a:buChar char="-"/>
            </a:pPr>
            <a:endPar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2000" b="1" dirty="0">
                <a:solidFill>
                  <a:srgbClr val="254061"/>
                </a:solidFill>
                <a:latin typeface="Calibri" panose="020F0502020204030204" pitchFamily="34" charset="0"/>
                <a:ea typeface="Tahoma" panose="020B0604030504040204" pitchFamily="34" charset="0"/>
                <a:cs typeface="Tahoma" panose="020B0604030504040204" pitchFamily="34" charset="0"/>
              </a:rPr>
              <a:t>Le contrôle pédagogique vise à répondre à l’objet de la saisine reçue.</a:t>
            </a:r>
          </a:p>
          <a:p>
            <a:pPr marL="774890" lvl="2" indent="-342900" defTabSz="914400">
              <a:buFontTx/>
              <a:buChar char="-"/>
            </a:pP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La demande est formulée auprès du préfet de région qui la transmet au ministère concerné. </a:t>
            </a:r>
          </a:p>
          <a:p>
            <a:pPr marL="774890" lvl="2" indent="-342900" defTabSz="914400">
              <a:buFontTx/>
              <a:buChar char="-"/>
            </a:pP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Dans le cas où la mission de contrôle reçoit directement les signalements, elle les transmet à la préfecture de région avant traitement.</a:t>
            </a:r>
          </a:p>
          <a:p>
            <a:pPr marL="774890" lvl="2" indent="-342900" defTabSz="914400">
              <a:buFontTx/>
              <a:buChar char="-"/>
            </a:pPr>
            <a:r>
              <a:rPr lang="fr-FR" sz="1800" b="1" dirty="0">
                <a:solidFill>
                  <a:srgbClr val="254061"/>
                </a:solidFill>
                <a:latin typeface="Calibri" panose="020F0502020204030204" pitchFamily="34" charset="0"/>
                <a:ea typeface="Tahoma" panose="020B0604030504040204" pitchFamily="34" charset="0"/>
                <a:cs typeface="Tahoma" panose="020B0604030504040204" pitchFamily="34" charset="0"/>
              </a:rPr>
              <a:t>Tout signalement qui ne relève pas de la mission de contrôle pédagogique est réorienté par celle‐ci vers les instances concernées</a:t>
            </a:r>
            <a:r>
              <a:rPr lang="fr-FR" b="1" dirty="0"/>
              <a:t>.</a:t>
            </a:r>
          </a:p>
        </p:txBody>
      </p:sp>
    </p:spTree>
    <p:extLst>
      <p:ext uri="{BB962C8B-B14F-4D97-AF65-F5344CB8AC3E}">
        <p14:creationId xmlns:p14="http://schemas.microsoft.com/office/powerpoint/2010/main" val="416381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416496" y="260648"/>
            <a:ext cx="9829800" cy="1077913"/>
          </a:xfrm>
        </p:spPr>
        <p:txBody>
          <a:bodyPr/>
          <a:lstStyle/>
          <a:p>
            <a:pPr algn="ctr">
              <a:defRPr/>
            </a:pPr>
            <a:r>
              <a:rPr lang="fr-FR" altLang="fr-FR" sz="3600" dirty="0">
                <a:solidFill>
                  <a:srgbClr val="191966"/>
                </a:solidFill>
                <a:ea typeface="+mn-ea"/>
                <a:cs typeface="Calibri" panose="020F0502020204030204" pitchFamily="34" charset="0"/>
              </a:rPr>
              <a:t>Circulaire MCPA </a:t>
            </a:r>
            <a:endParaRPr lang="fr-FR" altLang="fr-FR" sz="3600" b="1" dirty="0">
              <a:solidFill>
                <a:srgbClr val="191966"/>
              </a:solidFill>
              <a:ea typeface="+mn-ea"/>
              <a:cs typeface="Calibri" panose="020F0502020204030204" pitchFamily="34" charset="0"/>
            </a:endParaRPr>
          </a:p>
        </p:txBody>
      </p:sp>
      <p:sp>
        <p:nvSpPr>
          <p:cNvPr id="26651" name="ZoneTexte 7"/>
          <p:cNvSpPr txBox="1">
            <a:spLocks noChangeArrowheads="1"/>
          </p:cNvSpPr>
          <p:nvPr/>
        </p:nvSpPr>
        <p:spPr bwMode="auto">
          <a:xfrm>
            <a:off x="2160589" y="6400800"/>
            <a:ext cx="524192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endParaRPr lang="fr-FR" altLang="fr-FR"/>
          </a:p>
        </p:txBody>
      </p:sp>
      <p:sp>
        <p:nvSpPr>
          <p:cNvPr id="7" name="Espace réservé du contenu 11"/>
          <p:cNvSpPr txBox="1">
            <a:spLocks/>
          </p:cNvSpPr>
          <p:nvPr/>
        </p:nvSpPr>
        <p:spPr>
          <a:xfrm>
            <a:off x="776536" y="807572"/>
            <a:ext cx="8784976" cy="2304256"/>
          </a:xfrm>
          <a:prstGeom prst="rect">
            <a:avLst/>
          </a:prstGeom>
        </p:spPr>
        <p:txBody>
          <a:bodyPr/>
          <a:lst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defTabSz="457200" eaLnBrk="0" fontAlgn="base" hangingPunct="0">
              <a:spcBef>
                <a:spcPct val="0"/>
              </a:spcBef>
              <a:spcAft>
                <a:spcPct val="0"/>
              </a:spcAft>
              <a:buNone/>
              <a:defRPr/>
            </a:pPr>
            <a:r>
              <a:rPr lang="fr-FR" sz="1800" b="1" dirty="0">
                <a:solidFill>
                  <a:srgbClr val="FF0000"/>
                </a:solidFill>
                <a:latin typeface="Calibri" panose="020F0502020204030204" pitchFamily="34" charset="0"/>
                <a:ea typeface="Tahoma" panose="020B0604030504040204" pitchFamily="34" charset="0"/>
                <a:cs typeface="Tahoma" panose="020B0604030504040204" pitchFamily="34" charset="0"/>
              </a:rPr>
              <a:t>Coordonnateur de la mission</a:t>
            </a:r>
          </a:p>
          <a:p>
            <a:pPr marL="457200" lvl="1" indent="0" defTabSz="457200" eaLnBrk="0" fontAlgn="base" hangingPunct="0">
              <a:spcBef>
                <a:spcPct val="0"/>
              </a:spcBef>
              <a:spcAft>
                <a:spcPct val="0"/>
              </a:spcAft>
              <a:buNone/>
              <a:defRPr/>
            </a:pPr>
            <a:endParaRPr lang="fr-FR" sz="1000" b="1" i="1" dirty="0">
              <a:solidFill>
                <a:srgbClr val="FF0000"/>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dirty="0">
                <a:solidFill>
                  <a:srgbClr val="254061"/>
                </a:solidFill>
                <a:latin typeface="Calibri" panose="020F0502020204030204" pitchFamily="34" charset="0"/>
                <a:ea typeface="Tahoma" panose="020B0604030504040204" pitchFamily="34" charset="0"/>
                <a:cs typeface="Tahoma" panose="020B0604030504040204" pitchFamily="34" charset="0"/>
              </a:rPr>
              <a:t>Le recteur d'académie nomme un coordonnateur de la mission, pour une durée de trois ans, renouvelable une fois, parmi les IA‐IPR ou IEN relevant des spécialités de l'enseignement général ou de l'enseignement technique</a:t>
            </a:r>
          </a:p>
          <a:p>
            <a:pPr marL="342900" indent="-342900" defTabSz="914400">
              <a:buFontTx/>
              <a:buChar char="-"/>
            </a:pPr>
            <a:endParaRPr lang="fr-FR" sz="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La désignation donne lieu à un recrutement sur profil. La mission </a:t>
            </a:r>
            <a:r>
              <a:rPr lang="fr-FR" sz="1600" b="1" u="sng" dirty="0">
                <a:solidFill>
                  <a:srgbClr val="254061"/>
                </a:solidFill>
                <a:latin typeface="Calibri" panose="020F0502020204030204" pitchFamily="34" charset="0"/>
                <a:ea typeface="Tahoma" panose="020B0604030504040204" pitchFamily="34" charset="0"/>
                <a:cs typeface="Tahoma" panose="020B0604030504040204" pitchFamily="34" charset="0"/>
              </a:rPr>
              <a:t>de l’inspecteur‐coordonnateur </a:t>
            </a: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ne relève pas des emplois fonctionnels. Le recteur confie une attribution spécifique à un inspecteur affecté dans l'académie.</a:t>
            </a:r>
          </a:p>
          <a:p>
            <a:pPr marL="342900" indent="-342900" defTabSz="914400">
              <a:buFontTx/>
              <a:buChar char="-"/>
            </a:pPr>
            <a:endParaRPr lang="fr-FR" sz="800"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Il constitue la personne ressource qui peut guider les CFA en lien avec les inspecteurs concernés, sur les programmes d’enseignement, les référentiels d’activités et de compétences ainsi que sur les modalités d’évaluation certificatives.</a:t>
            </a:r>
          </a:p>
          <a:p>
            <a:pPr marL="342900" indent="-342900" defTabSz="914400">
              <a:buFontTx/>
              <a:buChar char="-"/>
            </a:pPr>
            <a:endParaRPr lang="fr-FR" sz="800" b="1"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L’inspecteur‐coordonnateur peut également être chargé d’organiser le traitement des demandes d’habilitation à la pratique du CCF, en lien avec les inspecteurs concernés.</a:t>
            </a:r>
          </a:p>
          <a:p>
            <a:pPr marL="342900" indent="-342900" defTabSz="914400">
              <a:buFontTx/>
              <a:buChar char="-"/>
            </a:pPr>
            <a:endParaRPr lang="fr-FR" sz="800" b="1" dirty="0">
              <a:solidFill>
                <a:srgbClr val="254061"/>
              </a:solidFill>
              <a:latin typeface="Calibri" panose="020F0502020204030204" pitchFamily="34" charset="0"/>
              <a:ea typeface="Tahoma" panose="020B0604030504040204" pitchFamily="34" charset="0"/>
              <a:cs typeface="Tahoma" panose="020B0604030504040204" pitchFamily="34" charset="0"/>
            </a:endParaRPr>
          </a:p>
          <a:p>
            <a:pPr marL="342900" indent="-342900" defTabSz="914400">
              <a:buFontTx/>
              <a:buChar char="-"/>
            </a:pPr>
            <a:r>
              <a:rPr lang="fr-FR" sz="1600" b="1" dirty="0">
                <a:solidFill>
                  <a:srgbClr val="254061"/>
                </a:solidFill>
                <a:latin typeface="Calibri" panose="020F0502020204030204" pitchFamily="34" charset="0"/>
                <a:ea typeface="Tahoma" panose="020B0604030504040204" pitchFamily="34" charset="0"/>
                <a:cs typeface="Tahoma" panose="020B0604030504040204" pitchFamily="34" charset="0"/>
              </a:rPr>
              <a:t>L’inspecteur‐coordonnateur de la mission de contrôle pédagogique des formations par apprentissage ne peut cependant pas exercer de missions de développement de l’apprentissage pour le compte d’un CFA, quel que soit son statut.</a:t>
            </a:r>
          </a:p>
        </p:txBody>
      </p:sp>
    </p:spTree>
    <p:extLst>
      <p:ext uri="{BB962C8B-B14F-4D97-AF65-F5344CB8AC3E}">
        <p14:creationId xmlns:p14="http://schemas.microsoft.com/office/powerpoint/2010/main" val="1739058971"/>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02_FOND ECRAN_4_3" id="{10C338DC-25DE-DE49-B378-885F7B62B31C}" vid="{8EB08C32-EACE-6D4D-9991-56925EA9F4D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escription0 xmlns="2c7ddd52-0a06-43b1-a35c-dcb15ea2e3f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35F979-A072-4E70-A14C-C63B81B29C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665D03-BD43-4A86-B6D2-5126C047A9BC}">
  <ds:schemaRefs>
    <ds:schemaRef ds:uri="http://purl.org/dc/dcmitype/"/>
    <ds:schemaRef ds:uri="http://www.w3.org/XML/1998/namespace"/>
    <ds:schemaRef ds:uri="http://schemas.microsoft.com/office/2006/documentManagement/types"/>
    <ds:schemaRef ds:uri="http://purl.org/dc/terms/"/>
    <ds:schemaRef ds:uri="2c7ddd52-0a06-43b1-a35c-dcb15ea2e3f4"/>
    <ds:schemaRef ds:uri="http://schemas.microsoft.com/office/2006/metadata/properties"/>
    <ds:schemaRef ds:uri="http://purl.org/dc/elements/1.1/"/>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ECB448C3-5FE1-481F-85C8-33598570CB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MATRICE PPT_A4</Template>
  <TotalTime>8577</TotalTime>
  <Words>1273</Words>
  <Application>Microsoft Office PowerPoint</Application>
  <PresentationFormat>Format A4 (210 x 297 mm)</PresentationFormat>
  <Paragraphs>225</Paragraphs>
  <Slides>13</Slides>
  <Notes>13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Marianne</vt:lpstr>
      <vt:lpstr>Symbol</vt:lpstr>
      <vt:lpstr>MINISTÈRIEL</vt:lpstr>
      <vt:lpstr>Présentation PowerPoint</vt:lpstr>
      <vt:lpstr>Quelques chiffres</vt:lpstr>
      <vt:lpstr>Quelques chiffres</vt:lpstr>
      <vt:lpstr>Quelques chiffres</vt:lpstr>
      <vt:lpstr>Quelques chiffres</vt:lpstr>
      <vt:lpstr>Présentation PowerPoint</vt:lpstr>
      <vt:lpstr>Circulaire MCPA</vt:lpstr>
      <vt:lpstr>Circulaire MCPA</vt:lpstr>
      <vt:lpstr>Circulaire MCPA </vt:lpstr>
      <vt:lpstr>Circulaire MCPA </vt:lpstr>
      <vt:lpstr>Circulaire MCPA</vt:lpstr>
      <vt:lpstr>Circulaire MCPA</vt:lpstr>
      <vt:lpstr>L’habilitation CCF </vt:lpstr>
    </vt:vector>
  </TitlesOfParts>
  <Manager>Client</Manager>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Rectorat</dc:creator>
  <cp:lastModifiedBy>BURGAIN Sophie</cp:lastModifiedBy>
  <cp:revision>250</cp:revision>
  <cp:lastPrinted>2021-07-01T08:11:37Z</cp:lastPrinted>
  <dcterms:created xsi:type="dcterms:W3CDTF">2020-12-09T15:31:30Z</dcterms:created>
  <dcterms:modified xsi:type="dcterms:W3CDTF">2023-09-18T16:23:02Z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