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80" r:id="rId2"/>
    <p:sldId id="273" r:id="rId3"/>
    <p:sldId id="281" r:id="rId4"/>
    <p:sldId id="282" r:id="rId5"/>
    <p:sldId id="350" r:id="rId6"/>
    <p:sldId id="309" r:id="rId7"/>
    <p:sldId id="353" r:id="rId8"/>
    <p:sldId id="354" r:id="rId9"/>
    <p:sldId id="305" r:id="rId10"/>
    <p:sldId id="278" r:id="rId11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80"/>
            <p14:sldId id="273"/>
            <p14:sldId id="281"/>
            <p14:sldId id="282"/>
            <p14:sldId id="350"/>
            <p14:sldId id="309"/>
            <p14:sldId id="353"/>
            <p14:sldId id="354"/>
            <p14:sldId id="305"/>
            <p14:sldId id="27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JAN Guylène" initials="TG" lastIdx="5" clrIdx="0">
    <p:extLst>
      <p:ext uri="{19B8F6BF-5375-455C-9EA6-DF929625EA0E}">
        <p15:presenceInfo xmlns:p15="http://schemas.microsoft.com/office/powerpoint/2012/main" userId="S-1-5-21-828000932-2966465320-787594193-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720"/>
    <a:srgbClr val="00365F"/>
    <a:srgbClr val="E94E1B"/>
    <a:srgbClr val="12A537"/>
    <a:srgbClr val="D63D25"/>
    <a:srgbClr val="0092D2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81107" autoAdjust="0"/>
  </p:normalViewPr>
  <p:slideViewPr>
    <p:cSldViewPr snapToGrid="0" snapToObjects="1">
      <p:cViewPr varScale="1">
        <p:scale>
          <a:sx n="92" d="100"/>
          <a:sy n="92" d="100"/>
        </p:scale>
        <p:origin x="21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9F56-818E-4E57-95F7-C5E2B29DB179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5900-4630-4298-8DFD-694F8A748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0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Activité soutenue → Renfort dans l’équipe pédagogique</a:t>
            </a:r>
          </a:p>
          <a:p>
            <a:endParaRPr lang="fr-FR" dirty="0"/>
          </a:p>
          <a:p>
            <a:r>
              <a:rPr lang="fr-FR" dirty="0"/>
              <a:t>Manque un </a:t>
            </a:r>
            <a:r>
              <a:rPr lang="fr-FR"/>
              <a:t>renfort administratif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5900-4630-4298-8DFD-694F8A748D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59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Signature des recevabilités/NR</a:t>
            </a:r>
          </a:p>
          <a:p>
            <a:r>
              <a:rPr lang="fr-FR" dirty="0"/>
              <a:t>Organisation des jurys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5900-4630-4298-8DFD-694F8A748D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3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14817"/>
          <a:stretch/>
        </p:blipFill>
        <p:spPr>
          <a:xfrm flipH="1">
            <a:off x="4814047" y="-4060"/>
            <a:ext cx="4312998" cy="57743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5" y="285857"/>
            <a:ext cx="1702314" cy="1602763"/>
          </a:xfrm>
          <a:prstGeom prst="rect">
            <a:avLst/>
          </a:prstGeom>
        </p:spPr>
      </p:pic>
      <p:sp>
        <p:nvSpPr>
          <p:cNvPr id="5" name="Espace réservé du pied de page 7"/>
          <p:cNvSpPr txBox="1">
            <a:spLocks/>
          </p:cNvSpPr>
          <p:nvPr userDrawn="1"/>
        </p:nvSpPr>
        <p:spPr bwMode="gray">
          <a:xfrm>
            <a:off x="568575" y="6334335"/>
            <a:ext cx="5994595" cy="280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63" dirty="0">
                <a:solidFill>
                  <a:srgbClr val="00365F"/>
                </a:solidFill>
                <a:latin typeface="Arial"/>
              </a:rPr>
              <a:t>DRAFPIC Formation Continue et Apprentissage – Réseau GRETA-CFA de l’académie de Nantes</a:t>
            </a:r>
          </a:p>
        </p:txBody>
      </p:sp>
    </p:spTree>
    <p:extLst>
      <p:ext uri="{BB962C8B-B14F-4D97-AF65-F5344CB8AC3E}">
        <p14:creationId xmlns:p14="http://schemas.microsoft.com/office/powerpoint/2010/main" val="42164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8" t="9789" r="-500" b="6186"/>
          <a:stretch/>
        </p:blipFill>
        <p:spPr>
          <a:xfrm>
            <a:off x="7948357" y="-37578"/>
            <a:ext cx="1315994" cy="68955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" y="306117"/>
            <a:ext cx="864000" cy="8134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0" y="6164712"/>
            <a:ext cx="916965" cy="474449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240494"/>
            <a:ext cx="7659859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318743"/>
            <a:ext cx="565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4"/>
          <a:stretch/>
        </p:blipFill>
        <p:spPr>
          <a:xfrm flipH="1">
            <a:off x="6974541" y="95978"/>
            <a:ext cx="2169458" cy="66185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" y="306117"/>
            <a:ext cx="864000" cy="81346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0" y="6164712"/>
            <a:ext cx="916965" cy="474449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240494"/>
            <a:ext cx="7659859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318743"/>
            <a:ext cx="565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1442" y="1199289"/>
            <a:ext cx="5909498" cy="54629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82" y="1574438"/>
            <a:ext cx="2834665" cy="31752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/>
          <a:stretch/>
        </p:blipFill>
        <p:spPr>
          <a:xfrm>
            <a:off x="4401686" y="2110667"/>
            <a:ext cx="1564481" cy="9412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46105"/>
          <a:stretch/>
        </p:blipFill>
        <p:spPr>
          <a:xfrm>
            <a:off x="4103245" y="687333"/>
            <a:ext cx="2161364" cy="1410408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219206" y="4749663"/>
            <a:ext cx="19928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  <a:t>Retrouvez-nous </a:t>
            </a:r>
            <a:b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</a:br>
            <a:r>
              <a:rPr lang="fr-FR" sz="1050" baseline="0" dirty="0">
                <a:solidFill>
                  <a:srgbClr val="00365F"/>
                </a:solidFill>
                <a:latin typeface="Arial Black" panose="020B0A04020102020204" pitchFamily="34" charset="0"/>
              </a:rPr>
              <a:t>sur les Réseaux Sociaux</a:t>
            </a:r>
            <a:endParaRPr lang="fr-FR" sz="1050" dirty="0">
              <a:solidFill>
                <a:srgbClr val="00365F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5" y="5279100"/>
            <a:ext cx="1528952" cy="32845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8" y="212983"/>
            <a:ext cx="1266559" cy="119248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82" y="6101959"/>
            <a:ext cx="916965" cy="4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60" r:id="rId3"/>
    <p:sldLayoutId id="2147483687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cpa-demande-avis-formateur%20GRETA.docx" TargetMode="External"/><Relationship Id="rId2" Type="http://schemas.openxmlformats.org/officeDocument/2006/relationships/hyperlink" Target="MCPA_circulaire%2019%20juin%202023_BOEN%2020%20juil%2020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Zoom%20VAE%202022_maj08062023.x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mpl&#233;ment%20DREETS%20zoom%202022.xls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ae.gou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B9148C1-086C-456D-A96E-AA9A1786ADA9}"/>
              </a:ext>
            </a:extLst>
          </p:cNvPr>
          <p:cNvSpPr txBox="1"/>
          <p:nvPr/>
        </p:nvSpPr>
        <p:spPr>
          <a:xfrm>
            <a:off x="246580" y="2456598"/>
            <a:ext cx="57432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Rencontre : </a:t>
            </a:r>
          </a:p>
          <a:p>
            <a:pPr algn="ctr"/>
            <a:r>
              <a:rPr lang="fr-FR" sz="24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 – MCPA – DAVA – </a:t>
            </a:r>
          </a:p>
          <a:p>
            <a:pPr algn="ctr"/>
            <a:r>
              <a:rPr lang="fr-FR" sz="24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DRAFPIC Réseau des GRETA-CFA</a:t>
            </a:r>
          </a:p>
          <a:p>
            <a:endParaRPr lang="fr-FR" sz="24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i="1" dirty="0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Matinale du 21 septembre 2023</a:t>
            </a:r>
            <a:endParaRPr lang="en-US" sz="24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9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907" y="3082026"/>
            <a:ext cx="314599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3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VOTRE ÉCOUTE</a:t>
            </a:r>
            <a:endParaRPr lang="fr-FR" altLang="fr-FR" sz="21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708" y="1028745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!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03014" y="2524719"/>
            <a:ext cx="484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 café – un thé – quelques douceurs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Une liste d’émargement à signer</a:t>
            </a:r>
            <a:endParaRPr lang="fr-FR" altLang="fr-FR" sz="1800" dirty="0">
              <a:solidFill>
                <a:srgbClr val="00365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6ECD5C-6B2A-8F4B-932A-963BCFEE9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4" y="2152836"/>
            <a:ext cx="2689316" cy="13900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 4" descr="Résultat de recherche d'images pour &quot;café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451" y="352883"/>
            <a:ext cx="2476286" cy="222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3786" y="3654207"/>
            <a:ext cx="8057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 : 	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Soazic GABORIT – Ronan KEROMNES - Valérie BOUCHER – 			Antoine BELETEAU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MCPA : 	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Régine LENGRONNE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DAVA : 	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Nadège GIFFARD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Milène FORMON- Annie GUEGAN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Vendée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Marie-Line MAUDET-QUESNÉE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Muriel CESBRON – Frédéric RAVARD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</a:t>
            </a:r>
            <a:r>
              <a:rPr lang="fr-FR" b="1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Vincent RAGUIN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6863" y="195554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202" y="790094"/>
            <a:ext cx="88392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Tour de table &amp; présentation </a:t>
            </a:r>
          </a:p>
          <a:p>
            <a:pPr eaLnBrk="1" hangingPunct="1">
              <a:spcBef>
                <a:spcPct val="0"/>
              </a:spcBef>
            </a:pP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MCPA : Actualités et activités</a:t>
            </a:r>
          </a:p>
          <a:p>
            <a:pPr marL="1200150" lvl="2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Circulaire du 19 juin 2023 (BOEN 20 juillet 2023)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DAVA</a:t>
            </a:r>
          </a:p>
          <a:p>
            <a:pPr marL="1200150" lvl="2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Activités 2022</a:t>
            </a:r>
          </a:p>
          <a:p>
            <a:pPr marL="1200150" lvl="2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Actualités 2023</a:t>
            </a:r>
          </a:p>
          <a:p>
            <a:pPr lvl="2">
              <a:spcBef>
                <a:spcPct val="0"/>
              </a:spcBef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DEC </a:t>
            </a:r>
          </a:p>
          <a:p>
            <a:pPr marL="1200150" lvl="2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Informations générales </a:t>
            </a: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DRAFPIC 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– Pôle Certification/Réglementation</a:t>
            </a: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Date prochaine rencontre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86" y="929259"/>
            <a:ext cx="8441989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de Contrôle Pédagogique </a:t>
            </a:r>
          </a:p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formations par Apprentissage – MCPA</a:t>
            </a:r>
          </a:p>
          <a:p>
            <a:endParaRPr 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14089"/>
            <a:ext cx="791206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Circulaire du 19 juin 2023 (BOEN 20 juillet 2023)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		- Sa place dans le collège des inspecteurs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	- Le rôle de l’Inspecteur-Coordonnateur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u="sng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MCPA_circulaire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 19 juin 2023_BOEN 20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juil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 2023.pdf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Activités Apprentissage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Recrutement de formateur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mcpa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-demande-avis-formateur GRETA.docx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9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86" y="929259"/>
            <a:ext cx="8441989" cy="14311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 Académique de Validation des Acquis – DAVA</a:t>
            </a:r>
          </a:p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100" b="1" baseline="30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secteur marchand du GIP FCIP Expérience</a:t>
            </a:r>
          </a:p>
          <a:p>
            <a:pPr algn="ctr"/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211" y="1755185"/>
            <a:ext cx="791206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Activité du DAVA en 2022 (année civile) &amp; Profil des candidats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sv-SE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Zoom VAE 2022_maj08062023.xls</a:t>
            </a:r>
            <a:endParaRPr lang="sv-SE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sv-SE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altLang="fr-FR" dirty="0">
                <a:solidFill>
                  <a:srgbClr val="00365F"/>
                </a:solidFill>
                <a:latin typeface="Arial" pitchFamily="34" charset="0"/>
              </a:rPr>
              <a:t>Activité du DAVA en 2022 pour le compte de la DREETS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4" action="ppaction://hlinkfile"/>
              </a:rPr>
              <a:t>Complément DREETS zoom 2022.xlsx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u="sng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84B57D1D-13D9-4361-B1D3-03B47E290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44610"/>
              </p:ext>
            </p:extLst>
          </p:nvPr>
        </p:nvGraphicFramePr>
        <p:xfrm>
          <a:off x="393786" y="3614077"/>
          <a:ext cx="7726166" cy="232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05778">
                  <a:extLst>
                    <a:ext uri="{9D8B030D-6E8A-4147-A177-3AD203B41FA5}">
                      <a16:colId xmlns:a16="http://schemas.microsoft.com/office/drawing/2014/main" val="3939986066"/>
                    </a:ext>
                  </a:extLst>
                </a:gridCol>
                <a:gridCol w="1220388">
                  <a:extLst>
                    <a:ext uri="{9D8B030D-6E8A-4147-A177-3AD203B41FA5}">
                      <a16:colId xmlns:a16="http://schemas.microsoft.com/office/drawing/2014/main" val="3875944749"/>
                    </a:ext>
                  </a:extLst>
                </a:gridCol>
              </a:tblGrid>
              <a:tr h="403119">
                <a:tc>
                  <a:txBody>
                    <a:bodyPr/>
                    <a:lstStyle/>
                    <a:p>
                      <a:r>
                        <a:rPr lang="fr-FR" dirty="0"/>
                        <a:t>EFFECTIF – ANNEE CIVILE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Candidats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2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des jurys en tant que sous-traitant de la DREETS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4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des jurys VAE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9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des jurys en session intermédiaire pour les GRETA-CFA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5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1295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6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97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6209" y="259318"/>
            <a:ext cx="7194488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VAE : Informations réglementaires – </a:t>
            </a:r>
          </a:p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 Marché du travail du 21 Décembre 2022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529D4F-08FB-4838-8BD1-CD9539B7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933101"/>
            <a:ext cx="4819650" cy="52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7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301" y="517603"/>
            <a:ext cx="507427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VAE : Informations réglementaires</a:t>
            </a:r>
          </a:p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service public de la VAE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AE164A-75FF-43F3-98AA-075BE2088F18}"/>
              </a:ext>
            </a:extLst>
          </p:cNvPr>
          <p:cNvSpPr txBox="1"/>
          <p:nvPr/>
        </p:nvSpPr>
        <p:spPr>
          <a:xfrm>
            <a:off x="1592494" y="1766672"/>
            <a:ext cx="463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https://vae.gouv.fr/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29FB0A-6FCD-4E2D-AE17-0CE4046B6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43" y="2820533"/>
            <a:ext cx="5383659" cy="28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8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301" y="5176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: Informations générales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49D772-B6B7-4FE0-8D7E-0B606B32EDE1}"/>
              </a:ext>
            </a:extLst>
          </p:cNvPr>
          <p:cNvSpPr txBox="1"/>
          <p:nvPr/>
        </p:nvSpPr>
        <p:spPr>
          <a:xfrm>
            <a:off x="441788" y="1997839"/>
            <a:ext cx="78709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Procédure dématérialisée des absences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 de remplacement 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butoir du </a:t>
            </a:r>
            <a:r>
              <a:rPr lang="fr-FR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EPLOME à la DEC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Inscription examens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BTS : module « Former à la transition écologique pour un développement soutenable ». Ce module est-il à mettre en œuvre dès 2023-2024 ?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Décret 2023-824 du 25 août 2023 : remplacement de l’intitulé « MC » par l’intitulé « Certificat de spécialisation » à compter du 1</a:t>
            </a:r>
            <a:r>
              <a:rPr lang="fr-FR" sz="18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janvier 2025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9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8253717" cy="30008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 rencontre</a:t>
            </a:r>
          </a:p>
          <a:p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19 septembre 2024 – 9H30/12H</a:t>
            </a: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959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in lumineux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CA type 2023_DIAPORAMA DRAFPIC standard" id="{1F55044C-C004-4A40-83CE-11EA42639CB8}" vid="{BF0AAF4D-BFA1-4AF5-AB3C-AFF104D3A80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FCA type 2023_DIAPORAMA DRAFPIC standard</Template>
  <TotalTime>4269</TotalTime>
  <Words>399</Words>
  <Application>Microsoft Office PowerPoint</Application>
  <PresentationFormat>Affichage à l'écran (4:3)</PresentationFormat>
  <Paragraphs>97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TROJAN Guylène</dc:creator>
  <cp:lastModifiedBy>TROJAN Guylène</cp:lastModifiedBy>
  <cp:revision>148</cp:revision>
  <cp:lastPrinted>2020-01-03T10:36:43Z</cp:lastPrinted>
  <dcterms:created xsi:type="dcterms:W3CDTF">2023-02-28T11:15:15Z</dcterms:created>
  <dcterms:modified xsi:type="dcterms:W3CDTF">2023-09-18T09:31:08Z</dcterms:modified>
</cp:coreProperties>
</file>