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handoutMasterIdLst>
    <p:handoutMasterId r:id="rId15"/>
  </p:handoutMasterIdLst>
  <p:sldIdLst>
    <p:sldId id="279" r:id="rId2"/>
    <p:sldId id="263" r:id="rId3"/>
    <p:sldId id="273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8" r:id="rId1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79"/>
            <p14:sldId id="263"/>
            <p14:sldId id="273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F"/>
    <a:srgbClr val="E94E1B"/>
    <a:srgbClr val="12A537"/>
    <a:srgbClr val="D63D25"/>
    <a:srgbClr val="D12720"/>
    <a:srgbClr val="0092D2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722" autoAdjust="0"/>
  </p:normalViewPr>
  <p:slideViewPr>
    <p:cSldViewPr snapToGrid="0" snapToObjects="1"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ophie\Documents\BOULOT\LOGO Label EDUFORM\LOGO-label_EDUFORM-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" y="6224587"/>
            <a:ext cx="1647769" cy="4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83" y="5709288"/>
            <a:ext cx="503391" cy="5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10615"/>
          <a:stretch/>
        </p:blipFill>
        <p:spPr>
          <a:xfrm>
            <a:off x="-16477" y="0"/>
            <a:ext cx="4374289" cy="54432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4" y="45640"/>
            <a:ext cx="1722904" cy="16221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42" y="5787394"/>
            <a:ext cx="1677862" cy="8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812">
            <a:off x="226772" y="670730"/>
            <a:ext cx="4598366" cy="42942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62" y="445870"/>
            <a:ext cx="1930219" cy="9987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5" y="285857"/>
            <a:ext cx="1702314" cy="1602763"/>
          </a:xfrm>
          <a:prstGeom prst="rect">
            <a:avLst/>
          </a:prstGeom>
        </p:spPr>
      </p:pic>
      <p:pic>
        <p:nvPicPr>
          <p:cNvPr id="11" name="Imag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0" y="6336036"/>
            <a:ext cx="1516258" cy="3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" descr="Picto_datadocké-COULEU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8" y="5664516"/>
            <a:ext cx="561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0" r="9498" b="45199"/>
          <a:stretch/>
        </p:blipFill>
        <p:spPr>
          <a:xfrm rot="10800000">
            <a:off x="7142205" y="0"/>
            <a:ext cx="2001795" cy="18642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98" y="149394"/>
            <a:ext cx="916965" cy="4744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537" cy="1014523"/>
          </a:xfrm>
          <a:prstGeom prst="rect">
            <a:avLst/>
          </a:prstGeom>
        </p:spPr>
      </p:pic>
      <p:pic>
        <p:nvPicPr>
          <p:cNvPr id="9" name="Imag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00" y="6412928"/>
            <a:ext cx="982217" cy="2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 descr="Picto_datadocké-COULEU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05" y="5934471"/>
            <a:ext cx="384012" cy="4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/>
          <a:stretch/>
        </p:blipFill>
        <p:spPr>
          <a:xfrm>
            <a:off x="-8238" y="1070581"/>
            <a:ext cx="4272317" cy="52362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" y="146352"/>
            <a:ext cx="981635" cy="9242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42" y="171840"/>
            <a:ext cx="1263178" cy="653585"/>
          </a:xfrm>
          <a:prstGeom prst="rect">
            <a:avLst/>
          </a:prstGeom>
        </p:spPr>
      </p:pic>
      <p:pic>
        <p:nvPicPr>
          <p:cNvPr id="10" name="Imag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92" y="6524026"/>
            <a:ext cx="982217" cy="2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Picto_datadocké-COULEU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97" y="6045569"/>
            <a:ext cx="384012" cy="4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660" r:id="rId3"/>
    <p:sldLayoutId id="21474836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Organisation%20du%20dossier%20certif%20qui%20fait%20quoi_PROPOSITIONS_mars2021.docx" TargetMode="External"/><Relationship Id="rId2" Type="http://schemas.openxmlformats.org/officeDocument/2006/relationships/hyperlink" Target="https://www.dafpic.ac-nantes.fr/?service=CFC_dafpic&amp;langue=0&amp;kportal_host=http://www.intra.ac-nantes.fr&amp;secure=1&amp;kticket=1568645584477_639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-plome.ac-nantes.fr/logi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1" y="2573749"/>
            <a:ext cx="6268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Groupe académique Certification-Réglementation</a:t>
            </a:r>
          </a:p>
          <a:p>
            <a:pPr algn="ctr"/>
            <a:endParaRPr lang="fr-FR" i="1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i="1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 1</a:t>
            </a:r>
            <a:r>
              <a:rPr lang="fr-FR" sz="2400" i="1" baseline="3000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er</a:t>
            </a:r>
            <a:r>
              <a:rPr lang="fr-FR" sz="2400" i="1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avril 2021</a:t>
            </a:r>
            <a:endParaRPr lang="en-US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9669" y="6350002"/>
            <a:ext cx="487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365F"/>
                </a:solidFill>
                <a:latin typeface="Arial Narrow"/>
                <a:cs typeface="Arial Narrow"/>
              </a:rPr>
              <a:t>DAFPIC Formation Continue et Apprentissage</a:t>
            </a:r>
            <a:endParaRPr lang="fr-FR" b="1" dirty="0">
              <a:solidFill>
                <a:srgbClr val="00365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15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8823" y="70517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CCF et mixage des publics </a:t>
            </a: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fr-FR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Projet règlementaire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528354"/>
            <a:ext cx="8442168" cy="4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8639" y="951399"/>
            <a:ext cx="737903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u="sng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M. HUOT</a:t>
            </a:r>
            <a:r>
              <a:rPr lang="fr-FR" sz="2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Conseiller Technique Académique </a:t>
            </a:r>
            <a:r>
              <a:rPr lang="fr-FR" sz="28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EPS</a:t>
            </a:r>
            <a:endParaRPr lang="fr-FR" sz="28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Inspecteur Pédagogique </a:t>
            </a:r>
            <a:r>
              <a:rPr lang="fr-FR" sz="28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Régional</a:t>
            </a:r>
            <a:endParaRPr lang="fr-FR" sz="2800" b="1" u="sng" dirty="0">
              <a:solidFill>
                <a:srgbClr val="00365F"/>
              </a:solidFill>
              <a:cs typeface="Arial" panose="020B0604020202020204" pitchFamily="34" charset="0"/>
            </a:endParaRPr>
          </a:p>
          <a:p>
            <a:pPr lvl="1"/>
            <a:endParaRPr lang="fr-FR" sz="2400" b="1" u="sng" dirty="0" smtClean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400" b="1" u="sng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Thématiques </a:t>
            </a:r>
            <a:r>
              <a:rPr lang="fr-FR" sz="2400" b="1" u="sng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abordées</a:t>
            </a:r>
            <a:r>
              <a:rPr lang="fr-FR" sz="2400" b="1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</a:t>
            </a:r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Présentation du programme 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L’organisation des parcours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L’organisation des parcours en cas de public mixé</a:t>
            </a:r>
          </a:p>
        </p:txBody>
      </p:sp>
    </p:spTree>
    <p:extLst>
      <p:ext uri="{BB962C8B-B14F-4D97-AF65-F5344CB8AC3E}">
        <p14:creationId xmlns:p14="http://schemas.microsoft.com/office/powerpoint/2010/main" val="20608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2881" y="1767007"/>
            <a:ext cx="879130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 Certification</a:t>
            </a:r>
            <a:r>
              <a:rPr lang="fr-FR" sz="2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u="sng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Intervention </a:t>
            </a: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Guylène TROJAN</a:t>
            </a:r>
          </a:p>
          <a:p>
            <a:endParaRPr lang="fr-FR" sz="28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des </a:t>
            </a:r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visites « Certification » à destination des </a:t>
            </a:r>
            <a:r>
              <a:rPr lang="fr-FR" sz="2800" b="1" u="sng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coordos</a:t>
            </a:r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 CFP sont les bienvenus)</a:t>
            </a:r>
            <a:endParaRPr lang="fr-FR" sz="24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u="sng" dirty="0">
              <a:solidFill>
                <a:srgbClr val="00365F"/>
              </a:solidFill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GRETA-CFA Loire-Atlantique (St Herblain) </a:t>
            </a: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Jeudi 8 juillet 2021 – 9H30/17H</a:t>
            </a:r>
            <a:endParaRPr lang="fr-FR" sz="20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GRETA-CFA 49 (Cholet) </a:t>
            </a: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Mercredi 1</a:t>
            </a:r>
            <a:r>
              <a:rPr lang="fr-FR" sz="2000" baseline="300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er</a:t>
            </a: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septembre 2021 – 9H30/17H</a:t>
            </a:r>
            <a:endParaRPr lang="fr-FR" sz="20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GRETA-CFA Vendée (La Roche sur </a:t>
            </a:r>
            <a:r>
              <a:rPr lang="fr-FR" sz="2000" dirty="0" err="1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Yon</a:t>
            </a: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Mardi 6 juillet 2021 – 9H30/17H</a:t>
            </a:r>
            <a:endParaRPr lang="fr-FR" sz="20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GRETA-CFA Maine (Laval) </a:t>
            </a: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Vendredi 3 septembre 2021 – 9H30/17H </a:t>
            </a:r>
            <a:r>
              <a:rPr lang="fr-FR" sz="2000" i="1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à confirmer</a:t>
            </a:r>
            <a:endParaRPr lang="fr-FR" sz="2000" i="1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7431" y="2364919"/>
            <a:ext cx="3190004" cy="196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MERCI </a:t>
            </a: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POUR VOTRE </a:t>
            </a:r>
            <a:b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FR" altLang="fr-FR" sz="2800" b="1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ÉCOUTE</a:t>
            </a:r>
            <a:endParaRPr lang="fr-FR" altLang="fr-FR" sz="28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97" y="55132"/>
            <a:ext cx="1987503" cy="2000665"/>
          </a:xfrm>
          <a:prstGeom prst="rect">
            <a:avLst/>
          </a:prstGeom>
        </p:spPr>
      </p:pic>
      <p:sp>
        <p:nvSpPr>
          <p:cNvPr id="7" name="Zone de texte 2"/>
          <p:cNvSpPr txBox="1"/>
          <p:nvPr/>
        </p:nvSpPr>
        <p:spPr>
          <a:xfrm>
            <a:off x="4083852" y="5715636"/>
            <a:ext cx="2110343" cy="40513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</a:pPr>
            <a:r>
              <a:rPr lang="fr-FR" sz="1400" dirty="0">
                <a:solidFill>
                  <a:srgbClr val="E94E1B"/>
                </a:solidFill>
                <a:ea typeface="Calibri"/>
                <a:cs typeface="Times New Roman"/>
              </a:rPr>
              <a:t>www.vae.ac-nantes.fr</a:t>
            </a:r>
            <a:endParaRPr lang="fr-FR" sz="1050" dirty="0">
              <a:solidFill>
                <a:srgbClr val="E94E1B"/>
              </a:solidFill>
              <a:ea typeface="Calibri"/>
              <a:cs typeface="Times New Roman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95" y="5064971"/>
            <a:ext cx="1393525" cy="13013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04084"/>
            <a:ext cx="76516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5303" b="21529"/>
          <a:stretch/>
        </p:blipFill>
        <p:spPr>
          <a:xfrm>
            <a:off x="4848902" y="2238065"/>
            <a:ext cx="4295098" cy="26684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78091" t="78221" r="5126" b="3312"/>
          <a:stretch/>
        </p:blipFill>
        <p:spPr>
          <a:xfrm>
            <a:off x="4243297" y="2511247"/>
            <a:ext cx="1055078" cy="9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8755" y="3687118"/>
            <a:ext cx="6107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Annie GUEGAN – Fabrice CHARBONNIER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Vendée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Patricia PICHEREAU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Odile DEBLIQUI – Frédéric RAVARD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Danielle </a:t>
            </a:r>
            <a:r>
              <a:rPr lang="fr-FR" dirty="0" smtClean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PESCHARD</a:t>
            </a:r>
            <a:endParaRPr lang="fr-FR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8762" y="1358629"/>
            <a:ext cx="3418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Groupe </a:t>
            </a:r>
            <a:r>
              <a:rPr lang="fr-FR" sz="1600" dirty="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académique Certification-Réglementation</a:t>
            </a:r>
            <a:r>
              <a:rPr lang="fr-FR" sz="1600" b="1" dirty="0">
                <a:solidFill>
                  <a:srgbClr val="00365F"/>
                </a:solidFill>
                <a:latin typeface="Arial Narrow"/>
                <a:cs typeface="Arial Narrow"/>
              </a:rPr>
              <a:t/>
            </a:r>
            <a:br>
              <a:rPr lang="fr-FR" sz="1600" b="1" dirty="0">
                <a:solidFill>
                  <a:srgbClr val="00365F"/>
                </a:solidFill>
                <a:latin typeface="Arial Narrow"/>
                <a:cs typeface="Arial Narrow"/>
              </a:rPr>
            </a:br>
            <a:r>
              <a:rPr lang="fr-FR" sz="1600" b="1" dirty="0">
                <a:solidFill>
                  <a:srgbClr val="00365F"/>
                </a:solidFill>
                <a:latin typeface="Arial Narrow"/>
                <a:cs typeface="Arial Narrow"/>
              </a:rPr>
              <a:t>Le 1</a:t>
            </a:r>
            <a:r>
              <a:rPr lang="fr-FR" sz="1600" b="1" baseline="30000" dirty="0">
                <a:solidFill>
                  <a:srgbClr val="00365F"/>
                </a:solidFill>
                <a:latin typeface="Arial Narrow"/>
                <a:cs typeface="Arial Narrow"/>
              </a:rPr>
              <a:t>er</a:t>
            </a:r>
            <a:r>
              <a:rPr lang="fr-FR" sz="1600" b="1" dirty="0">
                <a:solidFill>
                  <a:srgbClr val="00365F"/>
                </a:solidFill>
                <a:latin typeface="Arial Narrow"/>
                <a:cs typeface="Arial Narrow"/>
              </a:rPr>
              <a:t> avril </a:t>
            </a:r>
            <a:r>
              <a:rPr lang="fr-FR" sz="1600" b="1" dirty="0" smtClean="0">
                <a:solidFill>
                  <a:srgbClr val="00365F"/>
                </a:solidFill>
                <a:latin typeface="Arial Narrow"/>
                <a:cs typeface="Arial Narrow"/>
              </a:rPr>
              <a:t>2021</a:t>
            </a:r>
            <a:endParaRPr lang="en-US" sz="1600" dirty="0">
              <a:solidFill>
                <a:srgbClr val="00365F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87343" y="6557001"/>
            <a:ext cx="7150219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0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6135" y="1925285"/>
            <a:ext cx="85509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fr-FR" sz="2000" u="sng" dirty="0" smtClean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Matin</a:t>
            </a:r>
            <a:endParaRPr lang="fr-FR" sz="2000" u="sng" dirty="0" smtClean="0">
              <a:solidFill>
                <a:srgbClr val="00365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</a:t>
            </a: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dossier </a:t>
            </a: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Certification </a:t>
            </a: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2000" dirty="0" smtClean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Règlementation » : Qui </a:t>
            </a: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 quoi ?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Applicatif E-plome : Ses évolutions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Habilitation CCF et mixage de publics : La règlementation – Les projets de décret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Echanges de pratiques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000" u="sng" dirty="0">
              <a:solidFill>
                <a:srgbClr val="00365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fr-FR" sz="2000" u="sng" dirty="0" smtClean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Après-midi</a:t>
            </a:r>
            <a:endParaRPr lang="fr-FR" sz="2000" dirty="0">
              <a:solidFill>
                <a:srgbClr val="00365F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de M. HUOT de 14H à 15H45 : Conseiller Académique du Recteur – IPR en EPS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 certification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Planification des visites «Certification » : Formation-action E-Plome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365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 divers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3008" y="1171555"/>
            <a:ext cx="67657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371" y="378932"/>
            <a:ext cx="577230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Certification-Règlementation : qui fait quoi ?</a:t>
            </a:r>
            <a:endParaRPr lang="en-US" sz="2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5131" y="1333039"/>
            <a:ext cx="866191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/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Missions du groupe académique</a:t>
            </a:r>
          </a:p>
          <a:p>
            <a:pPr marL="457200" indent="-457200"/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Missions de la cellule « Certification-Règlementation » de la DAFPIC</a:t>
            </a:r>
          </a:p>
          <a:p>
            <a:pPr>
              <a:buNone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https://www.dafpic.ac-nantes.fr/?service=CFC_dafpic&amp;langue=0&amp;kportal_host=http://www.intra.ac-nantes.fr&amp;secure=1&amp;kticket=1568645584477_6396</a:t>
            </a: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/>
            <a:r>
              <a:rPr lang="fr-FR" sz="24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Relations </a:t>
            </a: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avec la DEC</a:t>
            </a:r>
          </a:p>
          <a:p>
            <a:pPr marL="457200" indent="-457200"/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Missions du CFP référent « Certification » du GRETA-CFA</a:t>
            </a:r>
          </a:p>
          <a:p>
            <a:pPr marL="457200" indent="-457200"/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Missions du Responsable du Production du GRETA-CFA</a:t>
            </a:r>
          </a:p>
          <a:p>
            <a:pPr marL="457200" indent="-457200"/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Missions des coordonnateurs pédagogiques vers la DAFPIC</a:t>
            </a:r>
            <a:endParaRPr lang="fr-FR" sz="2400" b="1" u="sng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 action="ppaction://hlinkfile"/>
              </a:rPr>
              <a:t>Organisation du dossier certif qui fait </a:t>
            </a:r>
            <a:r>
              <a:rPr lang="fr-FR" sz="2400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 action="ppaction://hlinkfile"/>
              </a:rPr>
              <a:t>quoi_PROPOSITIONS_mars2021.docx</a:t>
            </a:r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5393" y="705178"/>
            <a:ext cx="80597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u="sng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Applicatif </a:t>
            </a:r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E-Plome </a:t>
            </a:r>
            <a:r>
              <a:rPr lang="fr-FR" sz="2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fr-FR" sz="2800" b="1" u="sng" dirty="0">
              <a:solidFill>
                <a:srgbClr val="00365F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Evolution n°1 : le masque de saisie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Evolution n°2 : la déclaration « Préparation d’une certification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Nouveau guide opératoire</a:t>
            </a:r>
          </a:p>
          <a:p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Saisie dans E-Plome : 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Etat des lieux des anomalies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Point de contrôle avant validation</a:t>
            </a:r>
          </a:p>
          <a:p>
            <a:endParaRPr lang="fr-FR" sz="2400" b="1" u="sng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https://e-plome.ac-nantes.fr/login</a:t>
            </a:r>
            <a:endParaRPr lang="en-US" sz="2400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8823" y="705178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u="sng" dirty="0" smtClean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CCF et mixage des publics </a:t>
            </a:r>
            <a:r>
              <a:rPr lang="fr-FR" sz="2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fr-FR" sz="3200" b="1" u="sng" dirty="0">
              <a:solidFill>
                <a:srgbClr val="00365F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Schéma « Demande Habilitation CCF pour l’apprentissage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Schéma « Demande Habilitation CCF pour la FC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Point règlementaire en projet</a:t>
            </a:r>
          </a:p>
          <a:p>
            <a:endParaRPr lang="en-US" sz="3200" dirty="0">
              <a:solidFill>
                <a:srgbClr val="00365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59429" y="496390"/>
            <a:ext cx="56692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CCF et mixage des publics </a:t>
            </a:r>
            <a:r>
              <a:rPr lang="fr-FR" sz="20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fr-FR" sz="2000" b="1" u="sng" dirty="0">
              <a:solidFill>
                <a:srgbClr val="00365F"/>
              </a:solidFill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Schéma « Demande Habilitation CCF pour l’apprentissage VO»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1481275"/>
            <a:ext cx="8411566" cy="48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68434" y="404949"/>
            <a:ext cx="56562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CCF et mixage des publics </a:t>
            </a:r>
            <a:r>
              <a:rPr lang="fr-FR" sz="20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fr-FR" sz="2000" b="1" u="sng" dirty="0">
              <a:solidFill>
                <a:srgbClr val="00365F"/>
              </a:solidFill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Schéma « Demande Habilitation CCF pour l’apprentissage V1»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1349639"/>
            <a:ext cx="8030696" cy="45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56" y="6604084"/>
            <a:ext cx="78759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DAFPIC Formation Continue et Apprentissage – Réseau GRETA-CFA de l’académie de </a:t>
            </a:r>
            <a:r>
              <a:rPr lang="fr-FR" sz="10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7343" y="6557001"/>
            <a:ext cx="7840330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8823" y="705178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</a:t>
            </a:r>
            <a:r>
              <a:rPr lang="fr-FR" sz="20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CCF et mixage des publics </a:t>
            </a:r>
            <a:r>
              <a:rPr lang="fr-FR" sz="20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fr-FR" dirty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Schéma « Demande Habilitation CCF pour FC</a:t>
            </a:r>
            <a:r>
              <a:rPr lang="fr-FR" dirty="0" smtClean="0">
                <a:solidFill>
                  <a:srgbClr val="00365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lang="fr-FR" dirty="0">
              <a:solidFill>
                <a:srgbClr val="00365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7" y="1429368"/>
            <a:ext cx="5981204" cy="49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CA type_DIAPORAMA classique" id="{4CD4C133-273B-433D-85BD-A5EEC03A7A71}" vid="{01009D99-1870-48BE-BDAF-D5E76C8C283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2021.04.01 Groupe Acad CERTIF</Template>
  <TotalTime>135</TotalTime>
  <Words>585</Words>
  <Application>Microsoft Office PowerPoint</Application>
  <PresentationFormat>Affichage à l'écran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Times New Roman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BURGAIN Sophie</dc:creator>
  <cp:lastModifiedBy>TROJAN Guylène</cp:lastModifiedBy>
  <cp:revision>27</cp:revision>
  <cp:lastPrinted>2020-01-03T10:36:43Z</cp:lastPrinted>
  <dcterms:created xsi:type="dcterms:W3CDTF">2021-04-08T14:04:10Z</dcterms:created>
  <dcterms:modified xsi:type="dcterms:W3CDTF">2021-04-09T06:10:36Z</dcterms:modified>
</cp:coreProperties>
</file>