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0"/>
  </p:notesMasterIdLst>
  <p:handoutMasterIdLst>
    <p:handoutMasterId r:id="rId31"/>
  </p:handoutMasterIdLst>
  <p:sldIdLst>
    <p:sldId id="279" r:id="rId2"/>
    <p:sldId id="263" r:id="rId3"/>
    <p:sldId id="281" r:id="rId4"/>
    <p:sldId id="282" r:id="rId5"/>
    <p:sldId id="293" r:id="rId6"/>
    <p:sldId id="284" r:id="rId7"/>
    <p:sldId id="285" r:id="rId8"/>
    <p:sldId id="286" r:id="rId9"/>
    <p:sldId id="287" r:id="rId10"/>
    <p:sldId id="288" r:id="rId11"/>
    <p:sldId id="289" r:id="rId12"/>
    <p:sldId id="294" r:id="rId13"/>
    <p:sldId id="290" r:id="rId14"/>
    <p:sldId id="291" r:id="rId15"/>
    <p:sldId id="292" r:id="rId16"/>
    <p:sldId id="273" r:id="rId17"/>
    <p:sldId id="295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29062C-C870-48EB-8421-5F52BF81FB7A}">
          <p14:sldIdLst>
            <p14:sldId id="279"/>
            <p14:sldId id="263"/>
            <p14:sldId id="281"/>
            <p14:sldId id="282"/>
            <p14:sldId id="293"/>
            <p14:sldId id="284"/>
            <p14:sldId id="285"/>
            <p14:sldId id="286"/>
            <p14:sldId id="287"/>
            <p14:sldId id="288"/>
            <p14:sldId id="289"/>
            <p14:sldId id="294"/>
            <p14:sldId id="290"/>
            <p14:sldId id="291"/>
            <p14:sldId id="292"/>
            <p14:sldId id="273"/>
            <p14:sldId id="295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Section sans titre" id="{8A2DE049-8A1D-4301-8F6C-20ED083323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3B"/>
    <a:srgbClr val="E94E1B"/>
    <a:srgbClr val="00365F"/>
    <a:srgbClr val="12A537"/>
    <a:srgbClr val="D63D25"/>
    <a:srgbClr val="D12720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 snapToGrid="0" snapToObjects="1">
      <p:cViewPr varScale="1">
        <p:scale>
          <a:sx n="115" d="100"/>
          <a:sy n="115" d="100"/>
        </p:scale>
        <p:origin x="15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D1B6-0E4B-49DB-9FC8-B2DE868FD33D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A0C2-292C-4325-982E-2A05226D2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9DF8A-7484-4C33-9C85-AACA5D341DB1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B365-9F6F-4788-9667-B47FA3AC8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67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</a:t>
            </a:r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le CHEF ŒUVRE / BAC PROF :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 de cursus d'un an préparant au baccalauréat professionnel : principe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 de cursus d'un an préparant au BCP, faisant suite à une décision de positionnement, le choix du chef-d'œuvre est adapté à cette durée et sa réalisation se concentre sur cette période. Seuls des candidats suivant un cursus en un an à partir de la rentrée scolaire 2021/2022 sont soumis à la réalisation et à l'évaluation d'un chef-d'œuvre, les dispositions relatives à l'évaluation du chef-d'œuvre entrant en vigueur à la session d'examen 2022.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CHEF ŒUVRE</a:t>
            </a:r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des apprentis CAP AEPE dispensés des EP1 et EP2.</a:t>
            </a:r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2B365-9F6F-4788-9667-B47FA3AC853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73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Etudiant 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l’unité « Engagement étudiant », est facultative. Il n’y a pas de distinction « Formation Initiale/Formation tout au long de la vie ».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remarques sur cette nouvelle unité :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Certains BTS étaient concernés dès la session 2021, d’autres le seront à partir de la session  2022,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Epreuve facultative qui doit être organisée à la suite d’une épreuve obligatoire mentionnée dans  l’arrêté.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 : BTS BATIMENT, l’épreuve facultative doit être à la suite de l’épreuve E61 « Suivi de chantier ». </a:t>
            </a:r>
          </a:p>
          <a:p>
            <a:r>
              <a:rPr lang="fr-FR" b="1" dirty="0" smtClean="0"/>
              <a:t>Dispenses BCP MELEC :</a:t>
            </a:r>
          </a:p>
          <a:p>
            <a:r>
              <a:rPr lang="fr-FR" b="0" dirty="0" smtClean="0"/>
              <a:t>Les</a:t>
            </a:r>
            <a:r>
              <a:rPr lang="fr-FR" b="0" baseline="0" dirty="0" smtClean="0"/>
              <a:t> BCP sont soumis à l’arrêté du 8/12/2012 pour ce qui concerne les dispenses.</a:t>
            </a:r>
          </a:p>
          <a:p>
            <a:r>
              <a:rPr lang="fr-FR" b="0" baseline="0" dirty="0" smtClean="0"/>
              <a:t>Cet arrêté fait mention de dispenses avec le MESRI, le Ministère de L’agriculture. Pas de mention de Ministère de la Défense. Pas de dispenses de possible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FEC-0478-4A22-99D1-A60E5BEB94E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88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FEC-0478-4A22-99D1-A60E5BEB94E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78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ophie\Documents\BOULOT\LOGO Label EDUFORM\LOGO-label_EDUFORM-tra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" y="6224587"/>
            <a:ext cx="1647769" cy="4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83" y="5709288"/>
            <a:ext cx="503391" cy="5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10615"/>
          <a:stretch/>
        </p:blipFill>
        <p:spPr>
          <a:xfrm>
            <a:off x="-16477" y="0"/>
            <a:ext cx="4374289" cy="54432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4" y="45640"/>
            <a:ext cx="1722904" cy="16221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42" y="5787394"/>
            <a:ext cx="1677862" cy="8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812">
            <a:off x="226772" y="670730"/>
            <a:ext cx="4598366" cy="42942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62" y="445870"/>
            <a:ext cx="1930219" cy="9987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5" y="285857"/>
            <a:ext cx="1702314" cy="1602763"/>
          </a:xfrm>
          <a:prstGeom prst="rect">
            <a:avLst/>
          </a:prstGeom>
        </p:spPr>
      </p:pic>
      <p:pic>
        <p:nvPicPr>
          <p:cNvPr id="11" name="Imag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0" y="6336036"/>
            <a:ext cx="1516258" cy="3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" descr="Picto_datadocké-COULEU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18" y="5664516"/>
            <a:ext cx="561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73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r="9498" b="45199"/>
          <a:stretch/>
        </p:blipFill>
        <p:spPr>
          <a:xfrm rot="10800000">
            <a:off x="7142205" y="0"/>
            <a:ext cx="2001795" cy="18642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98" y="149394"/>
            <a:ext cx="916965" cy="4744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537" cy="1014523"/>
          </a:xfrm>
          <a:prstGeom prst="rect">
            <a:avLst/>
          </a:prstGeom>
        </p:spPr>
      </p:pic>
      <p:pic>
        <p:nvPicPr>
          <p:cNvPr id="9" name="Imag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00" y="6412928"/>
            <a:ext cx="982217" cy="2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 descr="Picto_datadocké-COULEU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05" y="5934471"/>
            <a:ext cx="384012" cy="4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/>
          <a:stretch/>
        </p:blipFill>
        <p:spPr>
          <a:xfrm>
            <a:off x="-8238" y="1070581"/>
            <a:ext cx="4272317" cy="52362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" y="146352"/>
            <a:ext cx="981635" cy="9242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42" y="171840"/>
            <a:ext cx="1263178" cy="653585"/>
          </a:xfrm>
          <a:prstGeom prst="rect">
            <a:avLst/>
          </a:prstGeom>
        </p:spPr>
      </p:pic>
      <p:pic>
        <p:nvPicPr>
          <p:cNvPr id="10" name="Imag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92" y="6524026"/>
            <a:ext cx="982217" cy="2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 descr="Picto_datadocké-COULEU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97" y="6045569"/>
            <a:ext cx="384012" cy="4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1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660" r:id="rId3"/>
    <p:sldLayoutId id="214748368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IX_arrete%2030aout2019.pdf" TargetMode="External"/><Relationship Id="rId2" Type="http://schemas.openxmlformats.org/officeDocument/2006/relationships/hyperlink" Target="PIX_decret%202019-919%20du%2030aout2019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2021-06%20PFMP%20et%20Blocs%20Comp&#233;tence_RETOUR%20IEN_VF.XLS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-plome.ac-nantes.fr/login" TargetMode="External"/><Relationship Id="rId2" Type="http://schemas.openxmlformats.org/officeDocument/2006/relationships/hyperlink" Target="Sessions%20sp&#233;ciales%202020.xlsx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Doc_type_Tableau_dde_positionnement_Version_Mai_2021%20(5).docx" TargetMode="External"/><Relationship Id="rId2" Type="http://schemas.openxmlformats.org/officeDocument/2006/relationships/hyperlink" Target="https://www.dafpic.ac-nantes.fr/?service=CFC_dafpic&amp;langue=0&amp;kportal_host=http://www.intra.ac-nantes.fr&amp;secure=1&amp;kticket=1568645584477_6396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essions%20sp&#233;ciales%202020.xlsx" TargetMode="External"/><Relationship Id="rId2" Type="http://schemas.openxmlformats.org/officeDocument/2006/relationships/hyperlink" Target="Organisation%20blocs%20comp_2021_2022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Zoom_VAE_2019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761" y="2573749"/>
            <a:ext cx="56316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Groupe académique Certification-Réglementation</a:t>
            </a:r>
          </a:p>
          <a:p>
            <a:pPr algn="ctr"/>
            <a:endParaRPr lang="fr-FR" sz="24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i="1" dirty="0" smtClean="0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 septembre 2021</a:t>
            </a:r>
            <a:endParaRPr lang="en-US" sz="32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9669" y="6350002"/>
            <a:ext cx="487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365F"/>
                </a:solidFill>
                <a:latin typeface="Arial Narrow"/>
                <a:cs typeface="Arial Narrow"/>
              </a:rPr>
              <a:t>DAFPIC Formation Continue et Apprentissage</a:t>
            </a:r>
            <a:endParaRPr lang="fr-FR" b="1" dirty="0">
              <a:solidFill>
                <a:srgbClr val="00365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215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règlementaires 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7"/>
            <a:ext cx="805978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impacts sur l’activité des GRETA-CFA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>
              <a:buNone/>
            </a:pP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des formateurs intervenant en CFA. Il est de la responsabilité de l’employeur de former ses  collaborateurs à la pratique du Contrôle en Cours de Formation.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cas d’Appel d’Offres avec un partenariat GRETA-CFA // CFA « privé », ce dernier ne peut bénéficier d’une habilitation de droit au CCF</a:t>
            </a:r>
          </a:p>
          <a:p>
            <a:pPr>
              <a:buNone/>
            </a:pPr>
            <a:endParaRPr lang="fr-FR" sz="2000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endParaRPr lang="fr-FR" sz="2000" b="1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000" b="1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règlementaires 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Arrêté du 15 juillet 2021 modifiant le programme de mathématiques, de sciences physiques et  chimiques du Brevet Professionnel</a:t>
            </a:r>
          </a:p>
          <a:p>
            <a:pPr>
              <a:buNone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point  essentiel à retenir</a:t>
            </a:r>
          </a:p>
          <a:p>
            <a:pPr algn="ctr">
              <a:buNone/>
            </a:pP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des nouveaux programmes à la rentrée 2021-2022</a:t>
            </a:r>
          </a:p>
          <a:p>
            <a:pPr marL="457200" indent="-457200">
              <a:buFont typeface="+mj-lt"/>
              <a:buAutoNum type="arabicParenR"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GRETA-CFA proposent des BP </a:t>
            </a:r>
          </a:p>
          <a:p>
            <a:pPr algn="ctr">
              <a:buNone/>
            </a:pPr>
            <a:endParaRPr lang="fr-FR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GRETA-CFA Loire Atlantique et GRETA-CFA 49 : BP secteur BTP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GRETA-CFA Vendée : BP Préparateur en pharmacie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règlementaires 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Circulaire de rentrée de la DEC du 9 septembre 2021 relative à l’évaluation de l’EPS en CCF</a:t>
            </a:r>
          </a:p>
          <a:p>
            <a:pPr>
              <a:buNone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points  essentiels à retenir</a:t>
            </a:r>
          </a:p>
          <a:p>
            <a:pPr algn="ctr">
              <a:buNone/>
            </a:pP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 plus tard pour le 1</a:t>
            </a:r>
            <a:r>
              <a:rPr lang="fr-FR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Octobre 2021 : Saisie en ligne des référentiels d’évaluation via EPSNET 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 plus tard pour le 1</a:t>
            </a:r>
            <a:r>
              <a:rPr lang="fr-FR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Octobre 2021 : Saisie des protocoles d’évaluation via EPSNET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Octobre 2021 : Commission académique de validation des protocoles et référentiels par un représentant du Recteur</a:t>
            </a:r>
          </a:p>
          <a:p>
            <a:pPr marL="457200" indent="-457200">
              <a:buFont typeface="+mj-lt"/>
              <a:buAutoNum type="arabicParenR"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560" y="412612"/>
            <a:ext cx="5465697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Réglementation : Analyse et questionnement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ANGLAIS pour l’obtention des diplômes du 1</a:t>
            </a:r>
            <a:r>
              <a:rPr lang="fr-FR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cycle de l’enseignement supérieur (dont les BTS)   </a:t>
            </a:r>
          </a:p>
          <a:p>
            <a:pPr>
              <a:buNone/>
            </a:pPr>
            <a:endParaRPr lang="fr-FR" dirty="0"/>
          </a:p>
          <a:p>
            <a:r>
              <a:rPr lang="fr-FR" sz="2000" b="1" dirty="0">
                <a:latin typeface="+mn-lt"/>
              </a:rPr>
              <a:t>3 avril 2020 </a:t>
            </a:r>
            <a:r>
              <a:rPr lang="fr-FR" sz="2000" dirty="0">
                <a:latin typeface="+mn-lt"/>
              </a:rPr>
              <a:t>: </a:t>
            </a:r>
            <a:r>
              <a:rPr lang="fr-FR" sz="2000" dirty="0" smtClean="0">
                <a:latin typeface="+mn-lt"/>
              </a:rPr>
              <a:t>Décret </a:t>
            </a:r>
            <a:r>
              <a:rPr lang="fr-FR" sz="2000" dirty="0">
                <a:latin typeface="+mn-lt"/>
              </a:rPr>
              <a:t>et </a:t>
            </a:r>
            <a:r>
              <a:rPr lang="fr-FR" sz="2000" dirty="0" smtClean="0">
                <a:latin typeface="+mn-lt"/>
              </a:rPr>
              <a:t>arrêté visant le « passage </a:t>
            </a:r>
            <a:r>
              <a:rPr lang="fr-FR" sz="2000" dirty="0">
                <a:latin typeface="+mn-lt"/>
              </a:rPr>
              <a:t>d’une </a:t>
            </a:r>
            <a:r>
              <a:rPr lang="fr-FR" sz="2000" dirty="0" smtClean="0">
                <a:latin typeface="+mn-lt"/>
              </a:rPr>
              <a:t>évaluation externe, en anglais, </a:t>
            </a:r>
            <a:r>
              <a:rPr lang="fr-FR" sz="2000" dirty="0">
                <a:latin typeface="+mn-lt"/>
              </a:rPr>
              <a:t>reconnue au niveau international et par le monde </a:t>
            </a:r>
            <a:r>
              <a:rPr lang="fr-FR" sz="2000" dirty="0" smtClean="0">
                <a:latin typeface="+mn-lt"/>
              </a:rPr>
              <a:t>socio-économique »</a:t>
            </a:r>
          </a:p>
          <a:p>
            <a:r>
              <a:rPr lang="fr-FR" sz="2000" b="1" dirty="0" smtClean="0"/>
              <a:t>1er </a:t>
            </a:r>
            <a:r>
              <a:rPr lang="fr-FR" sz="2000" b="1" dirty="0"/>
              <a:t>février 2021 </a:t>
            </a:r>
            <a:r>
              <a:rPr lang="fr-FR" sz="2000" dirty="0"/>
              <a:t>: </a:t>
            </a:r>
            <a:r>
              <a:rPr lang="fr-FR" sz="2000" dirty="0" smtClean="0"/>
              <a:t>Le groupe </a:t>
            </a:r>
            <a:r>
              <a:rPr lang="fr-FR" sz="2000" dirty="0" err="1" smtClean="0"/>
              <a:t>PeopleCert</a:t>
            </a:r>
            <a:r>
              <a:rPr lang="fr-FR" sz="2000" dirty="0" smtClean="0"/>
              <a:t> retenu comme organisme certificateur</a:t>
            </a:r>
          </a:p>
          <a:p>
            <a:r>
              <a:rPr lang="fr-FR" sz="2000" b="1" dirty="0" smtClean="0">
                <a:latin typeface="+mn-lt"/>
              </a:rPr>
              <a:t>10 </a:t>
            </a:r>
            <a:r>
              <a:rPr lang="fr-FR" sz="2000" b="1" dirty="0">
                <a:latin typeface="+mn-lt"/>
              </a:rPr>
              <a:t>mai 2021 </a:t>
            </a:r>
            <a:r>
              <a:rPr lang="fr-FR" sz="2000" dirty="0">
                <a:latin typeface="+mn-lt"/>
              </a:rPr>
              <a:t>: </a:t>
            </a:r>
            <a:r>
              <a:rPr lang="fr-FR" sz="2000" dirty="0" smtClean="0">
                <a:latin typeface="+mn-lt"/>
              </a:rPr>
              <a:t>Le </a:t>
            </a:r>
            <a:r>
              <a:rPr lang="fr-FR" sz="2000" dirty="0">
                <a:latin typeface="+mn-lt"/>
              </a:rPr>
              <a:t>MESRI </a:t>
            </a:r>
            <a:r>
              <a:rPr lang="fr-FR" sz="2000" dirty="0" smtClean="0">
                <a:latin typeface="+mn-lt"/>
              </a:rPr>
              <a:t>dénonce le </a:t>
            </a:r>
            <a:r>
              <a:rPr lang="fr-FR" sz="2000" dirty="0">
                <a:latin typeface="+mn-lt"/>
              </a:rPr>
              <a:t>marché national de certification obligatoire en langue anglaise passé avec l’entreprise </a:t>
            </a:r>
            <a:r>
              <a:rPr lang="fr-FR" sz="2000" dirty="0" err="1" smtClean="0">
                <a:latin typeface="+mn-lt"/>
              </a:rPr>
              <a:t>PeopleCert</a:t>
            </a:r>
            <a:r>
              <a:rPr lang="fr-FR" sz="2000" dirty="0" smtClean="0">
                <a:latin typeface="+mn-lt"/>
              </a:rPr>
              <a:t>.</a:t>
            </a:r>
          </a:p>
          <a:p>
            <a:endParaRPr lang="fr-FR" sz="2000" dirty="0" smtClean="0">
              <a:latin typeface="+mn-lt"/>
            </a:endParaRPr>
          </a:p>
          <a:p>
            <a:pPr>
              <a:buNone/>
            </a:pPr>
            <a:r>
              <a:rPr lang="fr-FR" sz="2000" dirty="0" smtClean="0">
                <a:latin typeface="+mn-lt"/>
              </a:rPr>
              <a:t>Mais </a:t>
            </a:r>
            <a:r>
              <a:rPr lang="fr-FR" sz="2000" dirty="0">
                <a:latin typeface="+mn-lt"/>
              </a:rPr>
              <a:t>"l’obligation de </a:t>
            </a:r>
            <a:r>
              <a:rPr lang="fr-FR" sz="2000" dirty="0" smtClean="0">
                <a:latin typeface="+mn-lt"/>
              </a:rPr>
              <a:t>se présenter à une certification </a:t>
            </a:r>
            <a:r>
              <a:rPr lang="fr-FR" sz="2000" dirty="0">
                <a:latin typeface="+mn-lt"/>
              </a:rPr>
              <a:t>reste évidemment maintenue" en 2021-2022 </a:t>
            </a:r>
          </a:p>
          <a:p>
            <a:pPr algn="ctr"/>
            <a:endParaRPr lang="fr-FR" sz="2400" b="1" dirty="0" smtClean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 Quelle certification est éligible ?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560" y="412612"/>
            <a:ext cx="5465697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Réglementation : Analyse et questionnement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3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PIX portant sur l’évaluation des compétences numériques</a:t>
            </a:r>
          </a:p>
          <a:p>
            <a:pPr>
              <a:buNone/>
            </a:pPr>
            <a:endParaRPr lang="fr-FR" dirty="0"/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Décret du 30 août 2019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5 domaines évalués – 8 niveaux de maîtrise</a:t>
            </a:r>
          </a:p>
          <a:p>
            <a:pPr>
              <a:buNone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PIX_decret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 2019-919 du 30aout2019.pdf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Arrêté du 30 août 2019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PIX_arrete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 30aout2019.pdf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560" y="412612"/>
            <a:ext cx="5465697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Réglementation : Analyse et questionnement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58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points </a:t>
            </a:r>
            <a:r>
              <a:rPr lang="fr-F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essentiels à </a:t>
            </a: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retenir</a:t>
            </a:r>
          </a:p>
          <a:p>
            <a:pPr algn="ctr">
              <a:buNone/>
            </a:pPr>
            <a:endParaRPr lang="fr-FR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compétences numériques des apprenants de la formation initiale (y compris les apprentis) font l’objet d’une certification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PIX</a:t>
            </a:r>
          </a:p>
          <a:p>
            <a:pPr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compétences numériques des stagiaires de la formation continue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PEUVENT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faire l’objet d’une certification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PIX</a:t>
            </a:r>
          </a:p>
          <a:p>
            <a:pPr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certification PIX concerne les CAP, BCP,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BTS</a:t>
            </a:r>
          </a:p>
          <a:p>
            <a:pPr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certification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PIX devra être organisée entre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29 novembre 2021 et le 4 mars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2022 (circulaire de rentrée)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Certification PIX pour les MC et les BP ?</a:t>
            </a:r>
            <a:endParaRPr lang="fr-FR" sz="24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6135" y="2612695"/>
            <a:ext cx="85509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6135" y="1520689"/>
            <a:ext cx="7581538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diverses </a:t>
            </a:r>
            <a:endParaRPr lang="fr-FR" sz="2800" b="1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0" y="2207622"/>
            <a:ext cx="5003075" cy="33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6135" y="2612695"/>
            <a:ext cx="85509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Jeudi 15 septembre 2022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                     OU </a:t>
            </a: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Jeudi 22 septembre 2022</a:t>
            </a:r>
            <a:endParaRPr lang="fr-FR" altLang="fr-FR" sz="2400" dirty="0" smtClean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6135" y="1520689"/>
            <a:ext cx="7581538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 rencontre interservices</a:t>
            </a:r>
          </a:p>
          <a:p>
            <a:pPr algn="ctr"/>
            <a:r>
              <a:rPr lang="fr-FR" sz="28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propositions de dates</a:t>
            </a:r>
          </a:p>
          <a:p>
            <a:pPr algn="ctr"/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Echanges de pratiques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7344" y="1451429"/>
            <a:ext cx="88096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rgbClr val="00365F"/>
                </a:solidFill>
                <a:latin typeface="Arial" pitchFamily="34" charset="0"/>
              </a:rPr>
              <a:t>Question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00365F"/>
                </a:solidFill>
                <a:latin typeface="Arial" pitchFamily="34" charset="0"/>
              </a:rPr>
              <a:t>Un stagiaire, contrat de professionnalisation, en intégration en FI sur un BCP MEI, titulaire d’un CAP CIP, peut il être dispensé de PSE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smtClean="0">
                <a:solidFill>
                  <a:srgbClr val="00365F"/>
                </a:solidFill>
                <a:latin typeface="Arial" pitchFamily="34" charset="0"/>
              </a:rPr>
              <a:t>Question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00365F"/>
                </a:solidFill>
                <a:latin typeface="Arial" pitchFamily="34" charset="0"/>
              </a:rPr>
              <a:t>Une stagiaire en contrat de professionnalisation BP Préparateur Pharmacie est salariée chez un employeur qui rencontre des difficultés financières et s’étonne du peu d’aide financière. Que pensez-vous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smtClean="0">
                <a:solidFill>
                  <a:srgbClr val="00365F"/>
                </a:solidFill>
                <a:latin typeface="Arial" pitchFamily="34" charset="0"/>
              </a:rPr>
              <a:t>Question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00365F"/>
                </a:solidFill>
                <a:latin typeface="Arial" pitchFamily="34" charset="0"/>
              </a:rPr>
              <a:t>Peut on se présenter à un CAP CUISINE au jury de juin et au CAP Production et Services en Restauration (PSR) au jury de novembre ?</a:t>
            </a:r>
            <a:endParaRPr lang="fr-FR" altLang="fr-FR" sz="2000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Echanges de pratiques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2514" y="1262743"/>
            <a:ext cx="837452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rgbClr val="00365F"/>
                </a:solidFill>
                <a:latin typeface="Arial" pitchFamily="34" charset="0"/>
              </a:rPr>
              <a:t>Question 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référentiels BTS est apparu l’unité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«Engagement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citoyen de l’étudiant ».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est-elle concernée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smtClean="0">
                <a:solidFill>
                  <a:srgbClr val="00365F"/>
                </a:solidFill>
                <a:latin typeface="Arial" pitchFamily="34" charset="0"/>
              </a:rPr>
              <a:t>Question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00365F"/>
                </a:solidFill>
                <a:latin typeface="Arial" pitchFamily="34" charset="0"/>
              </a:rPr>
              <a:t>Un candidat, ancien militaire, va intégrer le BCP MELEC. Il nous a présenté « ses diplômes » qui sont, en fait, des certifications du Ministère de la Défense. Quelles sont les dispenses possibles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smtClean="0">
                <a:solidFill>
                  <a:srgbClr val="00365F"/>
                </a:solidFill>
                <a:latin typeface="Arial" pitchFamily="34" charset="0"/>
              </a:rPr>
              <a:t>Question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00365F"/>
                </a:solidFill>
                <a:latin typeface="Arial" pitchFamily="34" charset="0"/>
              </a:rPr>
              <a:t>Une candidate à la formation BCP PRO TBEE est titulaire d’un Master RH de l’Université de Toulouse. Peut-elle être dispensée de l’épreuve « Arts Appliqués » ?</a:t>
            </a:r>
            <a:endParaRPr lang="fr-FR" altLang="fr-FR" sz="2000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4697" y="3830810"/>
            <a:ext cx="61077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Echanges entre la DEC, le DAVA, </a:t>
            </a:r>
            <a:r>
              <a:rPr lang="fr-FR" sz="36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36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DAFPIC – Réseau des </a:t>
            </a:r>
            <a:r>
              <a:rPr lang="fr-FR" sz="36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</a:t>
            </a:r>
            <a:endParaRPr lang="fr-FR" sz="3600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6663" y="1358629"/>
            <a:ext cx="2870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b="1" dirty="0" smtClean="0">
                <a:solidFill>
                  <a:srgbClr val="00365F"/>
                </a:solidFill>
                <a:latin typeface="Arial Narrow"/>
                <a:cs typeface="Arial Narrow"/>
              </a:rPr>
              <a:t>Groupe Académique Certification-Règlementation</a:t>
            </a:r>
            <a:r>
              <a:rPr lang="fr-FR" sz="1600" b="1" dirty="0">
                <a:solidFill>
                  <a:srgbClr val="00365F"/>
                </a:solidFill>
                <a:latin typeface="Arial Narrow"/>
                <a:cs typeface="Arial Narrow"/>
              </a:rPr>
              <a:t/>
            </a:r>
            <a:br>
              <a:rPr lang="fr-FR" sz="1600" b="1" dirty="0">
                <a:solidFill>
                  <a:srgbClr val="00365F"/>
                </a:solidFill>
                <a:latin typeface="Arial Narrow"/>
                <a:cs typeface="Arial Narrow"/>
              </a:rPr>
            </a:br>
            <a:r>
              <a:rPr lang="fr-FR" sz="1600" b="1" dirty="0">
                <a:solidFill>
                  <a:srgbClr val="00365F"/>
                </a:solidFill>
                <a:latin typeface="Arial Narrow"/>
                <a:cs typeface="Arial Narrow"/>
              </a:rPr>
              <a:t>Le </a:t>
            </a:r>
            <a:r>
              <a:rPr lang="fr-FR" sz="1600" b="1" dirty="0" smtClean="0">
                <a:solidFill>
                  <a:srgbClr val="00365F"/>
                </a:solidFill>
                <a:latin typeface="Arial Narrow"/>
                <a:cs typeface="Arial Narrow"/>
              </a:rPr>
              <a:t>16 septembre 2021</a:t>
            </a:r>
            <a:endParaRPr lang="en-US" sz="1100" i="1" dirty="0">
              <a:solidFill>
                <a:srgbClr val="00365F"/>
              </a:solidFill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87343" y="6557001"/>
            <a:ext cx="7150219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0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126" y="1001133"/>
            <a:ext cx="578517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PFMP et Blocs de Compétences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2514" y="1262743"/>
            <a:ext cx="837452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1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1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1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rgbClr val="00365F"/>
                </a:solidFill>
                <a:latin typeface="Arial" pitchFamily="34" charset="0"/>
              </a:rPr>
              <a:t>Retour sur le travail mené avec les IEN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1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2021-06 PFMP et Blocs </a:t>
            </a:r>
            <a:r>
              <a:rPr lang="fr-FR" altLang="fr-FR" sz="2000" dirty="0" err="1" smtClean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Compétence_RETOUR</a:t>
            </a:r>
            <a:r>
              <a:rPr lang="fr-FR" altLang="fr-FR" sz="2000" dirty="0" smtClean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 IEN_VF.XLSM</a:t>
            </a:r>
            <a:endParaRPr lang="fr-FR" altLang="fr-FR" sz="2000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886" y="615812"/>
            <a:ext cx="644434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Déclaration d’ouverture sous E-Plome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1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septembre 2021 : seulement 4 déclarations d’ouverture réalisées par les GRETA-CFA</a:t>
            </a:r>
          </a:p>
          <a:p>
            <a:pPr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endParaRPr>
          </a:p>
          <a:p>
            <a:pPr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https://e-plome.ac-nantes.fr/login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essentiels à retenir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d’utilisation E-Plome mis à jour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de déclaration mis à jour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d’habilitation mis à jour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7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171" y="412612"/>
            <a:ext cx="545408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réglementaire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0286" y="982914"/>
            <a:ext cx="8606755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 rappel : A réaliser dans les 15 jours qui suivent</a:t>
            </a:r>
          </a:p>
          <a:p>
            <a:pPr>
              <a:buNone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l’entrée en formation</a:t>
            </a:r>
          </a:p>
          <a:p>
            <a:pPr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essentiels à retenir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et tableaux téléchargeables sous l’intranet DAFPIC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https://www.dafpic.ac-nantes.fr/?service=CFC_dafpic&amp;langue=0&amp;kportal_host=http://www.intra.ac-nantes.fr&amp;secure=1&amp;kticket=1568645584477_6396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Doc_type_Tableau_dde_positionnement_Version_Mai_2021 (5).docx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en cours avec les IEN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de synthèse de positionnement pour les niveaux 3 ET les niveaux 4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3566" y="766555"/>
            <a:ext cx="524486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PAF 2021 - 2022 : </a:t>
            </a:r>
          </a:p>
          <a:p>
            <a:r>
              <a:rPr lang="fr-FR" sz="20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Entrer dans le métier de formateur</a:t>
            </a:r>
            <a:endParaRPr lang="en-US" sz="20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3596" y="1913178"/>
            <a:ext cx="85910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Objectifs : </a:t>
            </a:r>
            <a:endParaRPr lang="fr-FR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Entrer </a:t>
            </a:r>
            <a:r>
              <a:rPr lang="fr-FR" sz="2000" dirty="0"/>
              <a:t>dans le </a:t>
            </a:r>
            <a:r>
              <a:rPr lang="fr-FR" sz="2000" dirty="0" smtClean="0"/>
              <a:t>métier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Intégrer </a:t>
            </a:r>
            <a:r>
              <a:rPr lang="fr-FR" sz="2000" dirty="0"/>
              <a:t>le cadre réglementaire lié à l’exercice des fonctions de formateur </a:t>
            </a: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Inscrire </a:t>
            </a:r>
            <a:r>
              <a:rPr lang="fr-FR" sz="2000" dirty="0"/>
              <a:t>son enseignement dans le cadre des diplômes et </a:t>
            </a:r>
            <a:r>
              <a:rPr lang="fr-FR" sz="2000" dirty="0" smtClean="0"/>
              <a:t>référentiels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Structurer </a:t>
            </a:r>
            <a:r>
              <a:rPr lang="fr-FR" sz="2000" dirty="0"/>
              <a:t>son enseignement au travers d’activités permettant de développer des compétences et prenant en compte la diversité des </a:t>
            </a:r>
            <a:r>
              <a:rPr lang="fr-FR" sz="2000" dirty="0" smtClean="0"/>
              <a:t>apprenants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Construire </a:t>
            </a:r>
            <a:r>
              <a:rPr lang="fr-FR" sz="2000" dirty="0"/>
              <a:t>son enseignement en intégrant la diversité des publics 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b="1" dirty="0" smtClean="0"/>
              <a:t>Public </a:t>
            </a:r>
            <a:r>
              <a:rPr lang="fr-FR" sz="2000" b="1" dirty="0"/>
              <a:t>visé </a:t>
            </a:r>
            <a:r>
              <a:rPr lang="fr-FR" sz="2000" b="1" dirty="0" smtClean="0"/>
              <a:t>: </a:t>
            </a:r>
            <a:r>
              <a:rPr lang="fr-FR" sz="2000" dirty="0" smtClean="0"/>
              <a:t>Formateurs </a:t>
            </a:r>
            <a:r>
              <a:rPr lang="fr-FR" sz="2000" dirty="0"/>
              <a:t>du Réseau GRETA-CFA, néo-contractuels dans leur première année </a:t>
            </a:r>
            <a:r>
              <a:rPr lang="fr-FR" sz="2000" dirty="0" smtClean="0"/>
              <a:t>d’exercice</a:t>
            </a:r>
          </a:p>
          <a:p>
            <a:endParaRPr lang="fr-FR" sz="2000" b="1" dirty="0"/>
          </a:p>
          <a:p>
            <a:r>
              <a:rPr lang="fr-FR" sz="2000" b="1" dirty="0" smtClean="0"/>
              <a:t>Durée </a:t>
            </a:r>
            <a:r>
              <a:rPr lang="fr-FR" sz="2000" b="1" dirty="0"/>
              <a:t>: </a:t>
            </a:r>
            <a:r>
              <a:rPr lang="fr-FR" sz="2000" dirty="0" smtClean="0"/>
              <a:t>4 jours non  consécutifs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467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3565" y="766555"/>
            <a:ext cx="635410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PAF 2021 - 2022 : </a:t>
            </a:r>
          </a:p>
          <a:p>
            <a:r>
              <a:rPr lang="fr-FR" sz="20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étapes-clés de la certification à destination des coordonnateurs pédagogiques</a:t>
            </a:r>
            <a:endParaRPr lang="en-US" sz="20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3596" y="1913178"/>
            <a:ext cx="85910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Objectifs : </a:t>
            </a:r>
            <a:endParaRPr lang="fr-FR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Intégrer </a:t>
            </a:r>
            <a:r>
              <a:rPr lang="fr-FR" sz="2000" dirty="0"/>
              <a:t>le cadre réglementaire lié à l’exercice des fonctions de </a:t>
            </a:r>
            <a:r>
              <a:rPr lang="fr-FR" sz="2000" dirty="0" smtClean="0"/>
              <a:t>coordonnateur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Inscrire sa pratique professionnelle dans le cadre des diplômes et référentiels</a:t>
            </a:r>
          </a:p>
          <a:p>
            <a:endParaRPr lang="fr-FR" sz="2000" dirty="0" smtClean="0"/>
          </a:p>
          <a:p>
            <a:r>
              <a:rPr lang="fr-FR" sz="2000" b="1" dirty="0" smtClean="0"/>
              <a:t>Public </a:t>
            </a:r>
            <a:r>
              <a:rPr lang="fr-FR" sz="2000" b="1" dirty="0"/>
              <a:t>visé </a:t>
            </a:r>
            <a:r>
              <a:rPr lang="fr-FR" sz="2000" b="1" dirty="0" smtClean="0"/>
              <a:t>: </a:t>
            </a:r>
            <a:r>
              <a:rPr lang="fr-FR" sz="2000" dirty="0" smtClean="0"/>
              <a:t>Coordonnateurs </a:t>
            </a:r>
            <a:r>
              <a:rPr lang="fr-FR" sz="2000" dirty="0"/>
              <a:t>du Réseau GRETA-CFA, néo-contractuels dans leur première année </a:t>
            </a:r>
            <a:r>
              <a:rPr lang="fr-FR" sz="2000" dirty="0" smtClean="0"/>
              <a:t>d’exercice</a:t>
            </a:r>
          </a:p>
          <a:p>
            <a:endParaRPr lang="fr-FR" sz="2000" b="1" dirty="0"/>
          </a:p>
          <a:p>
            <a:r>
              <a:rPr lang="fr-FR" sz="2000" b="1" dirty="0" smtClean="0"/>
              <a:t>Durée </a:t>
            </a:r>
            <a:r>
              <a:rPr lang="fr-FR" sz="2000" b="1" dirty="0"/>
              <a:t>: </a:t>
            </a:r>
            <a:r>
              <a:rPr lang="fr-FR" sz="2000" dirty="0" smtClean="0"/>
              <a:t>1 journée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   2 sessions / an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777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3565" y="766555"/>
            <a:ext cx="635410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PAF 2021 - 2022 : </a:t>
            </a:r>
          </a:p>
          <a:p>
            <a:r>
              <a:rPr lang="fr-FR" sz="2000" b="1" u="sng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Modulariser</a:t>
            </a:r>
            <a:r>
              <a:rPr lang="fr-FR" sz="20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dispositif de formation certifiante</a:t>
            </a:r>
            <a:endParaRPr lang="en-US" sz="20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3596" y="1913178"/>
            <a:ext cx="85910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Objectifs </a:t>
            </a:r>
            <a:r>
              <a:rPr lang="fr-FR" sz="2000" b="1" dirty="0"/>
              <a:t>: </a:t>
            </a:r>
            <a:r>
              <a:rPr lang="fr-FR" sz="2000" dirty="0"/>
              <a:t>Etre capable de découper ses actions de formation en blocs de compétences.</a:t>
            </a:r>
          </a:p>
          <a:p>
            <a:r>
              <a:rPr lang="fr-FR" sz="2000" dirty="0"/>
              <a:t> </a:t>
            </a:r>
          </a:p>
          <a:p>
            <a:r>
              <a:rPr lang="fr-FR" sz="2000" b="1" dirty="0"/>
              <a:t>Contenu :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/>
              <a:t>Pourquoi </a:t>
            </a:r>
            <a:r>
              <a:rPr lang="fr-FR" sz="2000" dirty="0" err="1"/>
              <a:t>modulariser</a:t>
            </a:r>
            <a:r>
              <a:rPr lang="fr-FR" sz="2000" dirty="0"/>
              <a:t> une formation ? Dans quels buts 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/>
              <a:t>Rappel du cadre règlementaire concernant les blocs de compétences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/>
              <a:t>La méthodologie : une démarche en plusieurs étapes</a:t>
            </a:r>
          </a:p>
          <a:p>
            <a:pPr marL="1073150" lvl="2" indent="-158750">
              <a:buFont typeface="Arial" panose="020B0604020202020204" pitchFamily="34" charset="0"/>
              <a:buChar char="•"/>
            </a:pPr>
            <a:r>
              <a:rPr lang="fr-FR" sz="2000" dirty="0"/>
              <a:t>Vision globale</a:t>
            </a:r>
          </a:p>
          <a:p>
            <a:pPr marL="1073150" lvl="2" indent="-158750">
              <a:buFont typeface="Arial" panose="020B0604020202020204" pitchFamily="34" charset="0"/>
              <a:buChar char="•"/>
            </a:pPr>
            <a:r>
              <a:rPr lang="fr-FR" sz="2000" dirty="0"/>
              <a:t>Vision détaillée</a:t>
            </a:r>
          </a:p>
          <a:p>
            <a:pPr marL="1073150" lvl="2" indent="-158750">
              <a:buFont typeface="Arial" panose="020B0604020202020204" pitchFamily="34" charset="0"/>
              <a:buChar char="•"/>
            </a:pPr>
            <a:r>
              <a:rPr lang="fr-FR" sz="2000" dirty="0"/>
              <a:t>Fiche certificative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/>
              <a:t>Boîte à outils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fr-FR" sz="2000" dirty="0"/>
          </a:p>
          <a:p>
            <a:r>
              <a:rPr lang="fr-FR" sz="2000" b="1" dirty="0"/>
              <a:t>Durée : </a:t>
            </a:r>
            <a:r>
              <a:rPr lang="fr-FR" sz="2000" dirty="0"/>
              <a:t>1 </a:t>
            </a:r>
            <a:r>
              <a:rPr lang="fr-FR" sz="2000" dirty="0" smtClean="0"/>
              <a:t>journée</a:t>
            </a:r>
          </a:p>
          <a:p>
            <a:r>
              <a:rPr lang="fr-FR" sz="2000" dirty="0" smtClean="0"/>
              <a:t>               2 sessions/an</a:t>
            </a:r>
            <a:endParaRPr lang="fr-FR" sz="2000" dirty="0"/>
          </a:p>
          <a:p>
            <a:pPr algn="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389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6135" y="2612695"/>
            <a:ext cx="85509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6135" y="1520689"/>
            <a:ext cx="7581538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diverses </a:t>
            </a:r>
            <a:endParaRPr lang="fr-FR" sz="2800" b="1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0" y="2207622"/>
            <a:ext cx="5003075" cy="33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6135" y="2612695"/>
            <a:ext cx="85509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Jeudi 31 mars 2022 : Site Margueritte – Salle Erdre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                     </a:t>
            </a: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6135" y="1520689"/>
            <a:ext cx="7581538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 groupe académique « Certification »</a:t>
            </a:r>
            <a:endParaRPr lang="fr-FR" sz="2800" b="1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7431" y="2364919"/>
            <a:ext cx="3190004" cy="196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MERCI </a:t>
            </a:r>
            <a: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POUR VOTRE </a:t>
            </a:r>
            <a:b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ÉCOUTE</a:t>
            </a:r>
            <a:endParaRPr lang="fr-FR" altLang="fr-FR" sz="2800" b="1" i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97" y="55132"/>
            <a:ext cx="1987503" cy="2000665"/>
          </a:xfrm>
          <a:prstGeom prst="rect">
            <a:avLst/>
          </a:prstGeom>
        </p:spPr>
      </p:pic>
      <p:sp>
        <p:nvSpPr>
          <p:cNvPr id="7" name="Zone de texte 2"/>
          <p:cNvSpPr txBox="1"/>
          <p:nvPr/>
        </p:nvSpPr>
        <p:spPr>
          <a:xfrm>
            <a:off x="4083852" y="5715636"/>
            <a:ext cx="2110343" cy="4051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</a:pPr>
            <a:r>
              <a:rPr lang="fr-FR" sz="1400" dirty="0">
                <a:solidFill>
                  <a:srgbClr val="E94E1B"/>
                </a:solidFill>
                <a:ea typeface="Calibri"/>
                <a:cs typeface="Times New Roman"/>
              </a:rPr>
              <a:t>www.vae.ac-nantes.fr</a:t>
            </a:r>
            <a:endParaRPr lang="fr-FR" sz="1050" dirty="0">
              <a:solidFill>
                <a:srgbClr val="E94E1B"/>
              </a:solidFill>
              <a:ea typeface="Calibri"/>
              <a:cs typeface="Times New Roman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95" y="5064971"/>
            <a:ext cx="1393525" cy="1301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04084"/>
            <a:ext cx="76516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5303" b="21529"/>
          <a:stretch/>
        </p:blipFill>
        <p:spPr>
          <a:xfrm>
            <a:off x="4848902" y="2238065"/>
            <a:ext cx="4295098" cy="26684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78091" t="78221" r="5126" b="3312"/>
          <a:stretch/>
        </p:blipFill>
        <p:spPr>
          <a:xfrm>
            <a:off x="4243297" y="2511247"/>
            <a:ext cx="1055078" cy="9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de la DAFPIC et des services rattachés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9006" y="2612695"/>
            <a:ext cx="8688035" cy="27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rgbClr val="00365F"/>
                </a:solidFill>
                <a:latin typeface="Arial" pitchFamily="34" charset="0"/>
              </a:rPr>
              <a:t>Un déménagement - Une organisation en construction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Formation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Initiale - REE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rue du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Fresche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blanc -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  <a:p>
            <a:pPr marL="342900" indent="-342900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 Services Support :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rue du Château de l'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Éraudière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NANTES</a:t>
            </a:r>
          </a:p>
          <a:p>
            <a:pPr marL="342900" indent="-342900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DAVA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Collège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Libertaire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Rutigliano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- 60, rue de l'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Éraudière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  <a:endParaRPr lang="fr-FR" altLang="fr-FR" sz="20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du DAVA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1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rgbClr val="00365F"/>
                </a:solidFill>
                <a:latin typeface="Arial" pitchFamily="34" charset="0"/>
              </a:rPr>
              <a:t>Session d’examens intermédiaires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Rappel du calendrier d’examens du DAVA</a:t>
            </a:r>
          </a:p>
          <a:p>
            <a:pPr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Organisation blocs comp_2021_2022.pdf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Activités du DAVA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Sessions spéciales 2020.xlsx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Zoom_VAE_2019.pdf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994" y="412612"/>
            <a:ext cx="585067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du Service Académique en charge du DCL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1" dirty="0" smtClean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77859"/>
              </p:ext>
            </p:extLst>
          </p:nvPr>
        </p:nvGraphicFramePr>
        <p:xfrm>
          <a:off x="640083" y="1396996"/>
          <a:ext cx="7994465" cy="41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00">
                  <a:extLst>
                    <a:ext uri="{9D8B030D-6E8A-4147-A177-3AD203B41FA5}">
                      <a16:colId xmlns:a16="http://schemas.microsoft.com/office/drawing/2014/main" val="2660255986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932492974"/>
                    </a:ext>
                  </a:extLst>
                </a:gridCol>
                <a:gridCol w="796834">
                  <a:extLst>
                    <a:ext uri="{9D8B030D-6E8A-4147-A177-3AD203B41FA5}">
                      <a16:colId xmlns:a16="http://schemas.microsoft.com/office/drawing/2014/main" val="100583434"/>
                    </a:ext>
                  </a:extLst>
                </a:gridCol>
                <a:gridCol w="979716">
                  <a:extLst>
                    <a:ext uri="{9D8B030D-6E8A-4147-A177-3AD203B41FA5}">
                      <a16:colId xmlns:a16="http://schemas.microsoft.com/office/drawing/2014/main" val="3434462050"/>
                    </a:ext>
                  </a:extLst>
                </a:gridCol>
                <a:gridCol w="999308">
                  <a:extLst>
                    <a:ext uri="{9D8B030D-6E8A-4147-A177-3AD203B41FA5}">
                      <a16:colId xmlns:a16="http://schemas.microsoft.com/office/drawing/2014/main" val="875535839"/>
                    </a:ext>
                  </a:extLst>
                </a:gridCol>
                <a:gridCol w="999308">
                  <a:extLst>
                    <a:ext uri="{9D8B030D-6E8A-4147-A177-3AD203B41FA5}">
                      <a16:colId xmlns:a16="http://schemas.microsoft.com/office/drawing/2014/main" val="2110760822"/>
                    </a:ext>
                  </a:extLst>
                </a:gridCol>
                <a:gridCol w="927462">
                  <a:extLst>
                    <a:ext uri="{9D8B030D-6E8A-4147-A177-3AD203B41FA5}">
                      <a16:colId xmlns:a16="http://schemas.microsoft.com/office/drawing/2014/main" val="2919317195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3625481338"/>
                    </a:ext>
                  </a:extLst>
                </a:gridCol>
              </a:tblGrid>
              <a:tr h="75142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91692"/>
                  </a:ext>
                </a:extLst>
              </a:tr>
              <a:tr h="751423">
                <a:tc>
                  <a:txBody>
                    <a:bodyPr/>
                    <a:lstStyle/>
                    <a:p>
                      <a:r>
                        <a:rPr lang="fr-FR" dirty="0" smtClean="0"/>
                        <a:t>Français</a:t>
                      </a:r>
                      <a:r>
                        <a:rPr lang="fr-FR" baseline="0" dirty="0" smtClean="0"/>
                        <a:t> Professionnel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593101"/>
                  </a:ext>
                </a:extLst>
              </a:tr>
              <a:tr h="751423">
                <a:tc>
                  <a:txBody>
                    <a:bodyPr/>
                    <a:lstStyle/>
                    <a:p>
                      <a:r>
                        <a:rPr lang="fr-FR" dirty="0" smtClean="0"/>
                        <a:t>FLE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852392"/>
                  </a:ext>
                </a:extLst>
              </a:tr>
              <a:tr h="751423">
                <a:tc>
                  <a:txBody>
                    <a:bodyPr/>
                    <a:lstStyle/>
                    <a:p>
                      <a:r>
                        <a:rPr lang="fr-FR" dirty="0" smtClean="0"/>
                        <a:t>Anglais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42040"/>
                  </a:ext>
                </a:extLst>
              </a:tr>
              <a:tr h="112290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8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19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114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221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365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177 </a:t>
                      </a:r>
                    </a:p>
                    <a:p>
                      <a:r>
                        <a:rPr lang="fr-FR" sz="1200" b="1" dirty="0" smtClean="0"/>
                        <a:t>en présentiel (hors confinement)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3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5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règlementaires 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Arrêté du 11 juin 2021 portant sur l’obtention des dispenses d’enseignement général au CAP, BCP, BMA, BP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Note de service du 22 juin 2021 portant sur les supports d’évaluation et de notation des unités générales</a:t>
            </a:r>
          </a:p>
          <a:p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points essentiels à retenir pour la session 2022</a:t>
            </a:r>
          </a:p>
          <a:p>
            <a:pPr algn="ctr">
              <a:buNone/>
            </a:pP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Sont dispensés de l’unité de PSE les candidats justifiant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 – CAPM – CAPA,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BEP – BEPM – BEPA,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BCP</a:t>
            </a: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règlementaires 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Modifications des intitulés de CAP</a:t>
            </a: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95860"/>
              </p:ext>
            </p:extLst>
          </p:nvPr>
        </p:nvGraphicFramePr>
        <p:xfrm>
          <a:off x="548640" y="1881052"/>
          <a:ext cx="781158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708">
                  <a:extLst>
                    <a:ext uri="{9D8B030D-6E8A-4147-A177-3AD203B41FA5}">
                      <a16:colId xmlns:a16="http://schemas.microsoft.com/office/drawing/2014/main" val="2751769425"/>
                    </a:ext>
                  </a:extLst>
                </a:gridCol>
                <a:gridCol w="3967881">
                  <a:extLst>
                    <a:ext uri="{9D8B030D-6E8A-4147-A177-3AD203B41FA5}">
                      <a16:colId xmlns:a16="http://schemas.microsoft.com/office/drawing/2014/main" val="3561437187"/>
                    </a:ext>
                  </a:extLst>
                </a:gridCol>
              </a:tblGrid>
              <a:tr h="3616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Anciens</a:t>
                      </a:r>
                      <a:r>
                        <a:rPr lang="fr-FR" baseline="0" dirty="0" smtClean="0"/>
                        <a:t> intitulés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Nouveaux Intitulés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443698"/>
                  </a:ext>
                </a:extLst>
              </a:tr>
              <a:tr h="555683">
                <a:tc>
                  <a:txBody>
                    <a:bodyPr/>
                    <a:lstStyle/>
                    <a:p>
                      <a:r>
                        <a:rPr lang="fr-FR" dirty="0" smtClean="0"/>
                        <a:t>Français et Histoire-géographie, éducation</a:t>
                      </a:r>
                      <a:r>
                        <a:rPr lang="fr-FR" baseline="0" dirty="0" smtClean="0"/>
                        <a:t> civique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Français,</a:t>
                      </a:r>
                      <a:r>
                        <a:rPr lang="fr-FR" baseline="0" dirty="0" smtClean="0"/>
                        <a:t> Histoire-Géographie, EMC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093493"/>
                  </a:ext>
                </a:extLst>
              </a:tr>
              <a:tr h="624133">
                <a:tc>
                  <a:txBody>
                    <a:bodyPr/>
                    <a:lstStyle/>
                    <a:p>
                      <a:r>
                        <a:rPr lang="fr-FR" dirty="0" smtClean="0"/>
                        <a:t>Mathématiques-sciences</a:t>
                      </a:r>
                      <a:r>
                        <a:rPr lang="fr-FR" baseline="0" dirty="0" smtClean="0"/>
                        <a:t> physiques et chimiques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Mathématiques et physique-chimie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27756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8640" y="3244334"/>
            <a:ext cx="6231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fr-FR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Modifications </a:t>
            </a:r>
            <a:r>
              <a:rPr lang="fr-FR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intitulés de </a:t>
            </a:r>
            <a:r>
              <a:rPr lang="fr-F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BCP</a:t>
            </a:r>
          </a:p>
          <a:p>
            <a:pPr>
              <a:buNone/>
            </a:pPr>
            <a:endParaRPr lang="fr-FR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79724"/>
              </p:ext>
            </p:extLst>
          </p:nvPr>
        </p:nvGraphicFramePr>
        <p:xfrm>
          <a:off x="548640" y="4188067"/>
          <a:ext cx="7811589" cy="206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708">
                  <a:extLst>
                    <a:ext uri="{9D8B030D-6E8A-4147-A177-3AD203B41FA5}">
                      <a16:colId xmlns:a16="http://schemas.microsoft.com/office/drawing/2014/main" val="2751769425"/>
                    </a:ext>
                  </a:extLst>
                </a:gridCol>
                <a:gridCol w="3967881">
                  <a:extLst>
                    <a:ext uri="{9D8B030D-6E8A-4147-A177-3AD203B41FA5}">
                      <a16:colId xmlns:a16="http://schemas.microsoft.com/office/drawing/2014/main" val="3561437187"/>
                    </a:ext>
                  </a:extLst>
                </a:gridCol>
              </a:tblGrid>
              <a:tr h="33666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Anciens</a:t>
                      </a:r>
                      <a:r>
                        <a:rPr lang="fr-FR" baseline="0" dirty="0" smtClean="0"/>
                        <a:t> intitulés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Nouveaux Intitulés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443698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r>
                        <a:rPr lang="fr-FR" dirty="0" smtClean="0"/>
                        <a:t>Histoire-géographie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Histoire-Géographie et EMC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093493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r>
                        <a:rPr lang="fr-FR" dirty="0" smtClean="0"/>
                        <a:t>Education artistique – arts appliqués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Arts appliqués et cultures artistiques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277561"/>
                  </a:ext>
                </a:extLst>
              </a:tr>
              <a:tr h="374476">
                <a:tc>
                  <a:txBody>
                    <a:bodyPr/>
                    <a:lstStyle/>
                    <a:p>
                      <a:r>
                        <a:rPr lang="fr-FR" dirty="0" smtClean="0"/>
                        <a:t>Langue vivante 1 – Langue vivante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Langue</a:t>
                      </a:r>
                      <a:r>
                        <a:rPr lang="fr-FR" baseline="0" dirty="0" smtClean="0"/>
                        <a:t> vivante A – Langue vivante 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23815"/>
                  </a:ext>
                </a:extLst>
              </a:tr>
              <a:tr h="589166">
                <a:tc>
                  <a:txBody>
                    <a:bodyPr/>
                    <a:lstStyle/>
                    <a:p>
                      <a:r>
                        <a:rPr lang="fr-FR" dirty="0" smtClean="0"/>
                        <a:t>Sciences</a:t>
                      </a:r>
                      <a:r>
                        <a:rPr lang="fr-FR" baseline="0" dirty="0" smtClean="0"/>
                        <a:t> physiques et chimiques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Physiques-chimie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85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4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règlementaires 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6"/>
            <a:ext cx="8348401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impacts sur l’activité GRETA-CFA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>
              <a:buNone/>
            </a:pP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Mise à la disposition des examinateurs l’ensemble des supports nécessaires à l’évaluation et à la notation des candidats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Mise à jour des livrets stagiaires,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Mise à jour du LNS,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Mise à jour du contrat de formation,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Mise à jour de logiciel (YPAREO….)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Mise à jour des documents téléchargeables sur E-Plome</a:t>
            </a: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 règlementaires 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" y="1306287"/>
            <a:ext cx="805978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Décret 2021-940 du 15 juillet 2021 relatif à la mise en œuvre du CCF pour le CAP, BCP, BP, BMA, MC</a:t>
            </a:r>
          </a:p>
          <a:p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Points essentiels à retenir pour la session 2022</a:t>
            </a: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de pratiquer de droit le CCF pour les CFA Education nationale portés par un EPLE ou un GRETA ou un GIP FCIP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de pratiquer de droit le CCF pour les CFA relevant du Ministère chargé de la mer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BTS ne sont pas </a:t>
            </a: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concernés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par la voie de la formation continue n’est pas </a:t>
            </a: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concernée</a:t>
            </a:r>
            <a:endParaRPr lang="fr-FR" sz="2000" dirty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</a:t>
            </a:r>
            <a:endParaRPr lang="fr-FR" sz="105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CA type_DIAPORAMA classique" id="{4CD4C133-273B-433D-85BD-A5EEC03A7A71}" vid="{01009D99-1870-48BE-BDAF-D5E76C8C283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2021.03 Trame DIAPORAMA PPT GRETA-CFA</Template>
  <TotalTime>675</TotalTime>
  <Words>1929</Words>
  <Application>Microsoft Office PowerPoint</Application>
  <PresentationFormat>Affichage à l'écran (4:3)</PresentationFormat>
  <Paragraphs>327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Times New Roman</vt:lpstr>
      <vt:lpstr>Wingdings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BURGAIN Sophie</dc:creator>
  <cp:lastModifiedBy>TROJAN Guylène</cp:lastModifiedBy>
  <cp:revision>63</cp:revision>
  <cp:lastPrinted>2020-01-03T10:36:43Z</cp:lastPrinted>
  <dcterms:created xsi:type="dcterms:W3CDTF">2021-09-08T08:49:09Z</dcterms:created>
  <dcterms:modified xsi:type="dcterms:W3CDTF">2021-09-20T14:08:22Z</dcterms:modified>
</cp:coreProperties>
</file>