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70" r:id="rId13"/>
    <p:sldId id="264" r:id="rId14"/>
    <p:sldId id="265" r:id="rId15"/>
    <p:sldId id="266" r:id="rId16"/>
    <p:sldId id="267" r:id="rId17"/>
    <p:sldId id="268" r:id="rId18"/>
    <p:sldId id="269" r:id="rId19"/>
    <p:sldId id="273" r:id="rId20"/>
    <p:sldId id="271" r:id="rId21"/>
    <p:sldId id="272" r:id="rId22"/>
    <p:sldId id="274" r:id="rId23"/>
    <p:sldId id="275"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5" d="100"/>
          <a:sy n="115" d="100"/>
        </p:scale>
        <p:origin x="992"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17/11/2023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17/11/2023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17/11/2023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17/11/2023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17/11/2023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17/11/2023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17/11/2023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8" name="Picture 374" descr="C:\Users\Tom\AppData\Local\Microsoft\Windows\Temporary Internet Files\Content.IE5\CVCJG8ZL\MPj04393910000[1].jpg"/>
          <p:cNvPicPr>
            <a:picLocks noChangeAspect="1" noChangeArrowheads="1"/>
          </p:cNvPicPr>
          <p:nvPr/>
        </p:nvPicPr>
        <p:blipFill>
          <a:blip r:embed="rId2" cstate="print"/>
          <a:srcRect/>
          <a:stretch>
            <a:fillRect/>
          </a:stretch>
        </p:blipFill>
        <p:spPr bwMode="auto">
          <a:xfrm>
            <a:off x="-15343" y="0"/>
            <a:ext cx="9144000" cy="6858000"/>
          </a:xfrm>
          <a:prstGeom prst="rect">
            <a:avLst/>
          </a:prstGeom>
          <a:noFill/>
        </p:spPr>
      </p:pic>
      <p:sp>
        <p:nvSpPr>
          <p:cNvPr id="3" name="Sous-titre 2"/>
          <p:cNvSpPr>
            <a:spLocks noGrp="1"/>
          </p:cNvSpPr>
          <p:nvPr>
            <p:ph type="subTitle" idx="1"/>
          </p:nvPr>
        </p:nvSpPr>
        <p:spPr>
          <a:xfrm rot="16200000">
            <a:off x="-1400708" y="3713076"/>
            <a:ext cx="6400800" cy="3096344"/>
          </a:xfrm>
        </p:spPr>
        <p:txBody>
          <a:bodyPr vert="vert"/>
          <a:lstStyle/>
          <a:p>
            <a:r>
              <a:rPr lang="fr-FR" dirty="0"/>
              <a:t>Titre Professionnel </a:t>
            </a:r>
            <a:r>
              <a:rPr lang="fr-FR" dirty="0">
                <a:solidFill>
                  <a:schemeClr val="accent1"/>
                </a:solidFill>
              </a:rPr>
              <a:t>Mécanicien réparateur de matériels agricoles et d'espaces verts, option </a:t>
            </a:r>
            <a:r>
              <a:rPr lang="fr-FR" dirty="0"/>
              <a:t>machinisme agricole</a:t>
            </a:r>
          </a:p>
          <a:p>
            <a:endParaRPr lang="fr-FR" dirty="0"/>
          </a:p>
        </p:txBody>
      </p:sp>
      <p:sp>
        <p:nvSpPr>
          <p:cNvPr id="2" name="Titre 1"/>
          <p:cNvSpPr>
            <a:spLocks noGrp="1"/>
          </p:cNvSpPr>
          <p:nvPr>
            <p:ph type="ctrTitle"/>
          </p:nvPr>
        </p:nvSpPr>
        <p:spPr>
          <a:xfrm rot="5400000">
            <a:off x="-106647" y="-915157"/>
            <a:ext cx="4104456" cy="3891162"/>
          </a:xfrm>
        </p:spPr>
        <p:txBody>
          <a:bodyPr vert="vert270">
            <a:normAutofit/>
          </a:bodyPr>
          <a:lstStyle/>
          <a:p>
            <a:r>
              <a:rPr lang="fr-FR" dirty="0"/>
              <a:t>DOSSIER PROFESSIONNEL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ulle narrative : rectangle 12">
            <a:extLst>
              <a:ext uri="{FF2B5EF4-FFF2-40B4-BE49-F238E27FC236}">
                <a16:creationId xmlns:a16="http://schemas.microsoft.com/office/drawing/2014/main" id="{7895812E-78B3-E58B-1479-6A93BE802EBF}"/>
              </a:ext>
            </a:extLst>
          </p:cNvPr>
          <p:cNvSpPr/>
          <p:nvPr/>
        </p:nvSpPr>
        <p:spPr>
          <a:xfrm>
            <a:off x="3275221" y="604522"/>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Inscrivez dans quelles conditions vous avez réalisez les tâches décrites : s’il y a des règles particulières (sécurité, discrétion, rapidité, …)</a:t>
            </a:r>
          </a:p>
        </p:txBody>
      </p:sp>
      <p:sp>
        <p:nvSpPr>
          <p:cNvPr id="5" name="Rectangle 4">
            <a:extLst>
              <a:ext uri="{FF2B5EF4-FFF2-40B4-BE49-F238E27FC236}">
                <a16:creationId xmlns:a16="http://schemas.microsoft.com/office/drawing/2014/main" id="{7D512FE7-DC9D-EC3C-5ADB-FDC7EE92E5A9}"/>
              </a:ext>
            </a:extLst>
          </p:cNvPr>
          <p:cNvSpPr/>
          <p:nvPr/>
        </p:nvSpPr>
        <p:spPr>
          <a:xfrm>
            <a:off x="4059646" y="4157239"/>
            <a:ext cx="3536690"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07678443-D511-B257-FADB-0115010A6774}"/>
              </a:ext>
            </a:extLst>
          </p:cNvPr>
          <p:cNvSpPr txBox="1"/>
          <p:nvPr/>
        </p:nvSpPr>
        <p:spPr>
          <a:xfrm>
            <a:off x="2229482" y="2937016"/>
            <a:ext cx="3023350" cy="369332"/>
          </a:xfrm>
          <a:prstGeom prst="rect">
            <a:avLst/>
          </a:prstGeom>
          <a:noFill/>
        </p:spPr>
        <p:txBody>
          <a:bodyPr wrap="square" rtlCol="0">
            <a:spAutoFit/>
          </a:bodyPr>
          <a:lstStyle/>
          <a:p>
            <a:r>
              <a:rPr lang="fr-FR" b="1" dirty="0">
                <a:latin typeface="Bradley Hand ITC" panose="03070402050302030203" pitchFamily="66" charset="0"/>
              </a:rPr>
              <a:t>Lister plusieurs tâches</a:t>
            </a:r>
          </a:p>
        </p:txBody>
      </p:sp>
      <p:sp>
        <p:nvSpPr>
          <p:cNvPr id="15" name="ZoneTexte 14">
            <a:extLst>
              <a:ext uri="{FF2B5EF4-FFF2-40B4-BE49-F238E27FC236}">
                <a16:creationId xmlns:a16="http://schemas.microsoft.com/office/drawing/2014/main" id="{E407453D-1B48-6722-A873-23261F86A3F5}"/>
              </a:ext>
            </a:extLst>
          </p:cNvPr>
          <p:cNvSpPr txBox="1"/>
          <p:nvPr/>
        </p:nvSpPr>
        <p:spPr>
          <a:xfrm>
            <a:off x="1828557" y="4457070"/>
            <a:ext cx="6198206" cy="369332"/>
          </a:xfrm>
          <a:prstGeom prst="rect">
            <a:avLst/>
          </a:prstGeom>
          <a:noFill/>
        </p:spPr>
        <p:txBody>
          <a:bodyPr wrap="square" rtlCol="0">
            <a:spAutoFit/>
          </a:bodyPr>
          <a:lstStyle/>
          <a:p>
            <a:r>
              <a:rPr lang="fr-FR" b="1" dirty="0">
                <a:latin typeface="Bradley Hand ITC" panose="03070402050302030203" pitchFamily="66" charset="0"/>
              </a:rPr>
              <a:t>Inspirez-vous de vos </a:t>
            </a:r>
            <a:r>
              <a:rPr lang="fr-FR" b="1" dirty="0">
                <a:solidFill>
                  <a:srgbClr val="FF0000"/>
                </a:solidFill>
                <a:latin typeface="Bradley Hand ITC" panose="03070402050302030203" pitchFamily="66" charset="0"/>
              </a:rPr>
              <a:t>expériences personnelles</a:t>
            </a:r>
          </a:p>
        </p:txBody>
      </p:sp>
      <p:pic>
        <p:nvPicPr>
          <p:cNvPr id="3" name="Image 2">
            <a:extLst>
              <a:ext uri="{FF2B5EF4-FFF2-40B4-BE49-F238E27FC236}">
                <a16:creationId xmlns:a16="http://schemas.microsoft.com/office/drawing/2014/main" id="{1AB3D16A-1E16-4314-89BF-8AFBE45F9FFD}"/>
              </a:ext>
            </a:extLst>
          </p:cNvPr>
          <p:cNvPicPr>
            <a:picLocks noChangeAspect="1"/>
          </p:cNvPicPr>
          <p:nvPr/>
        </p:nvPicPr>
        <p:blipFill rotWithShape="1">
          <a:blip r:embed="rId2"/>
          <a:srcRect l="24326" t="28990" r="22438" b="54633"/>
          <a:stretch/>
        </p:blipFill>
        <p:spPr>
          <a:xfrm>
            <a:off x="62823" y="2706524"/>
            <a:ext cx="9104128" cy="1574619"/>
          </a:xfrm>
          <a:prstGeom prst="rect">
            <a:avLst/>
          </a:prstGeom>
        </p:spPr>
      </p:pic>
      <p:pic>
        <p:nvPicPr>
          <p:cNvPr id="6" name="Graphique 5" descr="Avertissement contour">
            <a:extLst>
              <a:ext uri="{FF2B5EF4-FFF2-40B4-BE49-F238E27FC236}">
                <a16:creationId xmlns:a16="http://schemas.microsoft.com/office/drawing/2014/main" id="{3F88EDF1-2AA0-065F-6A51-F259D85EEC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8490" y="4087930"/>
            <a:ext cx="914400" cy="914400"/>
          </a:xfrm>
          <a:prstGeom prst="rect">
            <a:avLst/>
          </a:prstGeom>
        </p:spPr>
      </p:pic>
      <p:pic>
        <p:nvPicPr>
          <p:cNvPr id="7" name="Picture 4" descr="Le dossier professionnel illustré">
            <a:extLst>
              <a:ext uri="{FF2B5EF4-FFF2-40B4-BE49-F238E27FC236}">
                <a16:creationId xmlns:a16="http://schemas.microsoft.com/office/drawing/2014/main" id="{8F93BEA6-37B4-D1F8-F07B-4B1A80E5DC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445" y="532395"/>
            <a:ext cx="1930782" cy="227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45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ulle narrative : rectangle 12">
            <a:extLst>
              <a:ext uri="{FF2B5EF4-FFF2-40B4-BE49-F238E27FC236}">
                <a16:creationId xmlns:a16="http://schemas.microsoft.com/office/drawing/2014/main" id="{7895812E-78B3-E58B-1479-6A93BE802EBF}"/>
              </a:ext>
            </a:extLst>
          </p:cNvPr>
          <p:cNvSpPr/>
          <p:nvPr/>
        </p:nvSpPr>
        <p:spPr>
          <a:xfrm>
            <a:off x="3275221" y="604522"/>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Inscrivez dans quelles conditions vous avez réalisez les tâches décrites : s’il y a des règles particulières (sécurité, discrétion, rapidité, …)</a:t>
            </a:r>
          </a:p>
        </p:txBody>
      </p:sp>
      <p:sp>
        <p:nvSpPr>
          <p:cNvPr id="5" name="Rectangle 4">
            <a:extLst>
              <a:ext uri="{FF2B5EF4-FFF2-40B4-BE49-F238E27FC236}">
                <a16:creationId xmlns:a16="http://schemas.microsoft.com/office/drawing/2014/main" id="{7D512FE7-DC9D-EC3C-5ADB-FDC7EE92E5A9}"/>
              </a:ext>
            </a:extLst>
          </p:cNvPr>
          <p:cNvSpPr/>
          <p:nvPr/>
        </p:nvSpPr>
        <p:spPr>
          <a:xfrm>
            <a:off x="4059646" y="4157239"/>
            <a:ext cx="3536690"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07678443-D511-B257-FADB-0115010A6774}"/>
              </a:ext>
            </a:extLst>
          </p:cNvPr>
          <p:cNvSpPr txBox="1"/>
          <p:nvPr/>
        </p:nvSpPr>
        <p:spPr>
          <a:xfrm>
            <a:off x="2229482" y="2937016"/>
            <a:ext cx="3023350" cy="369332"/>
          </a:xfrm>
          <a:prstGeom prst="rect">
            <a:avLst/>
          </a:prstGeom>
          <a:noFill/>
        </p:spPr>
        <p:txBody>
          <a:bodyPr wrap="square" rtlCol="0">
            <a:spAutoFit/>
          </a:bodyPr>
          <a:lstStyle/>
          <a:p>
            <a:r>
              <a:rPr lang="fr-FR" b="1" dirty="0">
                <a:latin typeface="Bradley Hand ITC" panose="03070402050302030203" pitchFamily="66" charset="0"/>
              </a:rPr>
              <a:t>Lister plusieurs tâches</a:t>
            </a:r>
          </a:p>
        </p:txBody>
      </p:sp>
      <p:sp>
        <p:nvSpPr>
          <p:cNvPr id="15" name="ZoneTexte 14">
            <a:extLst>
              <a:ext uri="{FF2B5EF4-FFF2-40B4-BE49-F238E27FC236}">
                <a16:creationId xmlns:a16="http://schemas.microsoft.com/office/drawing/2014/main" id="{E407453D-1B48-6722-A873-23261F86A3F5}"/>
              </a:ext>
            </a:extLst>
          </p:cNvPr>
          <p:cNvSpPr txBox="1"/>
          <p:nvPr/>
        </p:nvSpPr>
        <p:spPr>
          <a:xfrm>
            <a:off x="1828557" y="4457070"/>
            <a:ext cx="6198206" cy="369332"/>
          </a:xfrm>
          <a:prstGeom prst="rect">
            <a:avLst/>
          </a:prstGeom>
          <a:noFill/>
        </p:spPr>
        <p:txBody>
          <a:bodyPr wrap="square" rtlCol="0">
            <a:spAutoFit/>
          </a:bodyPr>
          <a:lstStyle/>
          <a:p>
            <a:r>
              <a:rPr lang="fr-FR" b="1" dirty="0">
                <a:latin typeface="Bradley Hand ITC" panose="03070402050302030203" pitchFamily="66" charset="0"/>
              </a:rPr>
              <a:t>Inspirez-vous de vos </a:t>
            </a:r>
            <a:r>
              <a:rPr lang="fr-FR" b="1" dirty="0">
                <a:solidFill>
                  <a:srgbClr val="FF0000"/>
                </a:solidFill>
                <a:latin typeface="Bradley Hand ITC" panose="03070402050302030203" pitchFamily="66" charset="0"/>
              </a:rPr>
              <a:t>expériences personnelles</a:t>
            </a:r>
          </a:p>
        </p:txBody>
      </p:sp>
      <p:pic>
        <p:nvPicPr>
          <p:cNvPr id="3" name="Image 2">
            <a:extLst>
              <a:ext uri="{FF2B5EF4-FFF2-40B4-BE49-F238E27FC236}">
                <a16:creationId xmlns:a16="http://schemas.microsoft.com/office/drawing/2014/main" id="{1AB3D16A-1E16-4314-89BF-8AFBE45F9FFD}"/>
              </a:ext>
            </a:extLst>
          </p:cNvPr>
          <p:cNvPicPr>
            <a:picLocks noChangeAspect="1"/>
          </p:cNvPicPr>
          <p:nvPr/>
        </p:nvPicPr>
        <p:blipFill rotWithShape="1">
          <a:blip r:embed="rId2"/>
          <a:srcRect l="24326" t="28990" r="22438" b="54633"/>
          <a:stretch/>
        </p:blipFill>
        <p:spPr>
          <a:xfrm>
            <a:off x="62823" y="2706524"/>
            <a:ext cx="9104128" cy="1574619"/>
          </a:xfrm>
          <a:prstGeom prst="rect">
            <a:avLst/>
          </a:prstGeom>
        </p:spPr>
      </p:pic>
      <p:pic>
        <p:nvPicPr>
          <p:cNvPr id="6" name="Graphique 5" descr="Avertissement contour">
            <a:extLst>
              <a:ext uri="{FF2B5EF4-FFF2-40B4-BE49-F238E27FC236}">
                <a16:creationId xmlns:a16="http://schemas.microsoft.com/office/drawing/2014/main" id="{3F88EDF1-2AA0-065F-6A51-F259D85EEC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8490" y="4087930"/>
            <a:ext cx="914400" cy="914400"/>
          </a:xfrm>
          <a:prstGeom prst="rect">
            <a:avLst/>
          </a:prstGeom>
        </p:spPr>
      </p:pic>
      <p:pic>
        <p:nvPicPr>
          <p:cNvPr id="2" name="Picture 4" descr="Le dossier professionnel illustré">
            <a:extLst>
              <a:ext uri="{FF2B5EF4-FFF2-40B4-BE49-F238E27FC236}">
                <a16:creationId xmlns:a16="http://schemas.microsoft.com/office/drawing/2014/main" id="{1652EAD7-06AD-E84A-CE28-6A0403A304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90" y="598007"/>
            <a:ext cx="1875135" cy="221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0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ulle narrative : rectangle 12">
            <a:extLst>
              <a:ext uri="{FF2B5EF4-FFF2-40B4-BE49-F238E27FC236}">
                <a16:creationId xmlns:a16="http://schemas.microsoft.com/office/drawing/2014/main" id="{7895812E-78B3-E58B-1479-6A93BE802EBF}"/>
              </a:ext>
            </a:extLst>
          </p:cNvPr>
          <p:cNvSpPr/>
          <p:nvPr/>
        </p:nvSpPr>
        <p:spPr>
          <a:xfrm>
            <a:off x="3275221" y="1344546"/>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Ici, inscrivez le nom des outils, documents techniques, …</a:t>
            </a:r>
          </a:p>
        </p:txBody>
      </p:sp>
      <p:sp>
        <p:nvSpPr>
          <p:cNvPr id="5" name="Rectangle 4">
            <a:extLst>
              <a:ext uri="{FF2B5EF4-FFF2-40B4-BE49-F238E27FC236}">
                <a16:creationId xmlns:a16="http://schemas.microsoft.com/office/drawing/2014/main" id="{7D512FE7-DC9D-EC3C-5ADB-FDC7EE92E5A9}"/>
              </a:ext>
            </a:extLst>
          </p:cNvPr>
          <p:cNvSpPr/>
          <p:nvPr/>
        </p:nvSpPr>
        <p:spPr>
          <a:xfrm>
            <a:off x="4059646" y="4157239"/>
            <a:ext cx="3536690"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4" descr="Le dossier professionnel illustré">
            <a:extLst>
              <a:ext uri="{FF2B5EF4-FFF2-40B4-BE49-F238E27FC236}">
                <a16:creationId xmlns:a16="http://schemas.microsoft.com/office/drawing/2014/main" id="{1652EAD7-06AD-E84A-CE28-6A0403A30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18115"/>
            <a:ext cx="1875135" cy="221088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04FDC43A-03D2-4BC0-85BC-19F07FE43B41}"/>
              </a:ext>
            </a:extLst>
          </p:cNvPr>
          <p:cNvPicPr>
            <a:picLocks noChangeAspect="1"/>
          </p:cNvPicPr>
          <p:nvPr/>
        </p:nvPicPr>
        <p:blipFill rotWithShape="1">
          <a:blip r:embed="rId3"/>
          <a:srcRect l="24013" t="41596" r="22438" b="42990"/>
          <a:stretch/>
        </p:blipFill>
        <p:spPr>
          <a:xfrm>
            <a:off x="827584" y="3870161"/>
            <a:ext cx="7895981" cy="1277857"/>
          </a:xfrm>
          <a:prstGeom prst="rect">
            <a:avLst/>
          </a:prstGeom>
        </p:spPr>
      </p:pic>
    </p:spTree>
    <p:extLst>
      <p:ext uri="{BB962C8B-B14F-4D97-AF65-F5344CB8AC3E}">
        <p14:creationId xmlns:p14="http://schemas.microsoft.com/office/powerpoint/2010/main" val="13679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ulle narrative : rectangle 12">
            <a:extLst>
              <a:ext uri="{FF2B5EF4-FFF2-40B4-BE49-F238E27FC236}">
                <a16:creationId xmlns:a16="http://schemas.microsoft.com/office/drawing/2014/main" id="{7895812E-78B3-E58B-1479-6A93BE802EBF}"/>
              </a:ext>
            </a:extLst>
          </p:cNvPr>
          <p:cNvSpPr/>
          <p:nvPr/>
        </p:nvSpPr>
        <p:spPr>
          <a:xfrm>
            <a:off x="3275221" y="1344546"/>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Indiquez avec qui vous avez travaillé (collègues, d’autres services, …)</a:t>
            </a:r>
          </a:p>
        </p:txBody>
      </p:sp>
      <p:sp>
        <p:nvSpPr>
          <p:cNvPr id="5" name="Rectangle 4">
            <a:extLst>
              <a:ext uri="{FF2B5EF4-FFF2-40B4-BE49-F238E27FC236}">
                <a16:creationId xmlns:a16="http://schemas.microsoft.com/office/drawing/2014/main" id="{7D512FE7-DC9D-EC3C-5ADB-FDC7EE92E5A9}"/>
              </a:ext>
            </a:extLst>
          </p:cNvPr>
          <p:cNvSpPr/>
          <p:nvPr/>
        </p:nvSpPr>
        <p:spPr>
          <a:xfrm>
            <a:off x="4059646" y="4157239"/>
            <a:ext cx="3536690"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4" descr="Le dossier professionnel illustré">
            <a:extLst>
              <a:ext uri="{FF2B5EF4-FFF2-40B4-BE49-F238E27FC236}">
                <a16:creationId xmlns:a16="http://schemas.microsoft.com/office/drawing/2014/main" id="{1652EAD7-06AD-E84A-CE28-6A0403A30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18115"/>
            <a:ext cx="1875135" cy="22108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9B5D777F-6944-708A-2B68-CE784B1524AC}"/>
              </a:ext>
            </a:extLst>
          </p:cNvPr>
          <p:cNvPicPr>
            <a:picLocks noChangeAspect="1"/>
          </p:cNvPicPr>
          <p:nvPr/>
        </p:nvPicPr>
        <p:blipFill rotWithShape="1">
          <a:blip r:embed="rId3"/>
          <a:srcRect l="24013" t="37394" r="22438" b="48955"/>
          <a:stretch/>
        </p:blipFill>
        <p:spPr>
          <a:xfrm>
            <a:off x="431540" y="4326598"/>
            <a:ext cx="8280920" cy="1186856"/>
          </a:xfrm>
          <a:prstGeom prst="rect">
            <a:avLst/>
          </a:prstGeom>
        </p:spPr>
      </p:pic>
    </p:spTree>
    <p:extLst>
      <p:ext uri="{BB962C8B-B14F-4D97-AF65-F5344CB8AC3E}">
        <p14:creationId xmlns:p14="http://schemas.microsoft.com/office/powerpoint/2010/main" val="87891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ulle narrative : rectangle 12">
            <a:extLst>
              <a:ext uri="{FF2B5EF4-FFF2-40B4-BE49-F238E27FC236}">
                <a16:creationId xmlns:a16="http://schemas.microsoft.com/office/drawing/2014/main" id="{7895812E-78B3-E58B-1479-6A93BE802EBF}"/>
              </a:ext>
            </a:extLst>
          </p:cNvPr>
          <p:cNvSpPr/>
          <p:nvPr/>
        </p:nvSpPr>
        <p:spPr>
          <a:xfrm>
            <a:off x="3275221" y="1344546"/>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Indiquer dans chaque encadré, les éléments demandés, toujours dans le cadre de l’exemple choisi.</a:t>
            </a:r>
          </a:p>
        </p:txBody>
      </p:sp>
      <p:sp>
        <p:nvSpPr>
          <p:cNvPr id="5" name="Rectangle 4">
            <a:extLst>
              <a:ext uri="{FF2B5EF4-FFF2-40B4-BE49-F238E27FC236}">
                <a16:creationId xmlns:a16="http://schemas.microsoft.com/office/drawing/2014/main" id="{7D512FE7-DC9D-EC3C-5ADB-FDC7EE92E5A9}"/>
              </a:ext>
            </a:extLst>
          </p:cNvPr>
          <p:cNvSpPr/>
          <p:nvPr/>
        </p:nvSpPr>
        <p:spPr>
          <a:xfrm>
            <a:off x="4059646" y="4157239"/>
            <a:ext cx="3536690"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4" descr="Le dossier professionnel illustré">
            <a:extLst>
              <a:ext uri="{FF2B5EF4-FFF2-40B4-BE49-F238E27FC236}">
                <a16:creationId xmlns:a16="http://schemas.microsoft.com/office/drawing/2014/main" id="{1652EAD7-06AD-E84A-CE28-6A0403A30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18115"/>
            <a:ext cx="1875135" cy="221088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C10790BD-58A9-4395-CE19-FDC83C22FBB9}"/>
              </a:ext>
            </a:extLst>
          </p:cNvPr>
          <p:cNvPicPr>
            <a:picLocks noChangeAspect="1"/>
          </p:cNvPicPr>
          <p:nvPr/>
        </p:nvPicPr>
        <p:blipFill rotWithShape="1">
          <a:blip r:embed="rId3"/>
          <a:srcRect l="24013" t="50000" r="22438" b="26030"/>
          <a:stretch/>
        </p:blipFill>
        <p:spPr>
          <a:xfrm>
            <a:off x="301544" y="3483312"/>
            <a:ext cx="8538625" cy="2148886"/>
          </a:xfrm>
          <a:prstGeom prst="rect">
            <a:avLst/>
          </a:prstGeom>
        </p:spPr>
      </p:pic>
    </p:spTree>
    <p:extLst>
      <p:ext uri="{BB962C8B-B14F-4D97-AF65-F5344CB8AC3E}">
        <p14:creationId xmlns:p14="http://schemas.microsoft.com/office/powerpoint/2010/main" val="298362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ulle narrative : rectangle 12">
            <a:extLst>
              <a:ext uri="{FF2B5EF4-FFF2-40B4-BE49-F238E27FC236}">
                <a16:creationId xmlns:a16="http://schemas.microsoft.com/office/drawing/2014/main" id="{7895812E-78B3-E58B-1479-6A93BE802EBF}"/>
              </a:ext>
            </a:extLst>
          </p:cNvPr>
          <p:cNvSpPr/>
          <p:nvPr/>
        </p:nvSpPr>
        <p:spPr>
          <a:xfrm>
            <a:off x="3275221" y="934623"/>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Vous pouvez compléter en indiquant pourquoi vous avez choisi cet exemple.</a:t>
            </a:r>
          </a:p>
        </p:txBody>
      </p:sp>
      <p:sp>
        <p:nvSpPr>
          <p:cNvPr id="5" name="Rectangle 4">
            <a:extLst>
              <a:ext uri="{FF2B5EF4-FFF2-40B4-BE49-F238E27FC236}">
                <a16:creationId xmlns:a16="http://schemas.microsoft.com/office/drawing/2014/main" id="{7D512FE7-DC9D-EC3C-5ADB-FDC7EE92E5A9}"/>
              </a:ext>
            </a:extLst>
          </p:cNvPr>
          <p:cNvSpPr/>
          <p:nvPr/>
        </p:nvSpPr>
        <p:spPr>
          <a:xfrm>
            <a:off x="4059646" y="4157239"/>
            <a:ext cx="3536690"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4" descr="Le dossier professionnel illustré">
            <a:extLst>
              <a:ext uri="{FF2B5EF4-FFF2-40B4-BE49-F238E27FC236}">
                <a16:creationId xmlns:a16="http://schemas.microsoft.com/office/drawing/2014/main" id="{1652EAD7-06AD-E84A-CE28-6A0403A30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04" y="746507"/>
            <a:ext cx="1875135" cy="221088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DF535066-574B-41F4-DEBB-B3F0A856D082}"/>
              </a:ext>
            </a:extLst>
          </p:cNvPr>
          <p:cNvPicPr>
            <a:picLocks noChangeAspect="1"/>
          </p:cNvPicPr>
          <p:nvPr/>
        </p:nvPicPr>
        <p:blipFill rotWithShape="1">
          <a:blip r:embed="rId3"/>
          <a:srcRect l="23226" t="37394" r="22438" b="47943"/>
          <a:stretch/>
        </p:blipFill>
        <p:spPr>
          <a:xfrm>
            <a:off x="446909" y="3194747"/>
            <a:ext cx="7753104" cy="1176251"/>
          </a:xfrm>
          <a:prstGeom prst="rect">
            <a:avLst/>
          </a:prstGeom>
        </p:spPr>
      </p:pic>
      <p:pic>
        <p:nvPicPr>
          <p:cNvPr id="7" name="Graphique 6" descr="Lumières allumées avec un remplissage uni">
            <a:extLst>
              <a:ext uri="{FF2B5EF4-FFF2-40B4-BE49-F238E27FC236}">
                <a16:creationId xmlns:a16="http://schemas.microsoft.com/office/drawing/2014/main" id="{DEF4C265-9FFF-090E-C056-C50EBE6CB7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7571" y="4992262"/>
            <a:ext cx="914400" cy="914400"/>
          </a:xfrm>
          <a:prstGeom prst="rect">
            <a:avLst/>
          </a:prstGeom>
        </p:spPr>
      </p:pic>
      <p:sp>
        <p:nvSpPr>
          <p:cNvPr id="8" name="ZoneTexte 7">
            <a:extLst>
              <a:ext uri="{FF2B5EF4-FFF2-40B4-BE49-F238E27FC236}">
                <a16:creationId xmlns:a16="http://schemas.microsoft.com/office/drawing/2014/main" id="{DD959CCD-E76B-9AC5-9A39-68D12CC9B3A3}"/>
              </a:ext>
            </a:extLst>
          </p:cNvPr>
          <p:cNvSpPr txBox="1"/>
          <p:nvPr/>
        </p:nvSpPr>
        <p:spPr>
          <a:xfrm>
            <a:off x="1547664" y="4418411"/>
            <a:ext cx="6327810" cy="2062103"/>
          </a:xfrm>
          <a:prstGeom prst="rect">
            <a:avLst/>
          </a:prstGeom>
          <a:noFill/>
        </p:spPr>
        <p:txBody>
          <a:bodyPr wrap="square" rtlCol="0">
            <a:spAutoFit/>
          </a:bodyPr>
          <a:lstStyle/>
          <a:p>
            <a:r>
              <a:rPr lang="fr-FR" sz="2000" b="1" u="sng" dirty="0">
                <a:latin typeface="Bradley Hand ITC" panose="03070402050302030203" pitchFamily="66" charset="0"/>
              </a:rPr>
              <a:t>Par exemple </a:t>
            </a:r>
            <a:r>
              <a:rPr lang="fr-FR" b="1" dirty="0">
                <a:latin typeface="Bradley Hand ITC" panose="03070402050302030203" pitchFamily="66" charset="0"/>
              </a:rPr>
              <a:t>:</a:t>
            </a:r>
          </a:p>
          <a:p>
            <a:endParaRPr lang="fr-FR" b="1" dirty="0">
              <a:latin typeface="Bradley Hand ITC" panose="03070402050302030203" pitchFamily="66" charset="0"/>
            </a:endParaRPr>
          </a:p>
          <a:p>
            <a:r>
              <a:rPr lang="fr-FR" b="1" dirty="0">
                <a:latin typeface="Bradley Hand ITC" panose="03070402050302030203" pitchFamily="66" charset="0"/>
              </a:rPr>
              <a:t>- Cette expérience m’a procuré beaucoup de satisfaction</a:t>
            </a:r>
          </a:p>
          <a:p>
            <a:endParaRPr lang="fr-FR" b="1" dirty="0">
              <a:latin typeface="Bradley Hand ITC" panose="03070402050302030203" pitchFamily="66" charset="0"/>
            </a:endParaRPr>
          </a:p>
          <a:p>
            <a:r>
              <a:rPr lang="fr-FR" b="1" dirty="0">
                <a:latin typeface="Bradley Hand ITC" panose="03070402050302030203" pitchFamily="66" charset="0"/>
              </a:rPr>
              <a:t>- J’ai dû résoudre des problèmes importants pour réussir</a:t>
            </a:r>
          </a:p>
          <a:p>
            <a:endParaRPr lang="fr-FR" b="1" dirty="0">
              <a:latin typeface="Bradley Hand ITC" panose="03070402050302030203" pitchFamily="66" charset="0"/>
            </a:endParaRPr>
          </a:p>
          <a:p>
            <a:r>
              <a:rPr lang="fr-FR" b="1" dirty="0">
                <a:latin typeface="Bradley Hand ITC" panose="03070402050302030203" pitchFamily="66" charset="0"/>
              </a:rPr>
              <a:t>- Cet exemple est vraiment représentatif du métier</a:t>
            </a:r>
          </a:p>
        </p:txBody>
      </p:sp>
    </p:spTree>
    <p:extLst>
      <p:ext uri="{BB962C8B-B14F-4D97-AF65-F5344CB8AC3E}">
        <p14:creationId xmlns:p14="http://schemas.microsoft.com/office/powerpoint/2010/main" val="641301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ulle narrative : rectangle 12">
            <a:extLst>
              <a:ext uri="{FF2B5EF4-FFF2-40B4-BE49-F238E27FC236}">
                <a16:creationId xmlns:a16="http://schemas.microsoft.com/office/drawing/2014/main" id="{7895812E-78B3-E58B-1479-6A93BE802EBF}"/>
              </a:ext>
            </a:extLst>
          </p:cNvPr>
          <p:cNvSpPr/>
          <p:nvPr/>
        </p:nvSpPr>
        <p:spPr>
          <a:xfrm>
            <a:off x="2744392" y="807009"/>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Vous pouvez illustrer vos exemples par des photos. N’ajoutez pas plus de deux photos par exemple proposé.</a:t>
            </a:r>
          </a:p>
        </p:txBody>
      </p:sp>
      <p:sp>
        <p:nvSpPr>
          <p:cNvPr id="5" name="Rectangle 4">
            <a:extLst>
              <a:ext uri="{FF2B5EF4-FFF2-40B4-BE49-F238E27FC236}">
                <a16:creationId xmlns:a16="http://schemas.microsoft.com/office/drawing/2014/main" id="{7D512FE7-DC9D-EC3C-5ADB-FDC7EE92E5A9}"/>
              </a:ext>
            </a:extLst>
          </p:cNvPr>
          <p:cNvSpPr/>
          <p:nvPr/>
        </p:nvSpPr>
        <p:spPr>
          <a:xfrm>
            <a:off x="4059646" y="4157239"/>
            <a:ext cx="3536690"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4" descr="Le dossier professionnel illustré">
            <a:extLst>
              <a:ext uri="{FF2B5EF4-FFF2-40B4-BE49-F238E27FC236}">
                <a16:creationId xmlns:a16="http://schemas.microsoft.com/office/drawing/2014/main" id="{1652EAD7-06AD-E84A-CE28-6A0403A30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04" y="746507"/>
            <a:ext cx="1875135" cy="221088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D66B9F0C-2C5E-8A90-9356-EEC013CD3F9D}"/>
              </a:ext>
            </a:extLst>
          </p:cNvPr>
          <p:cNvPicPr>
            <a:picLocks noChangeAspect="1"/>
          </p:cNvPicPr>
          <p:nvPr/>
        </p:nvPicPr>
        <p:blipFill rotWithShape="1">
          <a:blip r:embed="rId3"/>
          <a:srcRect l="10535" t="43287" r="50787" b="28601"/>
          <a:stretch/>
        </p:blipFill>
        <p:spPr>
          <a:xfrm>
            <a:off x="471704" y="3040708"/>
            <a:ext cx="8026333" cy="3279920"/>
          </a:xfrm>
          <a:prstGeom prst="rect">
            <a:avLst/>
          </a:prstGeom>
        </p:spPr>
      </p:pic>
    </p:spTree>
    <p:extLst>
      <p:ext uri="{BB962C8B-B14F-4D97-AF65-F5344CB8AC3E}">
        <p14:creationId xmlns:p14="http://schemas.microsoft.com/office/powerpoint/2010/main" val="1167200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FB33DC6A-1F1C-4A06-834E-CFF88F1C0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0" name="Freeform: Shape 1039">
            <a:extLst>
              <a:ext uri="{FF2B5EF4-FFF2-40B4-BE49-F238E27FC236}">
                <a16:creationId xmlns:a16="http://schemas.microsoft.com/office/drawing/2014/main" id="{0FE1D5CF-87B8-4A8A-AD3C-01D06A6076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56480"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2" name="Freeform: Shape 1041">
            <a:extLst>
              <a:ext uri="{FF2B5EF4-FFF2-40B4-BE49-F238E27FC236}">
                <a16:creationId xmlns:a16="http://schemas.microsoft.com/office/drawing/2014/main" id="{60926200-45C2-41E9-839F-31CD5FE4CD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2493"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re 1">
            <a:extLst>
              <a:ext uri="{FF2B5EF4-FFF2-40B4-BE49-F238E27FC236}">
                <a16:creationId xmlns:a16="http://schemas.microsoft.com/office/drawing/2014/main" id="{6A5C878D-2A2A-8E6D-C8B3-37E18BCE31ED}"/>
              </a:ext>
            </a:extLst>
          </p:cNvPr>
          <p:cNvSpPr>
            <a:spLocks noGrp="1"/>
          </p:cNvSpPr>
          <p:nvPr>
            <p:ph type="ctrTitle"/>
          </p:nvPr>
        </p:nvSpPr>
        <p:spPr>
          <a:xfrm>
            <a:off x="3563888" y="1324639"/>
            <a:ext cx="5374275" cy="2230088"/>
          </a:xfrm>
        </p:spPr>
        <p:txBody>
          <a:bodyPr anchor="b">
            <a:normAutofit/>
          </a:bodyPr>
          <a:lstStyle/>
          <a:p>
            <a:pPr algn="l">
              <a:lnSpc>
                <a:spcPct val="90000"/>
              </a:lnSpc>
            </a:pPr>
            <a:r>
              <a:rPr lang="fr-FR" sz="1900" dirty="0">
                <a:latin typeface="Cavolini" panose="020B0502040204020203" pitchFamily="66" charset="0"/>
                <a:cs typeface="Cavolini" panose="020B0502040204020203" pitchFamily="66" charset="0"/>
              </a:rPr>
              <a:t>Cette partie est facultative. Remplissez-la si vous pensez qu’elle peut valorisez votre diplôme.</a:t>
            </a:r>
            <a:br>
              <a:rPr lang="fr-FR" sz="1900" dirty="0">
                <a:latin typeface="Cavolini" panose="020B0502040204020203" pitchFamily="66" charset="0"/>
                <a:cs typeface="Cavolini" panose="020B0502040204020203" pitchFamily="66" charset="0"/>
              </a:rPr>
            </a:br>
            <a:r>
              <a:rPr lang="fr-FR" sz="1900" dirty="0">
                <a:latin typeface="Cavolini" panose="020B0502040204020203" pitchFamily="66" charset="0"/>
                <a:cs typeface="Cavolini" panose="020B0502040204020203" pitchFamily="66" charset="0"/>
              </a:rPr>
              <a:t>N’hésitez pas à y inscrire vos diplômes, attestations, habilitations, …)</a:t>
            </a:r>
            <a:br>
              <a:rPr lang="fr-FR" sz="1900" dirty="0">
                <a:latin typeface="Cavolini" panose="020B0502040204020203" pitchFamily="66" charset="0"/>
                <a:cs typeface="Cavolini" panose="020B0502040204020203" pitchFamily="66" charset="0"/>
              </a:rPr>
            </a:br>
            <a:endParaRPr lang="fr-FR" sz="1900" dirty="0">
              <a:latin typeface="Cavolini" panose="020B0502040204020203" pitchFamily="66" charset="0"/>
              <a:cs typeface="Cavolini" panose="020B0502040204020203" pitchFamily="66" charset="0"/>
            </a:endParaRPr>
          </a:p>
        </p:txBody>
      </p:sp>
      <p:sp>
        <p:nvSpPr>
          <p:cNvPr id="1044" name="Rectangle 104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Le dossier professionnel de l'enseignant de la conduite en ...">
            <a:extLst>
              <a:ext uri="{FF2B5EF4-FFF2-40B4-BE49-F238E27FC236}">
                <a16:creationId xmlns:a16="http://schemas.microsoft.com/office/drawing/2014/main" id="{A2B54313-2D2C-9E8B-EF82-017437BB8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91" r="22381"/>
          <a:stretch/>
        </p:blipFill>
        <p:spPr bwMode="auto">
          <a:xfrm>
            <a:off x="61197" y="116632"/>
            <a:ext cx="1961657" cy="3851470"/>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546920"/>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F4001E88-96FE-903E-20B2-FE80749629FA}"/>
              </a:ext>
            </a:extLst>
          </p:cNvPr>
          <p:cNvPicPr>
            <a:picLocks noChangeAspect="1"/>
          </p:cNvPicPr>
          <p:nvPr/>
        </p:nvPicPr>
        <p:blipFill rotWithShape="1">
          <a:blip r:embed="rId3"/>
          <a:srcRect l="25588" t="27590" r="24013" b="30577"/>
          <a:stretch/>
        </p:blipFill>
        <p:spPr>
          <a:xfrm>
            <a:off x="2228691" y="3781483"/>
            <a:ext cx="5568364" cy="2599845"/>
          </a:xfrm>
          <a:prstGeom prst="rect">
            <a:avLst/>
          </a:prstGeom>
        </p:spPr>
      </p:pic>
    </p:spTree>
    <p:extLst>
      <p:ext uri="{BB962C8B-B14F-4D97-AF65-F5344CB8AC3E}">
        <p14:creationId xmlns:p14="http://schemas.microsoft.com/office/powerpoint/2010/main" val="4998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e dossier professionnel illustré">
            <a:extLst>
              <a:ext uri="{FF2B5EF4-FFF2-40B4-BE49-F238E27FC236}">
                <a16:creationId xmlns:a16="http://schemas.microsoft.com/office/drawing/2014/main" id="{CD31F578-6CB7-638F-FBDA-554753503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81" y="425685"/>
            <a:ext cx="2524807" cy="2976884"/>
          </a:xfrm>
          <a:prstGeom prst="rect">
            <a:avLst/>
          </a:prstGeom>
          <a:noFill/>
          <a:extLst>
            <a:ext uri="{909E8E84-426E-40DD-AFC4-6F175D3DCCD1}">
              <a14:hiddenFill xmlns:a14="http://schemas.microsoft.com/office/drawing/2010/main">
                <a:solidFill>
                  <a:srgbClr val="FFFFFF"/>
                </a:solidFill>
              </a14:hiddenFill>
            </a:ext>
          </a:extLst>
        </p:spPr>
      </p:pic>
      <p:sp>
        <p:nvSpPr>
          <p:cNvPr id="13" name="Bulle narrative : rectangle 12">
            <a:extLst>
              <a:ext uri="{FF2B5EF4-FFF2-40B4-BE49-F238E27FC236}">
                <a16:creationId xmlns:a16="http://schemas.microsoft.com/office/drawing/2014/main" id="{7895812E-78B3-E58B-1479-6A93BE802EBF}"/>
              </a:ext>
            </a:extLst>
          </p:cNvPr>
          <p:cNvSpPr/>
          <p:nvPr/>
        </p:nvSpPr>
        <p:spPr>
          <a:xfrm>
            <a:off x="3172769" y="597433"/>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Finalisez votre dossier en remplissant ce document.</a:t>
            </a:r>
            <a:endParaRPr lang="fr-FR" b="1" dirty="0">
              <a:solidFill>
                <a:schemeClr val="accent1"/>
              </a:solidFill>
            </a:endParaRPr>
          </a:p>
        </p:txBody>
      </p:sp>
      <p:pic>
        <p:nvPicPr>
          <p:cNvPr id="9" name="Image 8">
            <a:extLst>
              <a:ext uri="{FF2B5EF4-FFF2-40B4-BE49-F238E27FC236}">
                <a16:creationId xmlns:a16="http://schemas.microsoft.com/office/drawing/2014/main" id="{06B7014C-449B-2C96-2941-1ACF5A0ACFFC}"/>
              </a:ext>
            </a:extLst>
          </p:cNvPr>
          <p:cNvPicPr>
            <a:picLocks noChangeAspect="1"/>
          </p:cNvPicPr>
          <p:nvPr/>
        </p:nvPicPr>
        <p:blipFill rotWithShape="1">
          <a:blip r:embed="rId3"/>
          <a:srcRect l="51574" t="28300" r="10626" b="14506"/>
          <a:stretch/>
        </p:blipFill>
        <p:spPr>
          <a:xfrm>
            <a:off x="3977972" y="2674986"/>
            <a:ext cx="4372862" cy="3719946"/>
          </a:xfrm>
          <a:prstGeom prst="rect">
            <a:avLst/>
          </a:prstGeom>
        </p:spPr>
      </p:pic>
      <p:pic>
        <p:nvPicPr>
          <p:cNvPr id="11" name="Graphique 10" descr="Avertissement avec un remplissage uni">
            <a:extLst>
              <a:ext uri="{FF2B5EF4-FFF2-40B4-BE49-F238E27FC236}">
                <a16:creationId xmlns:a16="http://schemas.microsoft.com/office/drawing/2014/main" id="{5EF41FAC-388C-C977-C97F-EF608C6D91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29184" y="3471025"/>
            <a:ext cx="914400" cy="914400"/>
          </a:xfrm>
          <a:prstGeom prst="rect">
            <a:avLst/>
          </a:prstGeom>
        </p:spPr>
      </p:pic>
      <p:sp>
        <p:nvSpPr>
          <p:cNvPr id="12" name="ZoneTexte 11">
            <a:extLst>
              <a:ext uri="{FF2B5EF4-FFF2-40B4-BE49-F238E27FC236}">
                <a16:creationId xmlns:a16="http://schemas.microsoft.com/office/drawing/2014/main" id="{63B8C83B-3CF7-5196-A494-350CF1BFC2ED}"/>
              </a:ext>
            </a:extLst>
          </p:cNvPr>
          <p:cNvSpPr txBox="1"/>
          <p:nvPr/>
        </p:nvSpPr>
        <p:spPr>
          <a:xfrm>
            <a:off x="366040" y="4461731"/>
            <a:ext cx="3693606" cy="2246769"/>
          </a:xfrm>
          <a:prstGeom prst="rect">
            <a:avLst/>
          </a:prstGeom>
          <a:noFill/>
        </p:spPr>
        <p:txBody>
          <a:bodyPr wrap="square" rtlCol="0">
            <a:spAutoFit/>
          </a:bodyPr>
          <a:lstStyle/>
          <a:p>
            <a:r>
              <a:rPr lang="fr-FR" sz="2000" b="1" u="sng" dirty="0">
                <a:solidFill>
                  <a:srgbClr val="FF0000"/>
                </a:solidFill>
                <a:latin typeface="Bradley Hand ITC" panose="03070402050302030203" pitchFamily="66" charset="0"/>
              </a:rPr>
              <a:t>Le plagiat est une fraude</a:t>
            </a:r>
          </a:p>
          <a:p>
            <a:r>
              <a:rPr lang="fr-FR" sz="2000" b="1" dirty="0">
                <a:solidFill>
                  <a:srgbClr val="FF0000"/>
                </a:solidFill>
                <a:latin typeface="Bradley Hand ITC" panose="03070402050302030203" pitchFamily="66" charset="0"/>
              </a:rPr>
              <a:t>Recopier le DP </a:t>
            </a:r>
            <a:r>
              <a:rPr lang="fr-FR" sz="2000" b="1" dirty="0">
                <a:latin typeface="Bradley Hand ITC" panose="03070402050302030203" pitchFamily="66" charset="0"/>
              </a:rPr>
              <a:t>d’un autre candidat est une fraude</a:t>
            </a:r>
          </a:p>
          <a:p>
            <a:r>
              <a:rPr lang="fr-FR" sz="2000" b="1" dirty="0">
                <a:solidFill>
                  <a:srgbClr val="FF0000"/>
                </a:solidFill>
                <a:latin typeface="Bradley Hand ITC" panose="03070402050302030203" pitchFamily="66" charset="0"/>
              </a:rPr>
              <a:t>Inventer des pratiques professionnelles </a:t>
            </a:r>
            <a:r>
              <a:rPr lang="fr-FR" sz="2000" b="1" dirty="0">
                <a:latin typeface="Bradley Hand ITC" panose="03070402050302030203" pitchFamily="66" charset="0"/>
              </a:rPr>
              <a:t>est une fraude</a:t>
            </a:r>
          </a:p>
          <a:p>
            <a:r>
              <a:rPr lang="fr-FR" sz="2000" b="1" dirty="0">
                <a:solidFill>
                  <a:srgbClr val="FF0000"/>
                </a:solidFill>
                <a:latin typeface="Bradley Hand ITC" panose="03070402050302030203" pitchFamily="66" charset="0"/>
              </a:rPr>
              <a:t>Les auteurs de fraude encourent des sanctions !</a:t>
            </a:r>
            <a:endParaRPr lang="fr-FR"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414904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e dossier professionnel illustré">
            <a:extLst>
              <a:ext uri="{FF2B5EF4-FFF2-40B4-BE49-F238E27FC236}">
                <a16:creationId xmlns:a16="http://schemas.microsoft.com/office/drawing/2014/main" id="{CD31F578-6CB7-638F-FBDA-554753503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81" y="425685"/>
            <a:ext cx="2524807" cy="2976884"/>
          </a:xfrm>
          <a:prstGeom prst="rect">
            <a:avLst/>
          </a:prstGeom>
          <a:noFill/>
          <a:extLst>
            <a:ext uri="{909E8E84-426E-40DD-AFC4-6F175D3DCCD1}">
              <a14:hiddenFill xmlns:a14="http://schemas.microsoft.com/office/drawing/2010/main">
                <a:solidFill>
                  <a:srgbClr val="FFFFFF"/>
                </a:solidFill>
              </a14:hiddenFill>
            </a:ext>
          </a:extLst>
        </p:spPr>
      </p:pic>
      <p:sp>
        <p:nvSpPr>
          <p:cNvPr id="13" name="Bulle narrative : rectangle 12">
            <a:extLst>
              <a:ext uri="{FF2B5EF4-FFF2-40B4-BE49-F238E27FC236}">
                <a16:creationId xmlns:a16="http://schemas.microsoft.com/office/drawing/2014/main" id="{7895812E-78B3-E58B-1479-6A93BE802EBF}"/>
              </a:ext>
            </a:extLst>
          </p:cNvPr>
          <p:cNvSpPr/>
          <p:nvPr/>
        </p:nvSpPr>
        <p:spPr>
          <a:xfrm>
            <a:off x="3172769" y="597433"/>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Dernière page : les annexes !</a:t>
            </a:r>
          </a:p>
          <a:p>
            <a:pPr algn="ctr"/>
            <a:r>
              <a:rPr lang="fr-FR" dirty="0">
                <a:solidFill>
                  <a:schemeClr val="tx1"/>
                </a:solidFill>
              </a:rPr>
              <a:t>Elles sont prévues par le RC.</a:t>
            </a:r>
          </a:p>
          <a:p>
            <a:pPr algn="ctr"/>
            <a:r>
              <a:rPr lang="fr-FR" dirty="0">
                <a:solidFill>
                  <a:schemeClr val="tx1"/>
                </a:solidFill>
              </a:rPr>
              <a:t>Pur votre TP, il n’est indiqué que d’y insérer l’attestation d’aptitude sur la manipulation des </a:t>
            </a:r>
            <a:r>
              <a:rPr lang="fr-FR" b="1" dirty="0">
                <a:solidFill>
                  <a:srgbClr val="FF0000"/>
                </a:solidFill>
              </a:rPr>
              <a:t>« fluides frigorigènes »</a:t>
            </a:r>
          </a:p>
        </p:txBody>
      </p:sp>
      <p:pic>
        <p:nvPicPr>
          <p:cNvPr id="11" name="Graphique 10" descr="Avertissement avec un remplissage uni">
            <a:extLst>
              <a:ext uri="{FF2B5EF4-FFF2-40B4-BE49-F238E27FC236}">
                <a16:creationId xmlns:a16="http://schemas.microsoft.com/office/drawing/2014/main" id="{5EF41FAC-388C-C977-C97F-EF608C6D91F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29184" y="3471025"/>
            <a:ext cx="914400" cy="914400"/>
          </a:xfrm>
          <a:prstGeom prst="rect">
            <a:avLst/>
          </a:prstGeom>
        </p:spPr>
      </p:pic>
      <p:sp>
        <p:nvSpPr>
          <p:cNvPr id="12" name="ZoneTexte 11">
            <a:extLst>
              <a:ext uri="{FF2B5EF4-FFF2-40B4-BE49-F238E27FC236}">
                <a16:creationId xmlns:a16="http://schemas.microsoft.com/office/drawing/2014/main" id="{63B8C83B-3CF7-5196-A494-350CF1BFC2ED}"/>
              </a:ext>
            </a:extLst>
          </p:cNvPr>
          <p:cNvSpPr txBox="1"/>
          <p:nvPr/>
        </p:nvSpPr>
        <p:spPr>
          <a:xfrm>
            <a:off x="366040" y="4461731"/>
            <a:ext cx="3693606" cy="707886"/>
          </a:xfrm>
          <a:prstGeom prst="rect">
            <a:avLst/>
          </a:prstGeom>
          <a:noFill/>
        </p:spPr>
        <p:txBody>
          <a:bodyPr wrap="square" rtlCol="0">
            <a:spAutoFit/>
          </a:bodyPr>
          <a:lstStyle/>
          <a:p>
            <a:r>
              <a:rPr lang="fr-FR" sz="2000" b="1" u="sng" dirty="0">
                <a:solidFill>
                  <a:srgbClr val="FF0000"/>
                </a:solidFill>
                <a:latin typeface="Bradley Hand ITC" panose="03070402050302030203" pitchFamily="66" charset="0"/>
              </a:rPr>
              <a:t>Vous ne pouvez pas y mettre d’autres documents !</a:t>
            </a:r>
            <a:endParaRPr lang="fr-FR" b="1" dirty="0">
              <a:solidFill>
                <a:srgbClr val="FF0000"/>
              </a:solidFill>
              <a:latin typeface="Bradley Hand ITC" panose="03070402050302030203" pitchFamily="66" charset="0"/>
            </a:endParaRPr>
          </a:p>
        </p:txBody>
      </p:sp>
      <p:pic>
        <p:nvPicPr>
          <p:cNvPr id="3" name="Image 2">
            <a:extLst>
              <a:ext uri="{FF2B5EF4-FFF2-40B4-BE49-F238E27FC236}">
                <a16:creationId xmlns:a16="http://schemas.microsoft.com/office/drawing/2014/main" id="{0A841DB9-1719-A738-3D64-FFBAC568AE63}"/>
              </a:ext>
            </a:extLst>
          </p:cNvPr>
          <p:cNvPicPr>
            <a:picLocks noChangeAspect="1"/>
          </p:cNvPicPr>
          <p:nvPr/>
        </p:nvPicPr>
        <p:blipFill rotWithShape="1">
          <a:blip r:embed="rId5"/>
          <a:srcRect l="52361" t="29345" r="9839" b="12750"/>
          <a:stretch/>
        </p:blipFill>
        <p:spPr>
          <a:xfrm>
            <a:off x="4059646" y="2699477"/>
            <a:ext cx="3456384" cy="2976884"/>
          </a:xfrm>
          <a:prstGeom prst="rect">
            <a:avLst/>
          </a:prstGeom>
        </p:spPr>
      </p:pic>
    </p:spTree>
    <p:extLst>
      <p:ext uri="{BB962C8B-B14F-4D97-AF65-F5344CB8AC3E}">
        <p14:creationId xmlns:p14="http://schemas.microsoft.com/office/powerpoint/2010/main" val="124502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5341D4B7-8A53-4C37-8E33-372EAB5776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6825" y="253548"/>
            <a:ext cx="4206701" cy="6102802"/>
          </a:xfrm>
          <a:prstGeom prst="rect">
            <a:avLst/>
          </a:prstGeom>
          <a:solidFill>
            <a:srgbClr val="AFABA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C304D40-A02F-B054-97A7-49929D673420}"/>
              </a:ext>
            </a:extLst>
          </p:cNvPr>
          <p:cNvSpPr>
            <a:spLocks noGrp="1"/>
          </p:cNvSpPr>
          <p:nvPr>
            <p:ph type="ctrTitle"/>
          </p:nvPr>
        </p:nvSpPr>
        <p:spPr>
          <a:xfrm>
            <a:off x="4938962" y="420017"/>
            <a:ext cx="3801979" cy="5769864"/>
          </a:xfrm>
        </p:spPr>
        <p:txBody>
          <a:bodyPr vert="horz" lIns="91440" tIns="45720" rIns="91440" bIns="45720" rtlCol="0" anchor="ctr">
            <a:normAutofit/>
          </a:bodyPr>
          <a:lstStyle/>
          <a:p>
            <a:pPr algn="l">
              <a:lnSpc>
                <a:spcPct val="90000"/>
              </a:lnSpc>
            </a:pPr>
            <a:r>
              <a:rPr lang="en-US" sz="2900"/>
              <a:t>Bienvenue à la présentation sur le </a:t>
            </a:r>
            <a:r>
              <a:rPr lang="en-US" sz="2900" b="1"/>
              <a:t>Dossier Professionnel</a:t>
            </a:r>
            <a:r>
              <a:rPr lang="en-US" sz="2900"/>
              <a:t>.</a:t>
            </a:r>
            <a:br>
              <a:rPr lang="en-US" sz="2900"/>
            </a:br>
            <a:r>
              <a:rPr lang="en-US" sz="2900"/>
              <a:t>Nous allons explorer </a:t>
            </a:r>
            <a:r>
              <a:rPr lang="en-US" sz="2900" b="1"/>
              <a:t>les meilleures pratiques</a:t>
            </a:r>
            <a:r>
              <a:rPr lang="en-US" sz="2900"/>
              <a:t> pour vous préparer à </a:t>
            </a:r>
            <a:r>
              <a:rPr lang="en-US" sz="2900" b="1"/>
              <a:t>impressionner les jurys </a:t>
            </a:r>
            <a:r>
              <a:rPr lang="en-US" sz="2900"/>
              <a:t>d'examen. Apprenons ensemble comment créer un dossier professionnel.</a:t>
            </a:r>
            <a:br>
              <a:rPr lang="en-US" sz="2900"/>
            </a:br>
            <a:endParaRPr lang="en-US" sz="2900"/>
          </a:p>
        </p:txBody>
      </p:sp>
      <p:sp>
        <p:nvSpPr>
          <p:cNvPr id="1040" name="Rectangle 1039">
            <a:extLst>
              <a:ext uri="{FF2B5EF4-FFF2-40B4-BE49-F238E27FC236}">
                <a16:creationId xmlns:a16="http://schemas.microsoft.com/office/drawing/2014/main" id="{B630B15B-CFE8-4FE5-8F6E-666207C945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268" y="253548"/>
            <a:ext cx="4388846" cy="6102802"/>
          </a:xfrm>
          <a:prstGeom prst="rect">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042" name="Rectangle 1041">
            <a:extLst>
              <a:ext uri="{FF2B5EF4-FFF2-40B4-BE49-F238E27FC236}">
                <a16:creationId xmlns:a16="http://schemas.microsoft.com/office/drawing/2014/main" id="{2B51AAA3-DDFE-48DE-AF38-BE32846EC4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136" y="420017"/>
            <a:ext cx="4149109" cy="5769864"/>
          </a:xfrm>
          <a:prstGeom prst="rect">
            <a:avLst/>
          </a:prstGeom>
          <a:noFill/>
          <a:ln w="6350" cap="sq" cmpd="sng" algn="ctr">
            <a:solidFill>
              <a:srgbClr val="404040"/>
            </a:solidFill>
            <a:prstDash val="solid"/>
            <a:miter lim="800000"/>
          </a:ln>
          <a:effectLst/>
        </p:spPr>
        <p:txBody>
          <a:bodyPr/>
          <a:lstStyle/>
          <a:p>
            <a:endParaRPr lang="fr-FR"/>
          </a:p>
        </p:txBody>
      </p:sp>
      <p:pic>
        <p:nvPicPr>
          <p:cNvPr id="1026" name="Picture 2" descr="Le dossier professionnel de l'enseignant de la conduite en ...">
            <a:extLst>
              <a:ext uri="{FF2B5EF4-FFF2-40B4-BE49-F238E27FC236}">
                <a16:creationId xmlns:a16="http://schemas.microsoft.com/office/drawing/2014/main" id="{A2B54313-2D2C-9E8B-EF82-017437BB8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53" b="-4"/>
          <a:stretch/>
        </p:blipFill>
        <p:spPr bwMode="auto">
          <a:xfrm>
            <a:off x="544280" y="740057"/>
            <a:ext cx="3664822" cy="512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e dossier professionnel illustré">
            <a:extLst>
              <a:ext uri="{FF2B5EF4-FFF2-40B4-BE49-F238E27FC236}">
                <a16:creationId xmlns:a16="http://schemas.microsoft.com/office/drawing/2014/main" id="{CD31F578-6CB7-638F-FBDA-554753503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81" y="425685"/>
            <a:ext cx="2524807" cy="2976884"/>
          </a:xfrm>
          <a:prstGeom prst="rect">
            <a:avLst/>
          </a:prstGeom>
          <a:noFill/>
          <a:extLst>
            <a:ext uri="{909E8E84-426E-40DD-AFC4-6F175D3DCCD1}">
              <a14:hiddenFill xmlns:a14="http://schemas.microsoft.com/office/drawing/2010/main">
                <a:solidFill>
                  <a:srgbClr val="FFFFFF"/>
                </a:solidFill>
              </a14:hiddenFill>
            </a:ext>
          </a:extLst>
        </p:spPr>
      </p:pic>
      <p:sp>
        <p:nvSpPr>
          <p:cNvPr id="13" name="Bulle narrative : rectangle 12">
            <a:extLst>
              <a:ext uri="{FF2B5EF4-FFF2-40B4-BE49-F238E27FC236}">
                <a16:creationId xmlns:a16="http://schemas.microsoft.com/office/drawing/2014/main" id="{7895812E-78B3-E58B-1479-6A93BE802EBF}"/>
              </a:ext>
            </a:extLst>
          </p:cNvPr>
          <p:cNvSpPr/>
          <p:nvPr/>
        </p:nvSpPr>
        <p:spPr>
          <a:xfrm>
            <a:off x="3172769" y="597433"/>
            <a:ext cx="3343447" cy="847253"/>
          </a:xfrm>
          <a:custGeom>
            <a:avLst/>
            <a:gdLst>
              <a:gd name="connsiteX0" fmla="*/ 0 w 3343447"/>
              <a:gd name="connsiteY0" fmla="*/ 0 h 847253"/>
              <a:gd name="connsiteX1" fmla="*/ 557241 w 3343447"/>
              <a:gd name="connsiteY1" fmla="*/ 0 h 847253"/>
              <a:gd name="connsiteX2" fmla="*/ 557241 w 3343447"/>
              <a:gd name="connsiteY2" fmla="*/ 0 h 847253"/>
              <a:gd name="connsiteX3" fmla="*/ 1393103 w 3343447"/>
              <a:gd name="connsiteY3" fmla="*/ 0 h 847253"/>
              <a:gd name="connsiteX4" fmla="*/ 3343447 w 3343447"/>
              <a:gd name="connsiteY4" fmla="*/ 0 h 847253"/>
              <a:gd name="connsiteX5" fmla="*/ 3343447 w 3343447"/>
              <a:gd name="connsiteY5" fmla="*/ 494231 h 847253"/>
              <a:gd name="connsiteX6" fmla="*/ 3343447 w 3343447"/>
              <a:gd name="connsiteY6" fmla="*/ 494231 h 847253"/>
              <a:gd name="connsiteX7" fmla="*/ 3343447 w 3343447"/>
              <a:gd name="connsiteY7" fmla="*/ 706044 h 847253"/>
              <a:gd name="connsiteX8" fmla="*/ 3343447 w 3343447"/>
              <a:gd name="connsiteY8" fmla="*/ 847253 h 847253"/>
              <a:gd name="connsiteX9" fmla="*/ 1393103 w 3343447"/>
              <a:gd name="connsiteY9" fmla="*/ 847253 h 847253"/>
              <a:gd name="connsiteX10" fmla="*/ 731178 w 3343447"/>
              <a:gd name="connsiteY10" fmla="*/ 1079976 h 847253"/>
              <a:gd name="connsiteX11" fmla="*/ 557241 w 3343447"/>
              <a:gd name="connsiteY11" fmla="*/ 847253 h 847253"/>
              <a:gd name="connsiteX12" fmla="*/ 0 w 3343447"/>
              <a:gd name="connsiteY12" fmla="*/ 847253 h 847253"/>
              <a:gd name="connsiteX13" fmla="*/ 0 w 3343447"/>
              <a:gd name="connsiteY13" fmla="*/ 706044 h 847253"/>
              <a:gd name="connsiteX14" fmla="*/ 0 w 3343447"/>
              <a:gd name="connsiteY14" fmla="*/ 494231 h 847253"/>
              <a:gd name="connsiteX15" fmla="*/ 0 w 3343447"/>
              <a:gd name="connsiteY15" fmla="*/ 494231 h 847253"/>
              <a:gd name="connsiteX16" fmla="*/ 0 w 3343447"/>
              <a:gd name="connsiteY16" fmla="*/ 0 h 84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3447" h="847253" fill="none" extrusionOk="0">
                <a:moveTo>
                  <a:pt x="0" y="0"/>
                </a:moveTo>
                <a:cubicBezTo>
                  <a:pt x="219087" y="31438"/>
                  <a:pt x="413578" y="15045"/>
                  <a:pt x="557241" y="0"/>
                </a:cubicBezTo>
                <a:lnTo>
                  <a:pt x="557241" y="0"/>
                </a:lnTo>
                <a:cubicBezTo>
                  <a:pt x="917459" y="58614"/>
                  <a:pt x="1303483" y="55464"/>
                  <a:pt x="1393103" y="0"/>
                </a:cubicBezTo>
                <a:cubicBezTo>
                  <a:pt x="1855976" y="-161208"/>
                  <a:pt x="3133816" y="74744"/>
                  <a:pt x="3343447" y="0"/>
                </a:cubicBezTo>
                <a:cubicBezTo>
                  <a:pt x="3305986" y="93203"/>
                  <a:pt x="3326108" y="311585"/>
                  <a:pt x="3343447" y="494231"/>
                </a:cubicBezTo>
                <a:lnTo>
                  <a:pt x="3343447" y="494231"/>
                </a:lnTo>
                <a:cubicBezTo>
                  <a:pt x="3340864" y="520572"/>
                  <a:pt x="3359816" y="610577"/>
                  <a:pt x="3343447" y="706044"/>
                </a:cubicBezTo>
                <a:cubicBezTo>
                  <a:pt x="3348670" y="755916"/>
                  <a:pt x="3343539" y="777145"/>
                  <a:pt x="3343447" y="847253"/>
                </a:cubicBezTo>
                <a:cubicBezTo>
                  <a:pt x="2798655" y="867593"/>
                  <a:pt x="1759524" y="987165"/>
                  <a:pt x="1393103" y="847253"/>
                </a:cubicBezTo>
                <a:cubicBezTo>
                  <a:pt x="1222758" y="969663"/>
                  <a:pt x="855644" y="1015352"/>
                  <a:pt x="731178" y="1079976"/>
                </a:cubicBezTo>
                <a:cubicBezTo>
                  <a:pt x="697708" y="1041701"/>
                  <a:pt x="583889" y="900342"/>
                  <a:pt x="557241" y="847253"/>
                </a:cubicBezTo>
                <a:cubicBezTo>
                  <a:pt x="331775" y="825071"/>
                  <a:pt x="238297" y="798295"/>
                  <a:pt x="0" y="847253"/>
                </a:cubicBezTo>
                <a:cubicBezTo>
                  <a:pt x="-4485" y="815069"/>
                  <a:pt x="-5857" y="776498"/>
                  <a:pt x="0" y="706044"/>
                </a:cubicBezTo>
                <a:cubicBezTo>
                  <a:pt x="-8017" y="658124"/>
                  <a:pt x="1994" y="569679"/>
                  <a:pt x="0" y="494231"/>
                </a:cubicBezTo>
                <a:lnTo>
                  <a:pt x="0" y="494231"/>
                </a:lnTo>
                <a:cubicBezTo>
                  <a:pt x="24673" y="249090"/>
                  <a:pt x="305" y="104045"/>
                  <a:pt x="0" y="0"/>
                </a:cubicBezTo>
                <a:close/>
              </a:path>
              <a:path w="3343447" h="847253" stroke="0" extrusionOk="0">
                <a:moveTo>
                  <a:pt x="0" y="0"/>
                </a:moveTo>
                <a:cubicBezTo>
                  <a:pt x="140233" y="-39233"/>
                  <a:pt x="281607" y="15511"/>
                  <a:pt x="557241" y="0"/>
                </a:cubicBezTo>
                <a:lnTo>
                  <a:pt x="557241" y="0"/>
                </a:lnTo>
                <a:cubicBezTo>
                  <a:pt x="852926" y="41127"/>
                  <a:pt x="1226156" y="47856"/>
                  <a:pt x="1393103" y="0"/>
                </a:cubicBezTo>
                <a:cubicBezTo>
                  <a:pt x="1694057" y="18049"/>
                  <a:pt x="3146431" y="102279"/>
                  <a:pt x="3343447" y="0"/>
                </a:cubicBezTo>
                <a:cubicBezTo>
                  <a:pt x="3332981" y="70008"/>
                  <a:pt x="3302917" y="343357"/>
                  <a:pt x="3343447" y="494231"/>
                </a:cubicBezTo>
                <a:lnTo>
                  <a:pt x="3343447" y="494231"/>
                </a:lnTo>
                <a:cubicBezTo>
                  <a:pt x="3330170" y="522595"/>
                  <a:pt x="3342809" y="600160"/>
                  <a:pt x="3343447" y="706044"/>
                </a:cubicBezTo>
                <a:cubicBezTo>
                  <a:pt x="3336477" y="743376"/>
                  <a:pt x="3345861" y="800029"/>
                  <a:pt x="3343447" y="847253"/>
                </a:cubicBezTo>
                <a:cubicBezTo>
                  <a:pt x="3077561" y="932826"/>
                  <a:pt x="2202059" y="862426"/>
                  <a:pt x="1393103" y="847253"/>
                </a:cubicBezTo>
                <a:cubicBezTo>
                  <a:pt x="1275560" y="944867"/>
                  <a:pt x="1045173" y="1002669"/>
                  <a:pt x="731178" y="1079976"/>
                </a:cubicBezTo>
                <a:cubicBezTo>
                  <a:pt x="692043" y="992099"/>
                  <a:pt x="616516" y="962106"/>
                  <a:pt x="557241" y="847253"/>
                </a:cubicBezTo>
                <a:cubicBezTo>
                  <a:pt x="441517" y="857910"/>
                  <a:pt x="248957" y="870718"/>
                  <a:pt x="0" y="847253"/>
                </a:cubicBezTo>
                <a:cubicBezTo>
                  <a:pt x="-8817" y="800096"/>
                  <a:pt x="-10265" y="747648"/>
                  <a:pt x="0" y="706044"/>
                </a:cubicBezTo>
                <a:cubicBezTo>
                  <a:pt x="17694" y="634107"/>
                  <a:pt x="-8904" y="585956"/>
                  <a:pt x="0" y="494231"/>
                </a:cubicBezTo>
                <a:lnTo>
                  <a:pt x="0" y="494231"/>
                </a:lnTo>
                <a:cubicBezTo>
                  <a:pt x="-42621" y="415931"/>
                  <a:pt x="-16361" y="68823"/>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autres façons de valider vos compétences</a:t>
            </a:r>
            <a:endParaRPr lang="fr-FR" b="1" dirty="0">
              <a:solidFill>
                <a:srgbClr val="FF0000"/>
              </a:solidFill>
            </a:endParaRPr>
          </a:p>
        </p:txBody>
      </p:sp>
      <p:pic>
        <p:nvPicPr>
          <p:cNvPr id="4" name="Image 3">
            <a:extLst>
              <a:ext uri="{FF2B5EF4-FFF2-40B4-BE49-F238E27FC236}">
                <a16:creationId xmlns:a16="http://schemas.microsoft.com/office/drawing/2014/main" id="{D4D15536-4CB5-2BC7-467C-3E27CC3B7D69}"/>
              </a:ext>
            </a:extLst>
          </p:cNvPr>
          <p:cNvPicPr>
            <a:picLocks noChangeAspect="1"/>
          </p:cNvPicPr>
          <p:nvPr/>
        </p:nvPicPr>
        <p:blipFill rotWithShape="1">
          <a:blip r:embed="rId3"/>
          <a:srcRect l="20797" t="23024" r="22438" b="7034"/>
          <a:stretch/>
        </p:blipFill>
        <p:spPr>
          <a:xfrm>
            <a:off x="2627784" y="1849567"/>
            <a:ext cx="5190618" cy="3595658"/>
          </a:xfrm>
          <a:prstGeom prst="rect">
            <a:avLst/>
          </a:prstGeom>
        </p:spPr>
      </p:pic>
    </p:spTree>
    <p:extLst>
      <p:ext uri="{BB962C8B-B14F-4D97-AF65-F5344CB8AC3E}">
        <p14:creationId xmlns:p14="http://schemas.microsoft.com/office/powerpoint/2010/main" val="356195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5341D4B7-8A53-4C37-8E33-372EAB5776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6825" y="253548"/>
            <a:ext cx="4206701" cy="6102802"/>
          </a:xfrm>
          <a:prstGeom prst="rect">
            <a:avLst/>
          </a:prstGeom>
          <a:solidFill>
            <a:srgbClr val="AFABA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C304D40-A02F-B054-97A7-49929D673420}"/>
              </a:ext>
            </a:extLst>
          </p:cNvPr>
          <p:cNvSpPr>
            <a:spLocks noGrp="1"/>
          </p:cNvSpPr>
          <p:nvPr>
            <p:ph type="ctrTitle"/>
          </p:nvPr>
        </p:nvSpPr>
        <p:spPr>
          <a:xfrm>
            <a:off x="4938962" y="420017"/>
            <a:ext cx="3801979" cy="5769864"/>
          </a:xfrm>
        </p:spPr>
        <p:txBody>
          <a:bodyPr vert="horz" lIns="91440" tIns="45720" rIns="91440" bIns="45720" rtlCol="0" anchor="ctr">
            <a:normAutofit/>
          </a:bodyPr>
          <a:lstStyle/>
          <a:p>
            <a:pPr algn="l">
              <a:lnSpc>
                <a:spcPct val="90000"/>
              </a:lnSpc>
            </a:pPr>
            <a:r>
              <a:rPr lang="en-US" sz="2600"/>
              <a:t>La préparation adéquate est essentielle pour réussir une présentation d'examen. Elle permet aux étudiants de démontrer leur expertise et confiance en soi. Une bonne préparation permet également de réduire le stress et d'améliorer la qualité de la présentation.</a:t>
            </a:r>
            <a:br>
              <a:rPr lang="en-US" sz="2600"/>
            </a:br>
            <a:r>
              <a:rPr lang="en-US" sz="2600"/>
              <a:t/>
            </a:r>
            <a:br>
              <a:rPr lang="en-US" sz="2600"/>
            </a:br>
            <a:endParaRPr lang="en-US" sz="2600"/>
          </a:p>
        </p:txBody>
      </p:sp>
      <p:sp>
        <p:nvSpPr>
          <p:cNvPr id="1040" name="Rectangle 1039">
            <a:extLst>
              <a:ext uri="{FF2B5EF4-FFF2-40B4-BE49-F238E27FC236}">
                <a16:creationId xmlns:a16="http://schemas.microsoft.com/office/drawing/2014/main" id="{B630B15B-CFE8-4FE5-8F6E-666207C945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268" y="253548"/>
            <a:ext cx="4388846" cy="6102802"/>
          </a:xfrm>
          <a:prstGeom prst="rect">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042" name="Rectangle 1041">
            <a:extLst>
              <a:ext uri="{FF2B5EF4-FFF2-40B4-BE49-F238E27FC236}">
                <a16:creationId xmlns:a16="http://schemas.microsoft.com/office/drawing/2014/main" id="{2B51AAA3-DDFE-48DE-AF38-BE32846EC4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136" y="420017"/>
            <a:ext cx="4149109" cy="5769864"/>
          </a:xfrm>
          <a:prstGeom prst="rect">
            <a:avLst/>
          </a:prstGeom>
          <a:noFill/>
          <a:ln w="6350" cap="sq" cmpd="sng" algn="ctr">
            <a:solidFill>
              <a:srgbClr val="404040"/>
            </a:solidFill>
            <a:prstDash val="solid"/>
            <a:miter lim="800000"/>
          </a:ln>
          <a:effectLst/>
        </p:spPr>
        <p:txBody>
          <a:bodyPr/>
          <a:lstStyle/>
          <a:p>
            <a:endParaRPr lang="fr-FR"/>
          </a:p>
        </p:txBody>
      </p:sp>
      <p:pic>
        <p:nvPicPr>
          <p:cNvPr id="1026" name="Picture 2" descr="Le dossier professionnel de l'enseignant de la conduite en ...">
            <a:extLst>
              <a:ext uri="{FF2B5EF4-FFF2-40B4-BE49-F238E27FC236}">
                <a16:creationId xmlns:a16="http://schemas.microsoft.com/office/drawing/2014/main" id="{A2B54313-2D2C-9E8B-EF82-017437BB8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53" b="-4"/>
          <a:stretch/>
        </p:blipFill>
        <p:spPr bwMode="auto">
          <a:xfrm>
            <a:off x="544280" y="740057"/>
            <a:ext cx="3664822" cy="512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0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5341D4B7-8A53-4C37-8E33-372EAB5776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6825" y="253548"/>
            <a:ext cx="4206701" cy="6102802"/>
          </a:xfrm>
          <a:prstGeom prst="rect">
            <a:avLst/>
          </a:prstGeom>
          <a:solidFill>
            <a:srgbClr val="AFABA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C304D40-A02F-B054-97A7-49929D673420}"/>
              </a:ext>
            </a:extLst>
          </p:cNvPr>
          <p:cNvSpPr>
            <a:spLocks noGrp="1"/>
          </p:cNvSpPr>
          <p:nvPr>
            <p:ph type="ctrTitle"/>
          </p:nvPr>
        </p:nvSpPr>
        <p:spPr>
          <a:xfrm>
            <a:off x="4938962" y="420017"/>
            <a:ext cx="3801979" cy="5769864"/>
          </a:xfrm>
        </p:spPr>
        <p:txBody>
          <a:bodyPr vert="horz" lIns="91440" tIns="45720" rIns="91440" bIns="45720" rtlCol="0" anchor="ctr">
            <a:normAutofit/>
          </a:bodyPr>
          <a:lstStyle/>
          <a:p>
            <a:pPr algn="l">
              <a:lnSpc>
                <a:spcPct val="90000"/>
              </a:lnSpc>
            </a:pPr>
            <a:r>
              <a:rPr lang="en-US" sz="2600"/>
              <a:t>Le dossier professionnel est un outil-clé pour présenter les étudiants aux jurys. Il doit inclure les travaux significatifs effectués en entreprise comme en centre de formation. Un dossier bien préparé renforce la crédibilité de l'étudiant et met en valeur ses compétences clés.</a:t>
            </a:r>
            <a:br>
              <a:rPr lang="en-US" sz="2600"/>
            </a:br>
            <a:r>
              <a:rPr lang="en-US" sz="2600"/>
              <a:t/>
            </a:r>
            <a:br>
              <a:rPr lang="en-US" sz="2600"/>
            </a:br>
            <a:r>
              <a:rPr lang="en-US" sz="2600"/>
              <a:t/>
            </a:r>
            <a:br>
              <a:rPr lang="en-US" sz="2600"/>
            </a:br>
            <a:endParaRPr lang="en-US" sz="2600"/>
          </a:p>
        </p:txBody>
      </p:sp>
      <p:sp>
        <p:nvSpPr>
          <p:cNvPr id="1040" name="Rectangle 1039">
            <a:extLst>
              <a:ext uri="{FF2B5EF4-FFF2-40B4-BE49-F238E27FC236}">
                <a16:creationId xmlns:a16="http://schemas.microsoft.com/office/drawing/2014/main" id="{B630B15B-CFE8-4FE5-8F6E-666207C945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268" y="253548"/>
            <a:ext cx="4388846" cy="6102802"/>
          </a:xfrm>
          <a:prstGeom prst="rect">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042" name="Rectangle 1041">
            <a:extLst>
              <a:ext uri="{FF2B5EF4-FFF2-40B4-BE49-F238E27FC236}">
                <a16:creationId xmlns:a16="http://schemas.microsoft.com/office/drawing/2014/main" id="{2B51AAA3-DDFE-48DE-AF38-BE32846EC4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136" y="420017"/>
            <a:ext cx="4149109" cy="5769864"/>
          </a:xfrm>
          <a:prstGeom prst="rect">
            <a:avLst/>
          </a:prstGeom>
          <a:noFill/>
          <a:ln w="6350" cap="sq" cmpd="sng" algn="ctr">
            <a:solidFill>
              <a:srgbClr val="404040"/>
            </a:solidFill>
            <a:prstDash val="solid"/>
            <a:miter lim="800000"/>
          </a:ln>
          <a:effectLst/>
        </p:spPr>
        <p:txBody>
          <a:bodyPr/>
          <a:lstStyle/>
          <a:p>
            <a:endParaRPr lang="fr-FR"/>
          </a:p>
        </p:txBody>
      </p:sp>
      <p:pic>
        <p:nvPicPr>
          <p:cNvPr id="1026" name="Picture 2" descr="Le dossier professionnel de l'enseignant de la conduite en ...">
            <a:extLst>
              <a:ext uri="{FF2B5EF4-FFF2-40B4-BE49-F238E27FC236}">
                <a16:creationId xmlns:a16="http://schemas.microsoft.com/office/drawing/2014/main" id="{A2B54313-2D2C-9E8B-EF82-017437BB8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453" b="-4"/>
          <a:stretch/>
        </p:blipFill>
        <p:spPr bwMode="auto">
          <a:xfrm>
            <a:off x="544280" y="740057"/>
            <a:ext cx="3664822" cy="512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43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e dossier professionnel illustré">
            <a:extLst>
              <a:ext uri="{FF2B5EF4-FFF2-40B4-BE49-F238E27FC236}">
                <a16:creationId xmlns:a16="http://schemas.microsoft.com/office/drawing/2014/main" id="{CD31F578-6CB7-638F-FBDA-554753503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80" y="635885"/>
            <a:ext cx="3217478" cy="379358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78828120-FF19-9575-D578-A7A747A8D39D}"/>
              </a:ext>
            </a:extLst>
          </p:cNvPr>
          <p:cNvPicPr>
            <a:picLocks noChangeAspect="1"/>
          </p:cNvPicPr>
          <p:nvPr/>
        </p:nvPicPr>
        <p:blipFill rotWithShape="1">
          <a:blip r:embed="rId3"/>
          <a:srcRect l="33463" t="61742" r="31731" b="24160"/>
          <a:stretch/>
        </p:blipFill>
        <p:spPr>
          <a:xfrm>
            <a:off x="1691680" y="4858747"/>
            <a:ext cx="6262820" cy="1426170"/>
          </a:xfrm>
          <a:prstGeom prst="rect">
            <a:avLst/>
          </a:prstGeom>
        </p:spPr>
      </p:pic>
      <p:sp>
        <p:nvSpPr>
          <p:cNvPr id="13" name="Bulle narrative : rectangle 12">
            <a:extLst>
              <a:ext uri="{FF2B5EF4-FFF2-40B4-BE49-F238E27FC236}">
                <a16:creationId xmlns:a16="http://schemas.microsoft.com/office/drawing/2014/main" id="{7895812E-78B3-E58B-1479-6A93BE802EBF}"/>
              </a:ext>
            </a:extLst>
          </p:cNvPr>
          <p:cNvSpPr/>
          <p:nvPr/>
        </p:nvSpPr>
        <p:spPr>
          <a:xfrm>
            <a:off x="3624238" y="1183274"/>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Renseignez </a:t>
            </a:r>
            <a:r>
              <a:rPr lang="fr-FR" dirty="0">
                <a:solidFill>
                  <a:schemeClr val="accent1"/>
                </a:solidFill>
              </a:rPr>
              <a:t>votre nom de naissance</a:t>
            </a:r>
            <a:r>
              <a:rPr lang="fr-FR" dirty="0">
                <a:solidFill>
                  <a:schemeClr val="tx1"/>
                </a:solidFill>
              </a:rPr>
              <a:t>, votre </a:t>
            </a:r>
            <a:r>
              <a:rPr lang="fr-FR" dirty="0">
                <a:solidFill>
                  <a:schemeClr val="accent1"/>
                </a:solidFill>
              </a:rPr>
              <a:t>nom d’usage</a:t>
            </a:r>
            <a:r>
              <a:rPr lang="fr-FR" dirty="0">
                <a:solidFill>
                  <a:schemeClr val="tx1"/>
                </a:solidFill>
              </a:rPr>
              <a:t> et votre </a:t>
            </a:r>
            <a:r>
              <a:rPr lang="fr-FR" dirty="0">
                <a:solidFill>
                  <a:schemeClr val="accent1"/>
                </a:solidFill>
              </a:rPr>
              <a:t>prénom</a:t>
            </a:r>
            <a:r>
              <a:rPr lang="fr-FR" dirty="0">
                <a:solidFill>
                  <a:schemeClr val="tx1"/>
                </a:solidFill>
              </a:rPr>
              <a:t>. Indiquez votre </a:t>
            </a:r>
            <a:r>
              <a:rPr lang="fr-FR" dirty="0">
                <a:solidFill>
                  <a:schemeClr val="accent1"/>
                </a:solidFill>
              </a:rPr>
              <a:t>adresse personnelle</a:t>
            </a:r>
            <a:r>
              <a:rPr lang="fr-FR" dirty="0">
                <a:solidFill>
                  <a:schemeClr val="tx1"/>
                </a:solidFill>
              </a:rPr>
              <a:t> à la date de remise de votre dossier.</a:t>
            </a:r>
          </a:p>
          <a:p>
            <a:pPr algn="ctr"/>
            <a:r>
              <a:rPr lang="fr-FR" dirty="0">
                <a:solidFill>
                  <a:schemeClr val="tx1"/>
                </a:solidFill>
              </a:rPr>
              <a:t>ATTENTION : utilisez les </a:t>
            </a:r>
            <a:r>
              <a:rPr lang="fr-FR" b="1" dirty="0">
                <a:solidFill>
                  <a:schemeClr val="accent1"/>
                </a:solidFill>
              </a:rPr>
              <a:t>MAJUSCULES</a:t>
            </a:r>
          </a:p>
        </p:txBody>
      </p:sp>
    </p:spTree>
    <p:extLst>
      <p:ext uri="{BB962C8B-B14F-4D97-AF65-F5344CB8AC3E}">
        <p14:creationId xmlns:p14="http://schemas.microsoft.com/office/powerpoint/2010/main" val="311988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e dossier professionnel illustré">
            <a:extLst>
              <a:ext uri="{FF2B5EF4-FFF2-40B4-BE49-F238E27FC236}">
                <a16:creationId xmlns:a16="http://schemas.microsoft.com/office/drawing/2014/main" id="{CD31F578-6CB7-638F-FBDA-554753503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80" y="635885"/>
            <a:ext cx="3217478" cy="3793581"/>
          </a:xfrm>
          <a:prstGeom prst="rect">
            <a:avLst/>
          </a:prstGeom>
          <a:noFill/>
          <a:extLst>
            <a:ext uri="{909E8E84-426E-40DD-AFC4-6F175D3DCCD1}">
              <a14:hiddenFill xmlns:a14="http://schemas.microsoft.com/office/drawing/2010/main">
                <a:solidFill>
                  <a:srgbClr val="FFFFFF"/>
                </a:solidFill>
              </a14:hiddenFill>
            </a:ext>
          </a:extLst>
        </p:spPr>
      </p:pic>
      <p:sp>
        <p:nvSpPr>
          <p:cNvPr id="13" name="Bulle narrative : rectangle 12">
            <a:extLst>
              <a:ext uri="{FF2B5EF4-FFF2-40B4-BE49-F238E27FC236}">
                <a16:creationId xmlns:a16="http://schemas.microsoft.com/office/drawing/2014/main" id="{7895812E-78B3-E58B-1479-6A93BE802EBF}"/>
              </a:ext>
            </a:extLst>
          </p:cNvPr>
          <p:cNvSpPr/>
          <p:nvPr/>
        </p:nvSpPr>
        <p:spPr>
          <a:xfrm>
            <a:off x="3624238" y="1183274"/>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L’intitulé est inscrit sur le </a:t>
            </a:r>
            <a:r>
              <a:rPr lang="fr-FR" b="1" dirty="0">
                <a:solidFill>
                  <a:schemeClr val="accent1"/>
                </a:solidFill>
              </a:rPr>
              <a:t>REAC</a:t>
            </a:r>
            <a:r>
              <a:rPr lang="fr-FR" dirty="0">
                <a:solidFill>
                  <a:schemeClr val="tx1"/>
                </a:solidFill>
              </a:rPr>
              <a:t> (Référentiel Emploi Activités Compétences)</a:t>
            </a:r>
            <a:endParaRPr lang="fr-FR" b="1" dirty="0">
              <a:solidFill>
                <a:schemeClr val="accent1"/>
              </a:solidFill>
            </a:endParaRPr>
          </a:p>
        </p:txBody>
      </p:sp>
      <p:pic>
        <p:nvPicPr>
          <p:cNvPr id="3" name="Image 2">
            <a:extLst>
              <a:ext uri="{FF2B5EF4-FFF2-40B4-BE49-F238E27FC236}">
                <a16:creationId xmlns:a16="http://schemas.microsoft.com/office/drawing/2014/main" id="{65D6D9EF-0C9B-E3B0-D823-D5560C7C15AB}"/>
              </a:ext>
            </a:extLst>
          </p:cNvPr>
          <p:cNvPicPr>
            <a:picLocks noChangeAspect="1"/>
          </p:cNvPicPr>
          <p:nvPr/>
        </p:nvPicPr>
        <p:blipFill rotWithShape="1">
          <a:blip r:embed="rId3"/>
          <a:srcRect l="25588" t="30390" r="26376" b="27589"/>
          <a:stretch/>
        </p:blipFill>
        <p:spPr>
          <a:xfrm>
            <a:off x="2998706" y="3284984"/>
            <a:ext cx="5377074" cy="2644464"/>
          </a:xfrm>
          <a:prstGeom prst="rect">
            <a:avLst/>
          </a:prstGeom>
        </p:spPr>
      </p:pic>
    </p:spTree>
    <p:extLst>
      <p:ext uri="{BB962C8B-B14F-4D97-AF65-F5344CB8AC3E}">
        <p14:creationId xmlns:p14="http://schemas.microsoft.com/office/powerpoint/2010/main" val="423360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e dossier professionnel illustré">
            <a:extLst>
              <a:ext uri="{FF2B5EF4-FFF2-40B4-BE49-F238E27FC236}">
                <a16:creationId xmlns:a16="http://schemas.microsoft.com/office/drawing/2014/main" id="{CD31F578-6CB7-638F-FBDA-554753503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80" y="635885"/>
            <a:ext cx="3217478" cy="3793581"/>
          </a:xfrm>
          <a:prstGeom prst="rect">
            <a:avLst/>
          </a:prstGeom>
          <a:noFill/>
          <a:extLst>
            <a:ext uri="{909E8E84-426E-40DD-AFC4-6F175D3DCCD1}">
              <a14:hiddenFill xmlns:a14="http://schemas.microsoft.com/office/drawing/2010/main">
                <a:solidFill>
                  <a:srgbClr val="FFFFFF"/>
                </a:solidFill>
              </a14:hiddenFill>
            </a:ext>
          </a:extLst>
        </p:spPr>
      </p:pic>
      <p:sp>
        <p:nvSpPr>
          <p:cNvPr id="13" name="Bulle narrative : rectangle 12">
            <a:extLst>
              <a:ext uri="{FF2B5EF4-FFF2-40B4-BE49-F238E27FC236}">
                <a16:creationId xmlns:a16="http://schemas.microsoft.com/office/drawing/2014/main" id="{7895812E-78B3-E58B-1479-6A93BE802EBF}"/>
              </a:ext>
            </a:extLst>
          </p:cNvPr>
          <p:cNvSpPr/>
          <p:nvPr/>
        </p:nvSpPr>
        <p:spPr>
          <a:xfrm>
            <a:off x="3624238" y="1183274"/>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activités sont définies également par le REAC. Vous devez reprendre exactement les mêmes termes.</a:t>
            </a:r>
          </a:p>
        </p:txBody>
      </p:sp>
      <p:pic>
        <p:nvPicPr>
          <p:cNvPr id="4" name="Image 3">
            <a:extLst>
              <a:ext uri="{FF2B5EF4-FFF2-40B4-BE49-F238E27FC236}">
                <a16:creationId xmlns:a16="http://schemas.microsoft.com/office/drawing/2014/main" id="{90869FD0-3FF8-001C-BFD0-116B64DD63B6}"/>
              </a:ext>
            </a:extLst>
          </p:cNvPr>
          <p:cNvPicPr>
            <a:picLocks noChangeAspect="1"/>
          </p:cNvPicPr>
          <p:nvPr/>
        </p:nvPicPr>
        <p:blipFill rotWithShape="1">
          <a:blip r:embed="rId3"/>
          <a:srcRect l="24013" t="41596" r="22438" b="45109"/>
          <a:stretch/>
        </p:blipFill>
        <p:spPr>
          <a:xfrm>
            <a:off x="827584" y="5016285"/>
            <a:ext cx="7884368" cy="1100573"/>
          </a:xfrm>
          <a:prstGeom prst="rect">
            <a:avLst/>
          </a:prstGeom>
        </p:spPr>
      </p:pic>
    </p:spTree>
    <p:extLst>
      <p:ext uri="{BB962C8B-B14F-4D97-AF65-F5344CB8AC3E}">
        <p14:creationId xmlns:p14="http://schemas.microsoft.com/office/powerpoint/2010/main" val="77626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ulle narrative : rectangle 12">
            <a:extLst>
              <a:ext uri="{FF2B5EF4-FFF2-40B4-BE49-F238E27FC236}">
                <a16:creationId xmlns:a16="http://schemas.microsoft.com/office/drawing/2014/main" id="{7895812E-78B3-E58B-1479-6A93BE802EBF}"/>
              </a:ext>
            </a:extLst>
          </p:cNvPr>
          <p:cNvSpPr/>
          <p:nvPr/>
        </p:nvSpPr>
        <p:spPr>
          <a:xfrm>
            <a:off x="2206887" y="297407"/>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Comment choisir les exemples ?</a:t>
            </a:r>
          </a:p>
        </p:txBody>
      </p:sp>
      <p:sp>
        <p:nvSpPr>
          <p:cNvPr id="5" name="Rectangle 4">
            <a:extLst>
              <a:ext uri="{FF2B5EF4-FFF2-40B4-BE49-F238E27FC236}">
                <a16:creationId xmlns:a16="http://schemas.microsoft.com/office/drawing/2014/main" id="{7D512FE7-DC9D-EC3C-5ADB-FDC7EE92E5A9}"/>
              </a:ext>
            </a:extLst>
          </p:cNvPr>
          <p:cNvSpPr/>
          <p:nvPr/>
        </p:nvSpPr>
        <p:spPr>
          <a:xfrm>
            <a:off x="4059646" y="4157239"/>
            <a:ext cx="3536690"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descr="Lumières allumées avec un remplissage uni">
            <a:extLst>
              <a:ext uri="{FF2B5EF4-FFF2-40B4-BE49-F238E27FC236}">
                <a16:creationId xmlns:a16="http://schemas.microsoft.com/office/drawing/2014/main" id="{9589F7E5-EF19-6021-40A3-7305142BC9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90464" y="4725144"/>
            <a:ext cx="914400" cy="914400"/>
          </a:xfrm>
          <a:prstGeom prst="rect">
            <a:avLst/>
          </a:prstGeom>
        </p:spPr>
      </p:pic>
      <p:pic>
        <p:nvPicPr>
          <p:cNvPr id="12" name="Graphique 11" descr="Lumières allumées avec un remplissage uni">
            <a:extLst>
              <a:ext uri="{FF2B5EF4-FFF2-40B4-BE49-F238E27FC236}">
                <a16:creationId xmlns:a16="http://schemas.microsoft.com/office/drawing/2014/main" id="{2DF08B56-DD5A-988B-3F2F-0D6F0B1E09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90464" y="2611988"/>
            <a:ext cx="914400" cy="914400"/>
          </a:xfrm>
          <a:prstGeom prst="rect">
            <a:avLst/>
          </a:prstGeom>
        </p:spPr>
      </p:pic>
      <p:sp>
        <p:nvSpPr>
          <p:cNvPr id="14" name="ZoneTexte 13">
            <a:extLst>
              <a:ext uri="{FF2B5EF4-FFF2-40B4-BE49-F238E27FC236}">
                <a16:creationId xmlns:a16="http://schemas.microsoft.com/office/drawing/2014/main" id="{07678443-D511-B257-FADB-0115010A6774}"/>
              </a:ext>
            </a:extLst>
          </p:cNvPr>
          <p:cNvSpPr txBox="1"/>
          <p:nvPr/>
        </p:nvSpPr>
        <p:spPr>
          <a:xfrm>
            <a:off x="2229482" y="2937016"/>
            <a:ext cx="3023350" cy="369332"/>
          </a:xfrm>
          <a:prstGeom prst="rect">
            <a:avLst/>
          </a:prstGeom>
          <a:noFill/>
        </p:spPr>
        <p:txBody>
          <a:bodyPr wrap="square" rtlCol="0">
            <a:spAutoFit/>
          </a:bodyPr>
          <a:lstStyle/>
          <a:p>
            <a:r>
              <a:rPr lang="fr-FR" b="1" dirty="0">
                <a:latin typeface="Bradley Hand ITC" panose="03070402050302030203" pitchFamily="66" charset="0"/>
              </a:rPr>
              <a:t>Lister plusieurs tâches</a:t>
            </a:r>
          </a:p>
        </p:txBody>
      </p:sp>
      <p:sp>
        <p:nvSpPr>
          <p:cNvPr id="15" name="ZoneTexte 14">
            <a:extLst>
              <a:ext uri="{FF2B5EF4-FFF2-40B4-BE49-F238E27FC236}">
                <a16:creationId xmlns:a16="http://schemas.microsoft.com/office/drawing/2014/main" id="{E407453D-1B48-6722-A873-23261F86A3F5}"/>
              </a:ext>
            </a:extLst>
          </p:cNvPr>
          <p:cNvSpPr txBox="1"/>
          <p:nvPr/>
        </p:nvSpPr>
        <p:spPr>
          <a:xfrm>
            <a:off x="2294412" y="4716214"/>
            <a:ext cx="3023350" cy="923330"/>
          </a:xfrm>
          <a:prstGeom prst="rect">
            <a:avLst/>
          </a:prstGeom>
          <a:noFill/>
        </p:spPr>
        <p:txBody>
          <a:bodyPr wrap="square" rtlCol="0">
            <a:spAutoFit/>
          </a:bodyPr>
          <a:lstStyle/>
          <a:p>
            <a:r>
              <a:rPr lang="fr-FR" b="1" dirty="0">
                <a:latin typeface="Bradley Hand ITC" panose="03070402050302030203" pitchFamily="66" charset="0"/>
              </a:rPr>
              <a:t>Soit partir de l’intitulé et lister les différentes tâches effectuées</a:t>
            </a:r>
          </a:p>
        </p:txBody>
      </p:sp>
      <p:pic>
        <p:nvPicPr>
          <p:cNvPr id="16" name="Picture 4" descr="Le dossier professionnel illustré">
            <a:extLst>
              <a:ext uri="{FF2B5EF4-FFF2-40B4-BE49-F238E27FC236}">
                <a16:creationId xmlns:a16="http://schemas.microsoft.com/office/drawing/2014/main" id="{69B98B10-C2E5-D42D-9FF6-774A3D8C0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7450" y="2329200"/>
            <a:ext cx="3217478" cy="379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31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ulle narrative : rectangle 12">
            <a:extLst>
              <a:ext uri="{FF2B5EF4-FFF2-40B4-BE49-F238E27FC236}">
                <a16:creationId xmlns:a16="http://schemas.microsoft.com/office/drawing/2014/main" id="{7895812E-78B3-E58B-1479-6A93BE802EBF}"/>
              </a:ext>
            </a:extLst>
          </p:cNvPr>
          <p:cNvSpPr/>
          <p:nvPr/>
        </p:nvSpPr>
        <p:spPr>
          <a:xfrm>
            <a:off x="2206887" y="297407"/>
            <a:ext cx="4751542" cy="1536690"/>
          </a:xfrm>
          <a:custGeom>
            <a:avLst/>
            <a:gdLst>
              <a:gd name="connsiteX0" fmla="*/ 0 w 4751542"/>
              <a:gd name="connsiteY0" fmla="*/ 0 h 1536690"/>
              <a:gd name="connsiteX1" fmla="*/ 791924 w 4751542"/>
              <a:gd name="connsiteY1" fmla="*/ 0 h 1536690"/>
              <a:gd name="connsiteX2" fmla="*/ 791924 w 4751542"/>
              <a:gd name="connsiteY2" fmla="*/ 0 h 1536690"/>
              <a:gd name="connsiteX3" fmla="*/ 1979809 w 4751542"/>
              <a:gd name="connsiteY3" fmla="*/ 0 h 1536690"/>
              <a:gd name="connsiteX4" fmla="*/ 4751542 w 4751542"/>
              <a:gd name="connsiteY4" fmla="*/ 0 h 1536690"/>
              <a:gd name="connsiteX5" fmla="*/ 4751542 w 4751542"/>
              <a:gd name="connsiteY5" fmla="*/ 896403 h 1536690"/>
              <a:gd name="connsiteX6" fmla="*/ 4751542 w 4751542"/>
              <a:gd name="connsiteY6" fmla="*/ 896403 h 1536690"/>
              <a:gd name="connsiteX7" fmla="*/ 4751542 w 4751542"/>
              <a:gd name="connsiteY7" fmla="*/ 1280575 h 1536690"/>
              <a:gd name="connsiteX8" fmla="*/ 4751542 w 4751542"/>
              <a:gd name="connsiteY8" fmla="*/ 1536690 h 1536690"/>
              <a:gd name="connsiteX9" fmla="*/ 1979809 w 4751542"/>
              <a:gd name="connsiteY9" fmla="*/ 1536690 h 1536690"/>
              <a:gd name="connsiteX10" fmla="*/ 1039115 w 4751542"/>
              <a:gd name="connsiteY10" fmla="*/ 1958788 h 1536690"/>
              <a:gd name="connsiteX11" fmla="*/ 791924 w 4751542"/>
              <a:gd name="connsiteY11" fmla="*/ 1536690 h 1536690"/>
              <a:gd name="connsiteX12" fmla="*/ 0 w 4751542"/>
              <a:gd name="connsiteY12" fmla="*/ 1536690 h 1536690"/>
              <a:gd name="connsiteX13" fmla="*/ 0 w 4751542"/>
              <a:gd name="connsiteY13" fmla="*/ 1280575 h 1536690"/>
              <a:gd name="connsiteX14" fmla="*/ 0 w 4751542"/>
              <a:gd name="connsiteY14" fmla="*/ 896403 h 1536690"/>
              <a:gd name="connsiteX15" fmla="*/ 0 w 4751542"/>
              <a:gd name="connsiteY15" fmla="*/ 896403 h 1536690"/>
              <a:gd name="connsiteX16" fmla="*/ 0 w 4751542"/>
              <a:gd name="connsiteY16" fmla="*/ 0 h 153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1542" h="1536690" fill="none" extrusionOk="0">
                <a:moveTo>
                  <a:pt x="0" y="0"/>
                </a:moveTo>
                <a:cubicBezTo>
                  <a:pt x="259981" y="-44654"/>
                  <a:pt x="601251" y="-41959"/>
                  <a:pt x="791924" y="0"/>
                </a:cubicBezTo>
                <a:lnTo>
                  <a:pt x="791924" y="0"/>
                </a:lnTo>
                <a:cubicBezTo>
                  <a:pt x="1052347" y="-47278"/>
                  <a:pt x="1671588" y="-90860"/>
                  <a:pt x="1979809" y="0"/>
                </a:cubicBezTo>
                <a:cubicBezTo>
                  <a:pt x="2849022" y="-161208"/>
                  <a:pt x="3507381" y="74744"/>
                  <a:pt x="4751542" y="0"/>
                </a:cubicBezTo>
                <a:cubicBezTo>
                  <a:pt x="4756505" y="195554"/>
                  <a:pt x="4785394" y="673240"/>
                  <a:pt x="4751542" y="896403"/>
                </a:cubicBezTo>
                <a:lnTo>
                  <a:pt x="4751542" y="896403"/>
                </a:lnTo>
                <a:cubicBezTo>
                  <a:pt x="4740569" y="1025414"/>
                  <a:pt x="4773911" y="1193241"/>
                  <a:pt x="4751542" y="1280575"/>
                </a:cubicBezTo>
                <a:cubicBezTo>
                  <a:pt x="4767727" y="1394367"/>
                  <a:pt x="4745208" y="1479359"/>
                  <a:pt x="4751542" y="1536690"/>
                </a:cubicBezTo>
                <a:cubicBezTo>
                  <a:pt x="4142007" y="1557030"/>
                  <a:pt x="2539846" y="1676602"/>
                  <a:pt x="1979809" y="1536690"/>
                </a:cubicBezTo>
                <a:cubicBezTo>
                  <a:pt x="1875404" y="1564034"/>
                  <a:pt x="1334056" y="1760968"/>
                  <a:pt x="1039115" y="1958788"/>
                </a:cubicBezTo>
                <a:cubicBezTo>
                  <a:pt x="985631" y="1884478"/>
                  <a:pt x="821230" y="1588934"/>
                  <a:pt x="791924" y="1536690"/>
                </a:cubicBezTo>
                <a:cubicBezTo>
                  <a:pt x="641470" y="1506069"/>
                  <a:pt x="383573" y="1591167"/>
                  <a:pt x="0" y="1536690"/>
                </a:cubicBezTo>
                <a:cubicBezTo>
                  <a:pt x="-269" y="1463627"/>
                  <a:pt x="4703" y="1381217"/>
                  <a:pt x="0" y="1280575"/>
                </a:cubicBezTo>
                <a:cubicBezTo>
                  <a:pt x="-27953" y="1218938"/>
                  <a:pt x="-17860" y="1083862"/>
                  <a:pt x="0" y="896403"/>
                </a:cubicBezTo>
                <a:lnTo>
                  <a:pt x="0" y="896403"/>
                </a:lnTo>
                <a:cubicBezTo>
                  <a:pt x="-64331" y="738018"/>
                  <a:pt x="31421" y="306752"/>
                  <a:pt x="0" y="0"/>
                </a:cubicBezTo>
                <a:close/>
              </a:path>
              <a:path w="4751542" h="1536690" stroke="0" extrusionOk="0">
                <a:moveTo>
                  <a:pt x="0" y="0"/>
                </a:moveTo>
                <a:cubicBezTo>
                  <a:pt x="194382" y="66318"/>
                  <a:pt x="420437" y="68332"/>
                  <a:pt x="791924" y="0"/>
                </a:cubicBezTo>
                <a:lnTo>
                  <a:pt x="791924" y="0"/>
                </a:lnTo>
                <a:cubicBezTo>
                  <a:pt x="1361301" y="26979"/>
                  <a:pt x="1749605" y="47988"/>
                  <a:pt x="1979809" y="0"/>
                </a:cubicBezTo>
                <a:cubicBezTo>
                  <a:pt x="2938929" y="18049"/>
                  <a:pt x="4261044" y="102279"/>
                  <a:pt x="4751542" y="0"/>
                </a:cubicBezTo>
                <a:cubicBezTo>
                  <a:pt x="4721922" y="131676"/>
                  <a:pt x="4696876" y="646975"/>
                  <a:pt x="4751542" y="896403"/>
                </a:cubicBezTo>
                <a:lnTo>
                  <a:pt x="4751542" y="896403"/>
                </a:lnTo>
                <a:cubicBezTo>
                  <a:pt x="4783106" y="1036877"/>
                  <a:pt x="4783901" y="1100303"/>
                  <a:pt x="4751542" y="1280575"/>
                </a:cubicBezTo>
                <a:cubicBezTo>
                  <a:pt x="4767199" y="1332501"/>
                  <a:pt x="4773051" y="1508813"/>
                  <a:pt x="4751542" y="1536690"/>
                </a:cubicBezTo>
                <a:cubicBezTo>
                  <a:pt x="4292107" y="1622263"/>
                  <a:pt x="2881068" y="1551863"/>
                  <a:pt x="1979809" y="1536690"/>
                </a:cubicBezTo>
                <a:cubicBezTo>
                  <a:pt x="1578225" y="1663228"/>
                  <a:pt x="1394426" y="1892336"/>
                  <a:pt x="1039115" y="1958788"/>
                </a:cubicBezTo>
                <a:cubicBezTo>
                  <a:pt x="931323" y="1860320"/>
                  <a:pt x="885697" y="1686235"/>
                  <a:pt x="791924" y="1536690"/>
                </a:cubicBezTo>
                <a:cubicBezTo>
                  <a:pt x="541350" y="1525196"/>
                  <a:pt x="350079" y="1528553"/>
                  <a:pt x="0" y="1536690"/>
                </a:cubicBezTo>
                <a:cubicBezTo>
                  <a:pt x="3056" y="1480214"/>
                  <a:pt x="-17937" y="1334490"/>
                  <a:pt x="0" y="1280575"/>
                </a:cubicBezTo>
                <a:cubicBezTo>
                  <a:pt x="9660" y="1166752"/>
                  <a:pt x="-24674" y="1050751"/>
                  <a:pt x="0" y="896403"/>
                </a:cubicBezTo>
                <a:lnTo>
                  <a:pt x="0" y="896403"/>
                </a:lnTo>
                <a:cubicBezTo>
                  <a:pt x="-37738" y="672266"/>
                  <a:pt x="-50151" y="92602"/>
                  <a:pt x="0" y="0"/>
                </a:cubicBezTo>
                <a:close/>
              </a:path>
            </a:pathLst>
          </a:custGeom>
          <a:solidFill>
            <a:schemeClr val="bg1"/>
          </a:solidFill>
          <a:ln>
            <a:extLst>
              <a:ext uri="{C807C97D-BFC1-408E-A445-0C87EB9F89A2}">
                <ask:lineSketchStyleProps xmlns:ask="http://schemas.microsoft.com/office/drawing/2018/sketchyshapes" xmlns="" sd="1061500926">
                  <a:prstGeom prst="wedgeRectCallout">
                    <a:avLst>
                      <a:gd name="adj1" fmla="val -28131"/>
                      <a:gd name="adj2" fmla="val 7746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Les exemples </a:t>
            </a:r>
          </a:p>
        </p:txBody>
      </p:sp>
      <p:sp>
        <p:nvSpPr>
          <p:cNvPr id="5" name="Rectangle 4">
            <a:extLst>
              <a:ext uri="{FF2B5EF4-FFF2-40B4-BE49-F238E27FC236}">
                <a16:creationId xmlns:a16="http://schemas.microsoft.com/office/drawing/2014/main" id="{7D512FE7-DC9D-EC3C-5ADB-FDC7EE92E5A9}"/>
              </a:ext>
            </a:extLst>
          </p:cNvPr>
          <p:cNvSpPr/>
          <p:nvPr/>
        </p:nvSpPr>
        <p:spPr>
          <a:xfrm>
            <a:off x="4059646" y="4157239"/>
            <a:ext cx="3536690"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descr="Lumières allumées avec un remplissage uni">
            <a:extLst>
              <a:ext uri="{FF2B5EF4-FFF2-40B4-BE49-F238E27FC236}">
                <a16:creationId xmlns:a16="http://schemas.microsoft.com/office/drawing/2014/main" id="{9589F7E5-EF19-6021-40A3-7305142BC9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90464" y="4725144"/>
            <a:ext cx="914400" cy="914400"/>
          </a:xfrm>
          <a:prstGeom prst="rect">
            <a:avLst/>
          </a:prstGeom>
        </p:spPr>
      </p:pic>
      <p:sp>
        <p:nvSpPr>
          <p:cNvPr id="14" name="ZoneTexte 13">
            <a:extLst>
              <a:ext uri="{FF2B5EF4-FFF2-40B4-BE49-F238E27FC236}">
                <a16:creationId xmlns:a16="http://schemas.microsoft.com/office/drawing/2014/main" id="{07678443-D511-B257-FADB-0115010A6774}"/>
              </a:ext>
            </a:extLst>
          </p:cNvPr>
          <p:cNvSpPr txBox="1"/>
          <p:nvPr/>
        </p:nvSpPr>
        <p:spPr>
          <a:xfrm>
            <a:off x="2197399" y="2780928"/>
            <a:ext cx="3023350" cy="1138773"/>
          </a:xfrm>
          <a:prstGeom prst="rect">
            <a:avLst/>
          </a:prstGeom>
          <a:noFill/>
        </p:spPr>
        <p:txBody>
          <a:bodyPr wrap="square" rtlCol="0">
            <a:spAutoFit/>
          </a:bodyPr>
          <a:lstStyle/>
          <a:p>
            <a:r>
              <a:rPr lang="fr-FR" b="1" dirty="0">
                <a:latin typeface="Bradley Hand ITC" panose="03070402050302030203" pitchFamily="66" charset="0"/>
              </a:rPr>
              <a:t>Lorsque vous aurez choisi vos exemples, notez son intitulé en commençant par </a:t>
            </a:r>
            <a:r>
              <a:rPr lang="fr-FR" sz="3200" b="1" dirty="0">
                <a:solidFill>
                  <a:srgbClr val="FF0000"/>
                </a:solidFill>
                <a:latin typeface="Bradley Hand ITC" panose="03070402050302030203" pitchFamily="66" charset="0"/>
              </a:rPr>
              <a:t>« je »</a:t>
            </a:r>
          </a:p>
        </p:txBody>
      </p:sp>
      <p:sp>
        <p:nvSpPr>
          <p:cNvPr id="15" name="ZoneTexte 14">
            <a:extLst>
              <a:ext uri="{FF2B5EF4-FFF2-40B4-BE49-F238E27FC236}">
                <a16:creationId xmlns:a16="http://schemas.microsoft.com/office/drawing/2014/main" id="{E407453D-1B48-6722-A873-23261F86A3F5}"/>
              </a:ext>
            </a:extLst>
          </p:cNvPr>
          <p:cNvSpPr txBox="1"/>
          <p:nvPr/>
        </p:nvSpPr>
        <p:spPr>
          <a:xfrm>
            <a:off x="2294119" y="4913323"/>
            <a:ext cx="3023350" cy="646331"/>
          </a:xfrm>
          <a:prstGeom prst="rect">
            <a:avLst/>
          </a:prstGeom>
          <a:noFill/>
        </p:spPr>
        <p:txBody>
          <a:bodyPr wrap="square" rtlCol="0">
            <a:spAutoFit/>
          </a:bodyPr>
          <a:lstStyle/>
          <a:p>
            <a:r>
              <a:rPr lang="fr-FR" b="1" dirty="0">
                <a:latin typeface="Bradley Hand ITC" panose="03070402050302030203" pitchFamily="66" charset="0"/>
              </a:rPr>
              <a:t>Choisissez entre 1 à 3 exemples par activité-type</a:t>
            </a:r>
          </a:p>
        </p:txBody>
      </p:sp>
      <p:pic>
        <p:nvPicPr>
          <p:cNvPr id="16" name="Picture 4" descr="Le dossier professionnel illustré">
            <a:extLst>
              <a:ext uri="{FF2B5EF4-FFF2-40B4-BE49-F238E27FC236}">
                <a16:creationId xmlns:a16="http://schemas.microsoft.com/office/drawing/2014/main" id="{69B98B10-C2E5-D42D-9FF6-774A3D8C0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576" y="2780928"/>
            <a:ext cx="2834351" cy="3341853"/>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que 2" descr="Avertissement avec un remplissage uni">
            <a:extLst>
              <a:ext uri="{FF2B5EF4-FFF2-40B4-BE49-F238E27FC236}">
                <a16:creationId xmlns:a16="http://schemas.microsoft.com/office/drawing/2014/main" id="{FDEAD859-0F29-4314-B8D2-0C0FBDD843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235238" y="2664482"/>
            <a:ext cx="914400" cy="914400"/>
          </a:xfrm>
          <a:prstGeom prst="rect">
            <a:avLst/>
          </a:prstGeom>
        </p:spPr>
      </p:pic>
    </p:spTree>
    <p:extLst>
      <p:ext uri="{BB962C8B-B14F-4D97-AF65-F5344CB8AC3E}">
        <p14:creationId xmlns:p14="http://schemas.microsoft.com/office/powerpoint/2010/main" val="36897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cquiredFrom xmlns="6d93d202-47fc-4405-873a-cab67cc5f1b2" xsi:nil="true"/>
    <IsSearchable xmlns="6d93d202-47fc-4405-873a-cab67cc5f1b2">true</IsSearchable>
    <EditorialStatus xmlns="6d93d202-47fc-4405-873a-cab67cc5f1b2">Complete</EditorialStatus>
    <OriginAsset xmlns="6d93d202-47fc-4405-873a-cab67cc5f1b2" xsi:nil="true"/>
    <ThumbnailAssetId xmlns="6d93d202-47fc-4405-873a-cab67cc5f1b2" xsi:nil="true"/>
    <TrustLevel xmlns="6d93d202-47fc-4405-873a-cab67cc5f1b2">3 Community New</TrustLevel>
    <MarketSpecific xmlns="6d93d202-47fc-4405-873a-cab67cc5f1b2">true</MarketSpecific>
    <TPNamespace xmlns="6d93d202-47fc-4405-873a-cab67cc5f1b2" xsi:nil="true"/>
    <DirectSourceMarket xmlns="6d93d202-47fc-4405-873a-cab67cc5f1b2">english</DirectSourceMarket>
    <MachineTranslated xmlns="6d93d202-47fc-4405-873a-cab67cc5f1b2">false</MachineTranslated>
    <PlannedPubDate xmlns="6d93d202-47fc-4405-873a-cab67cc5f1b2" xsi:nil="true"/>
    <SubmitterId xmlns="6d93d202-47fc-4405-873a-cab67cc5f1b2">9c60ae39-ee33-43c2-b863-454968d0f2cc</SubmitterId>
    <Downloads xmlns="6d93d202-47fc-4405-873a-cab67cc5f1b2">0</Downloads>
    <OriginalSourceMarket xmlns="6d93d202-47fc-4405-873a-cab67cc5f1b2">english</OriginalSourceMarket>
    <PublishTargets xmlns="6d93d202-47fc-4405-873a-cab67cc5f1b2">OfficeOnline</PublishTargets>
    <ArtSampleDocs xmlns="6d93d202-47fc-4405-873a-cab67cc5f1b2" xsi:nil="true"/>
    <ApprovalLog xmlns="6d93d202-47fc-4405-873a-cab67cc5f1b2" xsi:nil="true"/>
    <ApprovalStatus xmlns="6d93d202-47fc-4405-873a-cab67cc5f1b2">InProgress</ApprovalStatus>
    <TPComponent xmlns="6d93d202-47fc-4405-873a-cab67cc5f1b2">PPTFiles</TPComponent>
    <EditorialTags xmlns="6d93d202-47fc-4405-873a-cab67cc5f1b2" xsi:nil="true"/>
    <TPExecutable xmlns="6d93d202-47fc-4405-873a-cab67cc5f1b2" xsi:nil="true"/>
    <LastHandOff xmlns="6d93d202-47fc-4405-873a-cab67cc5f1b2" xsi:nil="true"/>
    <BusinessGroup xmlns="6d93d202-47fc-4405-873a-cab67cc5f1b2" xsi:nil="true"/>
    <TPAppVersion xmlns="6d93d202-47fc-4405-873a-cab67cc5f1b2">12</TPAppVersion>
    <VoteCount xmlns="6d93d202-47fc-4405-873a-cab67cc5f1b2" xsi:nil="true"/>
    <APAuthor xmlns="6d93d202-47fc-4405-873a-cab67cc5f1b2">
      <UserInfo>
        <DisplayName>_o14migrate</DisplayName>
        <AccountId>266</AccountId>
        <AccountType/>
      </UserInfo>
    </APAuthor>
    <TPCommandLine xmlns="6d93d202-47fc-4405-873a-cab67cc5f1b2">{PP} /n {FilePath}</TPCommandLine>
    <UACurrentWords xmlns="6d93d202-47fc-4405-873a-cab67cc5f1b2" xsi:nil="true"/>
    <AssetId xmlns="6d93d202-47fc-4405-873a-cab67cc5f1b2">TP030007486</AssetId>
    <Manager xmlns="6d93d202-47fc-4405-873a-cab67cc5f1b2" xsi:nil="true"/>
    <NumericId xmlns="6d93d202-47fc-4405-873a-cab67cc5f1b2">-1</NumericId>
    <Component xmlns="64acb2c5-0a2b-4bda-bd34-58e36cbb80d2" xsi:nil="true"/>
    <HandoffToMSDN xmlns="6d93d202-47fc-4405-873a-cab67cc5f1b2" xsi:nil="true"/>
    <Markets xmlns="6d93d202-47fc-4405-873a-cab67cc5f1b2">
      <Value>2</Value>
    </Markets>
    <UALocComments xmlns="6d93d202-47fc-4405-873a-cab67cc5f1b2" xsi:nil="true"/>
    <UALocRecommendation xmlns="6d93d202-47fc-4405-873a-cab67cc5f1b2">Localize</UALocRecommendation>
    <AssetStart xmlns="6d93d202-47fc-4405-873a-cab67cc5f1b2">2010-04-16T14:38:07+00:00</AssetStart>
    <CrawlForDependencies xmlns="6d93d202-47fc-4405-873a-cab67cc5f1b2">false</CrawlForDependencies>
    <LastModifiedDateTime xmlns="6d93d202-47fc-4405-873a-cab67cc5f1b2" xsi:nil="true"/>
    <LastPublishResultLookup xmlns="6d93d202-47fc-4405-873a-cab67cc5f1b2" xsi:nil="true"/>
    <PublishStatusLookup xmlns="6d93d202-47fc-4405-873a-cab67cc5f1b2">
      <Value>328948</Value>
      <Value>502349</Value>
    </PublishStatusLookup>
    <AverageRating xmlns="6d93d202-47fc-4405-873a-cab67cc5f1b2" xsi:nil="true"/>
    <CSXUpdate xmlns="6d93d202-47fc-4405-873a-cab67cc5f1b2">false</CSXUpdate>
    <UAProjectedTotalWords xmlns="6d93d202-47fc-4405-873a-cab67cc5f1b2" xsi:nil="true"/>
    <AssetExpire xmlns="6d93d202-47fc-4405-873a-cab67cc5f1b2">2100-01-01T00:00:00+00:00</AssetExpire>
    <AssetType xmlns="6d93d202-47fc-4405-873a-cab67cc5f1b2">TP</AssetType>
    <IntlLangReviewDate xmlns="6d93d202-47fc-4405-873a-cab67cc5f1b2" xsi:nil="true"/>
    <TPFriendlyName xmlns="6d93d202-47fc-4405-873a-cab67cc5f1b2">Thème scolaire - Pile de cahier</TPFriendlyName>
    <IntlLangReview xmlns="6d93d202-47fc-4405-873a-cab67cc5f1b2" xsi:nil="true"/>
    <OOCacheId xmlns="6d93d202-47fc-4405-873a-cab67cc5f1b2" xsi:nil="true"/>
    <PolicheckWords xmlns="6d93d202-47fc-4405-873a-cab67cc5f1b2" xsi:nil="true"/>
    <TemplateStatus xmlns="6d93d202-47fc-4405-873a-cab67cc5f1b2">Complete</TemplateStatus>
    <CSXSubmissionMarket xmlns="6d93d202-47fc-4405-873a-cab67cc5f1b2" xsi:nil="true"/>
    <FriendlyTitle xmlns="6d93d202-47fc-4405-873a-cab67cc5f1b2" xsi:nil="true"/>
    <TPLaunchHelpLinkType xmlns="6d93d202-47fc-4405-873a-cab67cc5f1b2" xsi:nil="true"/>
    <Providers xmlns="6d93d202-47fc-4405-873a-cab67cc5f1b2" xsi:nil="true"/>
    <SourceTitle xmlns="6d93d202-47fc-4405-873a-cab67cc5f1b2">Thème scolaire - Pile de cahier</SourceTitle>
    <TemplateTemplateType xmlns="6d93d202-47fc-4405-873a-cab67cc5f1b2">PowerPoint 12 Default</TemplateTemplateType>
    <TimesCloned xmlns="6d93d202-47fc-4405-873a-cab67cc5f1b2" xsi:nil="true"/>
    <ClipArtFilename xmlns="6d93d202-47fc-4405-873a-cab67cc5f1b2" xsi:nil="true"/>
    <APDescription xmlns="6d93d202-47fc-4405-873a-cab67cc5f1b2" xsi:nil="true"/>
    <TPApplication xmlns="6d93d202-47fc-4405-873a-cab67cc5f1b2">PowerPoint</TPApplication>
    <CSXHash xmlns="6d93d202-47fc-4405-873a-cab67cc5f1b2">kHUMHUq9gDp339MQsTfMKrXQ0jY=</CSXHash>
    <PrimaryImageGen xmlns="6d93d202-47fc-4405-873a-cab67cc5f1b2">true</PrimaryImageGen>
    <ContentItem xmlns="6d93d202-47fc-4405-873a-cab67cc5f1b2" xsi:nil="true"/>
    <IsDeleted xmlns="6d93d202-47fc-4405-873a-cab67cc5f1b2">false</IsDeleted>
    <ShowIn xmlns="6d93d202-47fc-4405-873a-cab67cc5f1b2">Show everywhere</ShowIn>
    <BugNumber xmlns="6d93d202-47fc-4405-873a-cab67cc5f1b2" xsi:nil="true"/>
    <LegacyData xmlns="6d93d202-47fc-4405-873a-cab67cc5f1b2">ListingID:;Manager:;BuildStatus:Publish Passed;MockupPath:</LegacyData>
    <TPLaunchHelpLink xmlns="6d93d202-47fc-4405-873a-cab67cc5f1b2" xsi:nil="true"/>
    <Milestone xmlns="6d93d202-47fc-4405-873a-cab67cc5f1b2" xsi:nil="true"/>
    <UANotes xmlns="6d93d202-47fc-4405-873a-cab67cc5f1b2" xsi:nil="true"/>
    <Description0 xmlns="64acb2c5-0a2b-4bda-bd34-58e36cbb80d2" xsi:nil="true"/>
    <IntlLangReviewer xmlns="6d93d202-47fc-4405-873a-cab67cc5f1b2" xsi:nil="true"/>
    <IntlLocPriority xmlns="6d93d202-47fc-4405-873a-cab67cc5f1b2" xsi:nil="true"/>
    <OpenTemplate xmlns="6d93d202-47fc-4405-873a-cab67cc5f1b2">true</OpenTemplate>
    <Provider xmlns="6d93d202-47fc-4405-873a-cab67cc5f1b2" xsi:nil="true"/>
    <CSXSubmissionDate xmlns="6d93d202-47fc-4405-873a-cab67cc5f1b2">2009-10-11T07:00:00+00:00</CSXSubmissionDate>
    <TPClientViewer xmlns="6d93d202-47fc-4405-873a-cab67cc5f1b2" xsi:nil="true"/>
    <DSATActionTaken xmlns="6d93d202-47fc-4405-873a-cab67cc5f1b2" xsi:nil="true"/>
    <APEditor xmlns="6d93d202-47fc-4405-873a-cab67cc5f1b2">
      <UserInfo>
        <DisplayName>_o14migrate</DisplayName>
        <AccountId>266</AccountId>
        <AccountType/>
      </UserInfo>
    </APEditor>
    <TPInstallLocation xmlns="6d93d202-47fc-4405-873a-cab67cc5f1b2">{My Templates}</TPInstallLocation>
    <OutputCachingOn xmlns="6d93d202-47fc-4405-873a-cab67cc5f1b2">false</OutputCachingOn>
    <ParentAssetId xmlns="6d93d202-47fc-4405-873a-cab67cc5f1b2" xsi:nil="true"/>
    <LocManualTestRequired xmlns="6d93d202-47fc-4405-873a-cab67cc5f1b2">false</LocManualTestRequired>
    <LocalizationTagsTaxHTField0 xmlns="6d93d202-47fc-4405-873a-cab67cc5f1b2">
      <Terms xmlns="http://schemas.microsoft.com/office/infopath/2007/PartnerControls"/>
    </LocalizationTagsTaxHTField0>
    <CampaignTagsTaxHTField0 xmlns="6d93d202-47fc-4405-873a-cab67cc5f1b2">
      <Terms xmlns="http://schemas.microsoft.com/office/infopath/2007/PartnerControls"/>
    </CampaignTagsTaxHTField0>
    <LocLastLocAttemptVersionLookup xmlns="6d93d202-47fc-4405-873a-cab67cc5f1b2">169879</LocLastLocAttemptVersionLookup>
    <InternalTagsTaxHTField0 xmlns="6d93d202-47fc-4405-873a-cab67cc5f1b2">
      <Terms xmlns="http://schemas.microsoft.com/office/infopath/2007/PartnerControls"/>
    </InternalTagsTaxHTField0>
    <LocRecommendedHandoff xmlns="6d93d202-47fc-4405-873a-cab67cc5f1b2" xsi:nil="true"/>
    <BlockPublish xmlns="6d93d202-47fc-4405-873a-cab67cc5f1b2">false</BlockPublish>
    <LocComments xmlns="6d93d202-47fc-4405-873a-cab67cc5f1b2" xsi:nil="true"/>
    <TaxCatchAll xmlns="6d93d202-47fc-4405-873a-cab67cc5f1b2"/>
    <OriginalRelease xmlns="6d93d202-47fc-4405-873a-cab67cc5f1b2">14</OriginalRelease>
    <RecommendationsModifier xmlns="6d93d202-47fc-4405-873a-cab67cc5f1b2" xsi:nil="true"/>
    <ScenarioTagsTaxHTField0 xmlns="6d93d202-47fc-4405-873a-cab67cc5f1b2">
      <Terms xmlns="http://schemas.microsoft.com/office/infopath/2007/PartnerControls"/>
    </ScenarioTagsTaxHTField0>
    <FeatureTagsTaxHTField0 xmlns="6d93d202-47fc-4405-873a-cab67cc5f1b2">
      <Terms xmlns="http://schemas.microsoft.com/office/infopath/2007/PartnerControls"/>
    </FeatureTagsTaxHTField0>
    <LocMarketGroupTiers2 xmlns="6d93d202-47fc-4405-873a-cab67cc5f1b2"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A4EDE-E55A-4D5E-B7C9-7B00785CC817}">
  <ds:schemaRefs>
    <ds:schemaRef ds:uri="http://schemas.microsoft.com/office/2006/metadata/properties"/>
    <ds:schemaRef ds:uri="http://schemas.microsoft.com/office/infopath/2007/PartnerControls"/>
    <ds:schemaRef ds:uri="6d93d202-47fc-4405-873a-cab67cc5f1b2"/>
    <ds:schemaRef ds:uri="64acb2c5-0a2b-4bda-bd34-58e36cbb80d2"/>
  </ds:schemaRefs>
</ds:datastoreItem>
</file>

<file path=customXml/itemProps2.xml><?xml version="1.0" encoding="utf-8"?>
<ds:datastoreItem xmlns:ds="http://schemas.openxmlformats.org/officeDocument/2006/customXml" ds:itemID="{EBA8E3D7-FADB-4B96-9314-8F42286C8B77}">
  <ds:schemaRefs>
    <ds:schemaRef ds:uri="http://schemas.microsoft.com/sharepoint/v3/contenttype/forms"/>
  </ds:schemaRefs>
</ds:datastoreItem>
</file>

<file path=customXml/itemProps3.xml><?xml version="1.0" encoding="utf-8"?>
<ds:datastoreItem xmlns:ds="http://schemas.openxmlformats.org/officeDocument/2006/customXml" ds:itemID="{03EDC3DC-7CD4-4901-87B6-B4B13BED0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Thème scolaire - Pile de cahier</Template>
  <TotalTime>127</TotalTime>
  <Words>534</Words>
  <Application>Microsoft Office PowerPoint</Application>
  <PresentationFormat>Affichage à l'écran (4:3)</PresentationFormat>
  <Paragraphs>44</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Bradley Hand ITC</vt:lpstr>
      <vt:lpstr>Calibri</vt:lpstr>
      <vt:lpstr>Cavolini</vt:lpstr>
      <vt:lpstr>Thème Office</vt:lpstr>
      <vt:lpstr>DOSSIER PROFESSIONNEL</vt:lpstr>
      <vt:lpstr>Bienvenue à la présentation sur le Dossier Professionnel. Nous allons explorer les meilleures pratiques pour vous préparer à impressionner les jurys d'examen. Apprenons ensemble comment créer un dossier professionnel. </vt:lpstr>
      <vt:lpstr>La préparation adéquate est essentielle pour réussir une présentation d'examen. Elle permet aux étudiants de démontrer leur expertise et confiance en soi. Une bonne préparation permet également de réduire le stress et d'améliorer la qualité de la présentation.  </vt:lpstr>
      <vt:lpstr>Le dossier professionnel est un outil-clé pour présenter les étudiants aux jurys. Il doit inclure les travaux significatifs effectués en entreprise comme en centre de formation. Un dossier bien préparé renforce la crédibilité de l'étudiant et met en valeur ses compétences clés.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Cette partie est facultative. Remplissez-la si vous pensez qu’elle peut valorisez votre diplôme. N’hésitez pas à y inscrire vos diplômes, attestations, habilitations, …)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PROFESSIONNEL</dc:title>
  <dc:creator>Claire SIBILEAU</dc:creator>
  <cp:lastModifiedBy>TROJAN Guylène</cp:lastModifiedBy>
  <cp:revision>2</cp:revision>
  <dcterms:created xsi:type="dcterms:W3CDTF">2023-11-09T19:02:48Z</dcterms:created>
  <dcterms:modified xsi:type="dcterms:W3CDTF">2023-11-17T09:26:18Z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0x01010069924D1ECC420D47A2456556BC94F7370400BDF4491DEA4973499845289601F88B9F</vt:lpwstr>
  </property>
  <property fmtid="{D5CDD505-2E9C-101B-9397-08002B2CF9AE}" pid="3" name="Applications">
    <vt:lpwstr>53;#PowerPoint 12</vt:lpwstr>
  </property>
  <property fmtid="{D5CDD505-2E9C-101B-9397-08002B2CF9AE}" pid="4" name="Order">
    <vt:r8>8676300</vt:r8>
  </property>
  <property fmtid="{D5CDD505-2E9C-101B-9397-08002B2CF9AE}" pid="5" name="APTrustLevel">
    <vt:r8>3</vt:r8>
  </property>
</Properties>
</file>