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73" r:id="rId4"/>
    <p:sldId id="265" r:id="rId5"/>
    <p:sldId id="260" r:id="rId6"/>
    <p:sldId id="274" r:id="rId7"/>
    <p:sldId id="261" r:id="rId8"/>
    <p:sldId id="262" r:id="rId9"/>
    <p:sldId id="275" r:id="rId10"/>
    <p:sldId id="263" r:id="rId11"/>
    <p:sldId id="276" r:id="rId12"/>
    <p:sldId id="277" r:id="rId13"/>
    <p:sldId id="280" r:id="rId14"/>
    <p:sldId id="307" r:id="rId15"/>
    <p:sldId id="308" r:id="rId16"/>
    <p:sldId id="309" r:id="rId17"/>
    <p:sldId id="294" r:id="rId18"/>
    <p:sldId id="314" r:id="rId19"/>
    <p:sldId id="317" r:id="rId20"/>
    <p:sldId id="315" r:id="rId21"/>
    <p:sldId id="310" r:id="rId22"/>
    <p:sldId id="311" r:id="rId23"/>
    <p:sldId id="312" r:id="rId24"/>
    <p:sldId id="266" r:id="rId25"/>
    <p:sldId id="264" r:id="rId26"/>
    <p:sldId id="267" r:id="rId27"/>
    <p:sldId id="272" r:id="rId28"/>
    <p:sldId id="286" r:id="rId29"/>
    <p:sldId id="269" r:id="rId30"/>
    <p:sldId id="283" r:id="rId31"/>
    <p:sldId id="278" r:id="rId32"/>
    <p:sldId id="282" r:id="rId33"/>
    <p:sldId id="287" r:id="rId34"/>
    <p:sldId id="304" r:id="rId35"/>
    <p:sldId id="305" r:id="rId36"/>
    <p:sldId id="306" r:id="rId37"/>
    <p:sldId id="284" r:id="rId38"/>
    <p:sldId id="279" r:id="rId39"/>
    <p:sldId id="302" r:id="rId40"/>
    <p:sldId id="318" r:id="rId41"/>
    <p:sldId id="285" r:id="rId42"/>
    <p:sldId id="25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00365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28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C90C2-2EA1-460C-820B-3DD440362EF4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D56D-03C1-46DC-A361-FD5690DA8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4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666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87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61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358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201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40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Dispenses possibles pour les unités d’expression et connaissance du monde et langue vivante si le candidat justifie bien d’une certification européenne classée au moins de niveau 5 de cadre européen commun </a:t>
            </a:r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comprenant au moins une épreuve passée en langue française relevant du niveau B1+.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257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BAC PRO , les mathématiques font partie des domaines professionnels. Il faudra qu’il passe l’épreuve de mathématiques.</a:t>
            </a:r>
          </a:p>
          <a:p>
            <a:r>
              <a:rPr lang="fr-FR" dirty="0"/>
              <a:t>La PSE devra être également passée à l’examen.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672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L’obtention du BTS emporte l’acquisition de 120 ECTS</a:t>
            </a:r>
          </a:p>
          <a:p>
            <a:r>
              <a:rPr lang="fr-FR" dirty="0"/>
              <a:t>- 1 année de BTS n’emporte aucun ECTS</a:t>
            </a:r>
          </a:p>
          <a:p>
            <a:r>
              <a:rPr lang="fr-FR" dirty="0"/>
              <a:t>- A partir de la session d’examen 2025, un candidat qui se présente à l’examen du BTS mais échoue pourra obtenir les ECTS des unités pour lesquelles il a obtenu une note supérieure à 10/20.</a:t>
            </a:r>
          </a:p>
          <a:p>
            <a:endParaRPr lang="fr-FR" dirty="0"/>
          </a:p>
          <a:p>
            <a:r>
              <a:rPr lang="fr-FR" dirty="0"/>
              <a:t>Le jeune apprenti du BTS BATIMENT ne peut pas demander au GRETA CFA l’obtention de 60 ECTS pour sa réorientation vers une 2ème année de </a:t>
            </a:r>
            <a:r>
              <a:rPr lang="fr-FR" dirty="0" err="1"/>
              <a:t>bachelor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272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L'attestation de comparabilité délivrée pour un diplôme obtenu à l'étranger n'est pas une équivalence et ne donne pas droit à des dispenses L’attestation est utile uniquement pour :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poursuivre des études dans un établissement d’enseignement français si celui-ci en fait la demande,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appuyer les démarches de recherche d’emploi et faire valoir le diplôme étranger auprès d’un employeur si la profession envisagée n’est pas réglementée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60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L’attestation est utile uniquement pour :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23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Interlocuteurs privilégiés</a:t>
            </a:r>
          </a:p>
          <a:p>
            <a:r>
              <a:rPr lang="fr-FR" dirty="0"/>
              <a:t>Coordos :  partie pratico pratique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274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Les saisies sur e-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plome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doivent être terminées pour 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 26 septembre 2025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La DRAFPIC doit remonter les listes auprès de la DEC pour le 02 octobre prochain.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983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 sont les deux documents de positionnements qui existent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768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Positionnement règlementaire GROUPE pour les actions du CONSEIL REGIONAL</a:t>
            </a:r>
          </a:p>
          <a:p>
            <a:r>
              <a:rPr lang="fr-FR" dirty="0"/>
              <a:t>Le positionnement règlementaire  individuel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191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Chemin d’accès: Site CERTIFICATION/Examens Session de Juin et sessions intermédiaires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45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727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Grande vigilance sur le sessions intermédiaires. Mail de relance de Guylène en Juin et en décembre pour vérifier si vous avez bien déclarer toutes les sessions sur E </a:t>
            </a:r>
            <a:r>
              <a:rPr lang="fr-FR" dirty="0" err="1"/>
              <a:t>Plome</a:t>
            </a:r>
            <a:endParaRPr lang="fr-FR" dirty="0"/>
          </a:p>
          <a:p>
            <a:r>
              <a:rPr lang="fr-FR" dirty="0"/>
              <a:t>Nouvel AO, nous serons peut être amené à être plus sur des sessions intermédiaires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73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03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71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36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Politique du CONSEIL REGIONAL: intervention de M.MOUTARDE AEF Décembre 25 : »Maillage de la formation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3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11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 –Présentation synthétique du référentiel- Référentiel des Activités Professionnelles- Référentiel de compétences</a:t>
            </a:r>
          </a:p>
          <a:p>
            <a:r>
              <a:rPr lang="fr-FR" dirty="0"/>
              <a:t>Référentiel d’évaluation: Unités constitutives du diplôme – Règlement d’examen – Définition des épreuves </a:t>
            </a:r>
          </a:p>
          <a:p>
            <a:r>
              <a:rPr lang="fr-FR" dirty="0"/>
              <a:t>Périodes de formation  en milieu professionnel</a:t>
            </a:r>
          </a:p>
          <a:p>
            <a:r>
              <a:rPr lang="fr-FR" dirty="0"/>
              <a:t>Dispenses d’épreuves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69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1- </a:t>
            </a:r>
            <a:r>
              <a:rPr lang="fr-FR" sz="1200" b="1" i="1" dirty="0">
                <a:solidFill>
                  <a:srgbClr val="00365F"/>
                </a:solidFill>
                <a:latin typeface="Arial" pitchFamily="34" charset="0"/>
                <a:sym typeface="Wingdings" panose="05000000000000000000" pitchFamily="2" charset="2"/>
              </a:rPr>
              <a:t>Le référentiel d’Evaluation (RE) et le référentiel Emploi Activités et Compétences (REAC)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BD56D-03C1-46DC-A361-FD5690DA82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2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16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727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72CD5-3A42-46E2-90A2-DAEC94DEBD7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0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9.jpeg"/><Relationship Id="rId3" Type="http://schemas.openxmlformats.org/officeDocument/2006/relationships/image" Target="../media/image7.png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hdphoto" Target="../media/hdphoto3.wdp"/><Relationship Id="rId2" Type="http://schemas.openxmlformats.org/officeDocument/2006/relationships/image" Target="../media/image6.png"/><Relationship Id="rId16" Type="http://schemas.microsoft.com/office/2007/relationships/hdphoto" Target="../media/hdphoto2.wdp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9CA58A3-4C53-42A9-87D8-38A3FA73F6AF}"/>
              </a:ext>
            </a:extLst>
          </p:cNvPr>
          <p:cNvSpPr/>
          <p:nvPr userDrawn="1"/>
        </p:nvSpPr>
        <p:spPr>
          <a:xfrm>
            <a:off x="9221797" y="4579556"/>
            <a:ext cx="457200" cy="6588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pic>
        <p:nvPicPr>
          <p:cNvPr id="19" name="Image 18" descr="Une image contenant orange, conception&#10;&#10;Le contenu généré par l’IA peut être incorrect.">
            <a:extLst>
              <a:ext uri="{FF2B5EF4-FFF2-40B4-BE49-F238E27FC236}">
                <a16:creationId xmlns:a16="http://schemas.microsoft.com/office/drawing/2014/main" id="{3F4F2B8B-617D-4115-A8C7-DBEC4CFFC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Espace réservé du pied de page 7">
            <a:extLst>
              <a:ext uri="{FF2B5EF4-FFF2-40B4-BE49-F238E27FC236}">
                <a16:creationId xmlns:a16="http://schemas.microsoft.com/office/drawing/2014/main" id="{6EA11BCE-93F4-49B3-95DE-D715CA51BDE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69522" y="6201334"/>
            <a:ext cx="5135540" cy="4567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863" baseline="0" dirty="0">
                <a:solidFill>
                  <a:srgbClr val="00365F"/>
                </a:solidFill>
                <a:latin typeface="+mn-lt"/>
              </a:rPr>
              <a:t>RÉGION ACADÉMIQUE PAYS DE LA LOIRE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63" dirty="0">
                <a:solidFill>
                  <a:srgbClr val="00365F"/>
                </a:solidFill>
                <a:latin typeface="Arial"/>
              </a:rPr>
              <a:t>DRAFPIC Formation Continue et Apprentissage – Réseau GRETA-CFA de l’académie de Nantes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5FDDD2C-769F-47DA-9FE6-6713AEFC5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5" y="94532"/>
            <a:ext cx="2458908" cy="13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2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862FC98B-A6B0-4A9C-995C-F24F0DD8C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114"/>
            <a:ext cx="12191999" cy="683788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90E61CB-F767-465D-AB02-5ECA3F955A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5" y="94532"/>
            <a:ext cx="1849980" cy="1009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CA022F-43C3-4838-8DF7-A5F4A1C2EF07}"/>
              </a:ext>
            </a:extLst>
          </p:cNvPr>
          <p:cNvSpPr/>
          <p:nvPr userDrawn="1"/>
        </p:nvSpPr>
        <p:spPr>
          <a:xfrm>
            <a:off x="5503036" y="6157548"/>
            <a:ext cx="679927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RÉGION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ACADÉMIQUE PAYS DE LA LOIRE – D</a:t>
            </a:r>
            <a:r>
              <a:rPr lang="fr-FR" sz="788" dirty="0">
                <a:solidFill>
                  <a:srgbClr val="00365F"/>
                </a:solidFill>
                <a:latin typeface="Arial"/>
              </a:rPr>
              <a:t>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61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68871EF7-C8B1-4410-935C-206455F19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C25A297-CA98-443D-820E-727E802433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5" y="94532"/>
            <a:ext cx="1849980" cy="10096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A3112C-3ECD-488A-917E-79360D47E88B}"/>
              </a:ext>
            </a:extLst>
          </p:cNvPr>
          <p:cNvSpPr/>
          <p:nvPr userDrawn="1"/>
        </p:nvSpPr>
        <p:spPr>
          <a:xfrm>
            <a:off x="5525675" y="6166811"/>
            <a:ext cx="679927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RÉGION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ACADÉMIQUE PAYS DE LA LOIRE – D</a:t>
            </a:r>
            <a:r>
              <a:rPr lang="fr-FR" sz="788" dirty="0">
                <a:solidFill>
                  <a:srgbClr val="00365F"/>
                </a:solidFill>
                <a:latin typeface="Arial"/>
              </a:rPr>
              <a:t>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42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FFA51F1-C488-432F-8FC2-4BF70DB23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05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3E6C754-0627-4C26-8E5C-42312DF221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7754" t="19450" r="15211"/>
          <a:stretch>
            <a:fillRect/>
          </a:stretch>
        </p:blipFill>
        <p:spPr>
          <a:xfrm rot="21152000" flipH="1">
            <a:off x="6127854" y="4662446"/>
            <a:ext cx="706454" cy="7682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A784314-160F-4FE0-B910-26AE282F2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2037354" y="5119033"/>
            <a:ext cx="1002770" cy="90753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B7A5B4B-7FAD-48C6-BE55-D91A01706F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217915" y="5103243"/>
            <a:ext cx="666742" cy="8257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5F2F04A-D849-4F47-89B3-3774ED6510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1424514" flipH="1">
            <a:off x="3286327" y="5101729"/>
            <a:ext cx="501342" cy="70501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F2E9176-CE91-4E7A-8114-38D44B6071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171616" y="5119825"/>
            <a:ext cx="705975" cy="87437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25D0E96-1E88-44BF-9A2B-97AD68E1DBB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1089919" flipH="1">
            <a:off x="4108701" y="5091362"/>
            <a:ext cx="683995" cy="61033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374CFB9-10DD-4CAC-9996-13950BE84CE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21151301" flipH="1">
            <a:off x="7122142" y="4503407"/>
            <a:ext cx="894670" cy="79832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7CF185E-C50F-4B30-9B1C-5478757FA2F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8216695" y="4394681"/>
            <a:ext cx="789435" cy="70441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3E9FA47-F90B-4228-B4A5-025BB1952A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rot="10800000" flipH="1">
            <a:off x="9006130" y="4267591"/>
            <a:ext cx="881077" cy="70441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D7136ED-8F2F-4895-A4AC-072AC86CAA7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flipH="1">
            <a:off x="10037328" y="4155622"/>
            <a:ext cx="789435" cy="70441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089EB51-8BF5-4EFA-AA2F-DDA7DE0D97A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21371403" flipH="1">
            <a:off x="5094434" y="4833826"/>
            <a:ext cx="835609" cy="809897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ADCDAC90-8B23-4288-A122-742B07C5A998}"/>
              </a:ext>
            </a:extLst>
          </p:cNvPr>
          <p:cNvGrpSpPr>
            <a:grpSpLocks/>
          </p:cNvGrpSpPr>
          <p:nvPr userDrawn="1"/>
        </p:nvGrpSpPr>
        <p:grpSpPr>
          <a:xfrm>
            <a:off x="10914759" y="4168289"/>
            <a:ext cx="881077" cy="744361"/>
            <a:chOff x="6419548" y="513638"/>
            <a:chExt cx="1257350" cy="1248908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78C4A72A-4E45-4895-8763-A037E49CB6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42346" flipH="1">
              <a:off x="6419548" y="587828"/>
              <a:ext cx="1257350" cy="1121943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1D563F0F-5B12-4930-AE63-03A8A507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82223"/>
            <a:stretch>
              <a:fillRect/>
            </a:stretch>
          </p:blipFill>
          <p:spPr>
            <a:xfrm rot="5605781" flipH="1">
              <a:off x="6950315" y="64428"/>
              <a:ext cx="223524" cy="1121943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433D4DD5-63C2-4EDB-A483-35C424D24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82223"/>
            <a:stretch>
              <a:fillRect/>
            </a:stretch>
          </p:blipFill>
          <p:spPr>
            <a:xfrm rot="16366735" flipH="1">
              <a:off x="6908751" y="1089812"/>
              <a:ext cx="223524" cy="1121943"/>
            </a:xfrm>
            <a:prstGeom prst="rect">
              <a:avLst/>
            </a:prstGeom>
          </p:spPr>
        </p:pic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B80AE06A-3FFC-4B7F-8708-F12BE9DF8CE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4" y="182507"/>
            <a:ext cx="2017670" cy="110116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27E3D2B-3BFB-418A-8A18-90624C7B429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43" y="6245692"/>
            <a:ext cx="2038602" cy="44701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C77861B-C412-4B89-A9B1-CFE6E36FE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9" b="5626"/>
          <a:stretch>
            <a:fillRect/>
          </a:stretch>
        </p:blipFill>
        <p:spPr>
          <a:xfrm>
            <a:off x="6311862" y="5697485"/>
            <a:ext cx="2085975" cy="1049264"/>
          </a:xfrm>
          <a:prstGeom prst="rect">
            <a:avLst/>
          </a:prstGeom>
        </p:spPr>
      </p:pic>
      <p:pic>
        <p:nvPicPr>
          <p:cNvPr id="36" name="Image 35" descr="Une image contenant Police, Graphique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BA42210-D6CB-4452-A06B-BC7068BD355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877591" y="1042570"/>
            <a:ext cx="7886767" cy="15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4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F70890-18E0-4731-AC7E-C966356D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5852"/>
            <a:ext cx="8273143" cy="861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B414BA-9B2A-4BAC-BDC2-DA208CB1B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713737"/>
            <a:ext cx="8273143" cy="341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A57D4DD-6480-4CEC-B6AD-C8E2DAB6C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46189"/>
            <a:ext cx="2144889" cy="275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F14-CD2D-A74C-B7DC-A7DE75975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1D972BD-FBC0-4BDC-A26F-86EF86A34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0711" y="6446189"/>
            <a:ext cx="2910921" cy="275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F8C96B0-577F-4722-B9DF-5E974BAEF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7854" y="6446189"/>
            <a:ext cx="2144889" cy="275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26E8-AA9E-B142-A6B3-1ED4A1FC7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p:txStyles>
    <p:titleStyle>
      <a:lvl1pPr marL="0" algn="ctr" defTabSz="4572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rgbClr val="0036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-228600" algn="l" defTabSz="4572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3000" b="1" kern="1200" dirty="0">
          <a:solidFill>
            <a:srgbClr val="00365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800" b="1" kern="1200" dirty="0">
          <a:solidFill>
            <a:srgbClr val="0036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dirty="0">
          <a:solidFill>
            <a:srgbClr val="E94E1B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ducation.gouv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ponsabledesession.fr/la-vie-du-titre-professionnel/" TargetMode="External"/><Relationship Id="rId4" Type="http://schemas.openxmlformats.org/officeDocument/2006/relationships/hyperlink" Target="https://www.banque.di.afpa.fr/EspaceEmployeursCandidatsActeurs/EGPRecherche.asp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5163206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ducation.gouv.fr/bo/2025/Hebdo27/MENE2516470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5166657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5153938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egifrance.gouv.fr/jorf/id/JORFTEXT00005153946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5153967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egifrance.gouv.fr/jorf/id/JORFTEXT00005153956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5223502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5135298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legifrance.gouv.fr/jorf/id/JORFTEXT000051568043" TargetMode="External"/><Relationship Id="rId4" Type="http://schemas.openxmlformats.org/officeDocument/2006/relationships/hyperlink" Target="https://www.legifrance.gouv.fr/jorf/id/JORFTEXT00005136268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5169533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legifrance.gouv.fr/jorf/id/JORFTEXT000051773447" TargetMode="External"/><Relationship Id="rId4" Type="http://schemas.openxmlformats.org/officeDocument/2006/relationships/hyperlink" Target="https://www.legifrance.gouv.fr/jorf/id/JORFTEXT00005169853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5201895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ocuments-for-applicants/learning-agreement_e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-plome.ac-nantes.fr/logi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-nantes.fr/mcpa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jebougemonavenir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reseau-greta-cfa-pdl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competences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scol.education.fr/pid23236/diplomes-professionnel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565A4D6C-BF72-4A93-82B4-65F8591FAD73}"/>
              </a:ext>
            </a:extLst>
          </p:cNvPr>
          <p:cNvSpPr txBox="1"/>
          <p:nvPr/>
        </p:nvSpPr>
        <p:spPr>
          <a:xfrm>
            <a:off x="556054" y="1613644"/>
            <a:ext cx="98912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Accompagnement des </a:t>
            </a:r>
            <a:r>
              <a:rPr lang="fr-FR" sz="4000" dirty="0" err="1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coordonnateurs.trices</a:t>
            </a:r>
            <a:endParaRPr lang="fr-FR" sz="2800" b="1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b="1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0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du réseau GRETA-CFA</a:t>
            </a:r>
          </a:p>
          <a:p>
            <a:endParaRPr lang="fr-FR" sz="4000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sz="40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2025-2026</a:t>
            </a:r>
            <a:endParaRPr lang="en-US" sz="4000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0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2434" y="305073"/>
            <a:ext cx="528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3199" y="818466"/>
            <a:ext cx="58031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Les ressources documentaires </a:t>
            </a:r>
            <a:r>
              <a:rPr lang="fr-FR" altLang="fr-FR" sz="2600" i="1" dirty="0">
                <a:solidFill>
                  <a:srgbClr val="E94E1B"/>
                </a:solidFill>
                <a:latin typeface="Arial Narrow" panose="020B0606020202030204" pitchFamily="34" charset="0"/>
              </a:rPr>
              <a:t>(suite)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267" y="1548854"/>
            <a:ext cx="1105025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2400" b="1" u="sng" dirty="0">
                <a:solidFill>
                  <a:srgbClr val="00365F"/>
                </a:solidFill>
                <a:latin typeface="Arial" pitchFamily="34" charset="0"/>
              </a:rPr>
              <a:t>Pour accéder à une liste des diplômes de l’Éducation nationale et leur validité </a:t>
            </a:r>
            <a:r>
              <a:rPr lang="fr-FR" sz="1800" b="1" i="1" dirty="0">
                <a:solidFill>
                  <a:srgbClr val="00365F"/>
                </a:solidFill>
                <a:latin typeface="Arial" pitchFamily="34" charset="0"/>
              </a:rPr>
              <a:t>(avec des possibilités de tri)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800" b="1" dirty="0">
                <a:solidFill>
                  <a:srgbClr val="00365F"/>
                </a:solidFill>
                <a:latin typeface="Arial" pitchFamily="34" charset="0"/>
                <a:hlinkClick r:id="rId3"/>
              </a:rPr>
              <a:t>https://data.education.gouv.fr</a:t>
            </a:r>
            <a:r>
              <a:rPr lang="fr-FR" sz="1800" b="1" dirty="0">
                <a:solidFill>
                  <a:srgbClr val="00365F"/>
                </a:solidFill>
                <a:latin typeface="Arial" pitchFamily="34" charset="0"/>
              </a:rPr>
              <a:t>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800" b="1" dirty="0">
                <a:solidFill>
                  <a:srgbClr val="00365F"/>
                </a:solidFill>
                <a:latin typeface="Arial" pitchFamily="34" charset="0"/>
              </a:rPr>
              <a:t>Chemin d’accès: EDUCATION/ Thème/ Diplômes et examens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fr-FR" b="1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2400" b="1" u="sng" dirty="0">
                <a:solidFill>
                  <a:srgbClr val="00365F"/>
                </a:solidFill>
                <a:latin typeface="Arial" pitchFamily="34" charset="0"/>
              </a:rPr>
              <a:t>Pour les référentiels des Titres Professionnels</a:t>
            </a:r>
            <a:r>
              <a:rPr lang="fr-FR" sz="2400" b="1" dirty="0">
                <a:solidFill>
                  <a:srgbClr val="00365F"/>
                </a:solidFill>
                <a:latin typeface="Arial" pitchFamily="34" charset="0"/>
              </a:rPr>
              <a:t> </a:t>
            </a:r>
            <a:endParaRPr lang="fr-FR" sz="2400" b="1" dirty="0">
              <a:solidFill>
                <a:srgbClr val="00365F"/>
              </a:solidFill>
              <a:latin typeface="Arial" pitchFamily="34" charset="0"/>
              <a:sym typeface="Wingdings" panose="05000000000000000000" pitchFamily="2" charset="2"/>
              <a:hlinkClick r:id="rId4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b="1" dirty="0">
                <a:solidFill>
                  <a:srgbClr val="00365F"/>
                </a:solidFill>
                <a:latin typeface="Arial" pitchFamily="34" charset="0"/>
              </a:rPr>
              <a:t>Le site du Ministère de travail </a:t>
            </a:r>
            <a:r>
              <a:rPr lang="fr-FR" b="1" dirty="0">
                <a:solidFill>
                  <a:srgbClr val="00365F"/>
                </a:solidFill>
                <a:latin typeface="Arial" pitchFamily="34" charset="0"/>
                <a:sym typeface="Wingdings" panose="05000000000000000000" pitchFamily="2" charset="2"/>
                <a:hlinkClick r:id="rId4"/>
              </a:rPr>
              <a:t>https://www.banque.di.afpa.fr/EspaceEmployeursCandidatsActeurs/EGPRecherche.aspx</a:t>
            </a:r>
            <a:endParaRPr lang="fr-FR" b="1" dirty="0">
              <a:solidFill>
                <a:srgbClr val="00365F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b="1" dirty="0">
                <a:solidFill>
                  <a:srgbClr val="00365F"/>
                </a:solidFill>
                <a:latin typeface="Arial" pitchFamily="34" charset="0"/>
                <a:sym typeface="Wingdings" panose="05000000000000000000" pitchFamily="2" charset="2"/>
              </a:rPr>
              <a:t>Pour accéder aux référentiels : Recherche détaillée des titres professionnels</a:t>
            </a:r>
            <a:endParaRPr lang="fr-FR" sz="1600" b="1" i="1" dirty="0">
              <a:solidFill>
                <a:srgbClr val="00365F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fr-FR" sz="1600" b="1" i="1" dirty="0">
              <a:solidFill>
                <a:srgbClr val="00365F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2000" b="1" dirty="0">
                <a:solidFill>
                  <a:srgbClr val="00365F"/>
                </a:solidFill>
                <a:latin typeface="Arial" pitchFamily="34" charset="0"/>
                <a:sym typeface="Wingdings" panose="05000000000000000000" pitchFamily="2" charset="2"/>
              </a:rPr>
              <a:t>Pour retrouver les dernières parutions sur les TP  et des webinaires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b="1" dirty="0">
                <a:solidFill>
                  <a:srgbClr val="00365F"/>
                </a:solidFill>
                <a:latin typeface="Arial" pitchFamily="34" charset="0"/>
                <a:sym typeface="Wingdings" panose="05000000000000000000" pitchFamily="2" charset="2"/>
                <a:hlinkClick r:id="rId5"/>
              </a:rPr>
              <a:t>https://www.responsabledesession.fr/la-vie-du-titre-professionnel/</a:t>
            </a:r>
            <a:r>
              <a:rPr lang="fr-FR" b="1" dirty="0">
                <a:solidFill>
                  <a:srgbClr val="00365F"/>
                </a:solidFill>
                <a:latin typeface="Arial" pitchFamily="34" charset="0"/>
                <a:sym typeface="Wingdings" panose="05000000000000000000" pitchFamily="2" charset="2"/>
              </a:rPr>
              <a:t>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fr-FR" b="1" dirty="0">
              <a:solidFill>
                <a:srgbClr val="00365F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fr-FR" b="1" dirty="0">
              <a:solidFill>
                <a:srgbClr val="00365F"/>
              </a:solidFill>
              <a:latin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47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B394BCB-90EE-479F-A151-B3A4F60F5E08}"/>
              </a:ext>
            </a:extLst>
          </p:cNvPr>
          <p:cNvSpPr txBox="1"/>
          <p:nvPr/>
        </p:nvSpPr>
        <p:spPr>
          <a:xfrm>
            <a:off x="223379" y="243512"/>
            <a:ext cx="117373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6600"/>
                </a:solidFill>
              </a:rPr>
              <a:t>LA DEMARCHE FACE A UNE QUESTION </a:t>
            </a:r>
          </a:p>
          <a:p>
            <a:pPr algn="ctr"/>
            <a:r>
              <a:rPr lang="fr-FR" b="1" dirty="0">
                <a:solidFill>
                  <a:srgbClr val="FF6600"/>
                </a:solidFill>
              </a:rPr>
              <a:t>OU UN CAS PRATIQUE CERTIFICATION </a:t>
            </a:r>
          </a:p>
          <a:p>
            <a:pPr algn="ctr"/>
            <a:endParaRPr lang="fr-FR" b="1" dirty="0">
              <a:solidFill>
                <a:srgbClr val="FF6600"/>
              </a:solidFill>
            </a:endParaRPr>
          </a:p>
          <a:p>
            <a:endParaRPr lang="fr-FR" dirty="0"/>
          </a:p>
          <a:p>
            <a:pPr>
              <a:spcBef>
                <a:spcPct val="0"/>
              </a:spcBef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1) Consultez le guide « Certification »  ou le site Internet « Certification »</a:t>
            </a:r>
          </a:p>
          <a:p>
            <a:pPr>
              <a:spcBef>
                <a:spcPct val="0"/>
              </a:spcBef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ou consultez un des sites Internet en lien avec la question.</a:t>
            </a:r>
          </a:p>
          <a:p>
            <a:pPr>
              <a:spcBef>
                <a:spcPct val="0"/>
              </a:spcBef>
            </a:pPr>
            <a:endParaRPr lang="fr-FR" sz="24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2) Interrogez le référent CFP« Certification »  ou la coordinatrice référente de votre GRETA CFA selon le type de questions</a:t>
            </a:r>
          </a:p>
          <a:p>
            <a:pPr>
              <a:spcBef>
                <a:spcPct val="0"/>
              </a:spcBef>
            </a:pPr>
            <a:endParaRPr lang="fr-FR" sz="24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3) Le référent « Certification » du GRETA CFA s’il n’a pas la réponse interroge le référent « Certification » de la DRAFPIC (Guylène et Danielle)</a:t>
            </a:r>
          </a:p>
          <a:p>
            <a:pPr>
              <a:spcBef>
                <a:spcPct val="0"/>
              </a:spcBef>
            </a:pPr>
            <a:endParaRPr lang="fr-FR" sz="24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4) Le référent « Certification » DRAFPIC, s’il n’a pas la réponse prend attache auprès des certificateurs ou inspecteurs.</a:t>
            </a:r>
          </a:p>
          <a:p>
            <a:pPr>
              <a:spcBef>
                <a:spcPct val="0"/>
              </a:spcBef>
            </a:pPr>
            <a:endParaRPr lang="fr-FR" sz="24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Cette démarche permet une professionnalisation des référents « Certification »</a:t>
            </a:r>
          </a:p>
          <a:p>
            <a:pPr>
              <a:spcBef>
                <a:spcPct val="0"/>
              </a:spcBef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et une optimisation des réponses.</a:t>
            </a:r>
          </a:p>
        </p:txBody>
      </p:sp>
    </p:spTree>
    <p:extLst>
      <p:ext uri="{BB962C8B-B14F-4D97-AF65-F5344CB8AC3E}">
        <p14:creationId xmlns:p14="http://schemas.microsoft.com/office/powerpoint/2010/main" val="423930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F7A4CA9-45B7-4A41-A344-89350C6CD970}"/>
              </a:ext>
            </a:extLst>
          </p:cNvPr>
          <p:cNvSpPr txBox="1"/>
          <p:nvPr/>
        </p:nvSpPr>
        <p:spPr>
          <a:xfrm>
            <a:off x="548300" y="1277465"/>
            <a:ext cx="109079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2100" b="1" dirty="0">
                <a:solidFill>
                  <a:srgbClr val="E94E1B"/>
                </a:solidFill>
                <a:latin typeface="Arial Narrow" panose="020B0606020202030204" pitchFamily="34" charset="0"/>
              </a:rPr>
              <a:t>L’APPROCHE </a:t>
            </a:r>
          </a:p>
          <a:p>
            <a:pPr>
              <a:spcBef>
                <a:spcPct val="0"/>
              </a:spcBef>
            </a:pPr>
            <a:endParaRPr lang="fr-FR" sz="21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« MIEUX VAUT PREVENIR QUE GUERIR »</a:t>
            </a:r>
          </a:p>
          <a:p>
            <a:pPr>
              <a:spcBef>
                <a:spcPct val="0"/>
              </a:spcBef>
            </a:pPr>
            <a:endParaRPr lang="fr-FR" sz="21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fr-FR" sz="2100" dirty="0">
                <a:solidFill>
                  <a:srgbClr val="00365F"/>
                </a:solidFill>
                <a:latin typeface="Arial Narrow" panose="020B0606020202030204" pitchFamily="34" charset="0"/>
              </a:rPr>
              <a:t>	</a:t>
            </a: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Se poser </a:t>
            </a:r>
            <a:r>
              <a:rPr lang="fr-FR" sz="2400" dirty="0" smtClean="0">
                <a:solidFill>
                  <a:srgbClr val="00365F"/>
                </a:solidFill>
                <a:latin typeface="Arial Narrow" panose="020B0606020202030204" pitchFamily="34" charset="0"/>
              </a:rPr>
              <a:t>et </a:t>
            </a: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poser toutes les questions en amont pour éviter tout problème d’examen pour les candidats</a:t>
            </a:r>
          </a:p>
          <a:p>
            <a:endParaRPr lang="fr-FR" dirty="0"/>
          </a:p>
          <a:p>
            <a:pPr>
              <a:spcBef>
                <a:spcPct val="0"/>
              </a:spcBef>
            </a:pPr>
            <a:endParaRPr lang="fr-FR" sz="21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fr-FR" sz="2100" b="1" dirty="0">
                <a:solidFill>
                  <a:srgbClr val="E94E1B"/>
                </a:solidFill>
                <a:latin typeface="Arial Narrow" panose="020B0606020202030204" pitchFamily="34" charset="0"/>
              </a:rPr>
              <a:t>LES RISQUES</a:t>
            </a:r>
          </a:p>
          <a:p>
            <a:pPr indent="-285750">
              <a:spcBef>
                <a:spcPct val="0"/>
              </a:spcBef>
              <a:buFontTx/>
              <a:buChar char="-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Pas de possibilité d’inscription à l’examen d’un candidat</a:t>
            </a:r>
          </a:p>
          <a:p>
            <a:pPr indent="-285750">
              <a:spcBef>
                <a:spcPct val="0"/>
              </a:spcBef>
              <a:buFontTx/>
              <a:buChar char="-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Candidat ne pouvant pas valider son examen suite à une erreur de dispense</a:t>
            </a:r>
          </a:p>
          <a:p>
            <a:pPr indent="-285750">
              <a:spcBef>
                <a:spcPct val="0"/>
              </a:spcBef>
              <a:buFontTx/>
              <a:buChar char="-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Annulation de la session d’examen de titre pro pour non-conformité de la session d’examen</a:t>
            </a:r>
          </a:p>
          <a:p>
            <a:pPr indent="-285750">
              <a:spcBef>
                <a:spcPct val="0"/>
              </a:spcBef>
              <a:buFontTx/>
              <a:buChar char="-"/>
            </a:pPr>
            <a:r>
              <a:rPr lang="fr-FR" sz="2400" dirty="0">
                <a:solidFill>
                  <a:srgbClr val="00365F"/>
                </a:solidFill>
                <a:latin typeface="Arial Narrow" panose="020B0606020202030204" pitchFamily="34" charset="0"/>
              </a:rPr>
              <a:t>Perte d’agrément d’un GRETA CFA pour non-conformité de la session d’examen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665826" y="2760955"/>
            <a:ext cx="363984" cy="887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21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4582886" y="232794"/>
            <a:ext cx="5034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800" b="1" dirty="0">
                <a:solidFill>
                  <a:srgbClr val="E94E1B"/>
                </a:solidFill>
                <a:latin typeface="Arial" pitchFamily="34" charset="0"/>
              </a:rPr>
              <a:t>Actualités « Certification »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301" y="1341157"/>
            <a:ext cx="880339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Diplômes EDUCATION NATIONALE</a:t>
            </a:r>
          </a:p>
          <a:p>
            <a:endParaRPr lang="fr-FR" b="1" dirty="0">
              <a:solidFill>
                <a:srgbClr val="C00000"/>
              </a:solidFill>
            </a:endParaRPr>
          </a:p>
          <a:p>
            <a:endParaRPr lang="fr-FR" b="1" dirty="0">
              <a:solidFill>
                <a:srgbClr val="92D050"/>
              </a:solidFill>
            </a:endParaRPr>
          </a:p>
          <a:p>
            <a:r>
              <a:rPr lang="fr-FR" b="1" dirty="0">
                <a:solidFill>
                  <a:srgbClr val="92D050"/>
                </a:solidFill>
              </a:rPr>
              <a:t>MODIFICATIONS</a:t>
            </a:r>
            <a:r>
              <a:rPr lang="fr-FR" b="1" dirty="0">
                <a:solidFill>
                  <a:srgbClr val="00365F"/>
                </a:solidFill>
              </a:rPr>
              <a:t> - CAP AEPE</a:t>
            </a:r>
          </a:p>
          <a:p>
            <a:r>
              <a:rPr lang="fr-FR" dirty="0">
                <a:hlinkClick r:id="rId3"/>
              </a:rPr>
              <a:t>Arrêté du 2 mai 2025 </a:t>
            </a:r>
            <a:r>
              <a:rPr lang="fr-FR" dirty="0"/>
              <a:t>modifiant l'arrêté du 30 novembre 2020 portant création du </a:t>
            </a:r>
            <a:r>
              <a:rPr lang="fr-FR" b="1" dirty="0"/>
              <a:t>CAP Accompagnant Éducatif Petite Enfance </a:t>
            </a:r>
            <a:r>
              <a:rPr lang="fr-FR" dirty="0"/>
              <a:t>et fixant ses modalités de délivrance</a:t>
            </a:r>
          </a:p>
          <a:p>
            <a:r>
              <a:rPr lang="fr-FR" i="1" dirty="0">
                <a:solidFill>
                  <a:srgbClr val="00365F"/>
                </a:solidFill>
              </a:rPr>
              <a:t>Les modifications portent sur la définition des épreuves (EP1 - EP3), et les modalités d’évaluation et les PFMP</a:t>
            </a:r>
          </a:p>
          <a:p>
            <a:endParaRPr lang="fr-FR" i="1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  <a:p>
            <a:endParaRPr lang="fr-FR" i="1" dirty="0">
              <a:solidFill>
                <a:srgbClr val="00365F"/>
              </a:solidFill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153248-0A50-43A5-BB69-10FCAF73EA6F}"/>
              </a:ext>
            </a:extLst>
          </p:cNvPr>
          <p:cNvSpPr txBox="1"/>
          <p:nvPr/>
        </p:nvSpPr>
        <p:spPr>
          <a:xfrm>
            <a:off x="296027" y="3808683"/>
            <a:ext cx="8397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</a:rPr>
              <a:t>Programme EMC</a:t>
            </a:r>
          </a:p>
          <a:p>
            <a:r>
              <a:rPr lang="fr-FR" dirty="0">
                <a:hlinkClick r:id="rId4"/>
              </a:rPr>
              <a:t>L’arrêté du 13 juin 2025 </a:t>
            </a:r>
            <a:r>
              <a:rPr lang="fr-FR" dirty="0"/>
              <a:t>paru au BOEN du 07 juillet fixe le </a:t>
            </a:r>
            <a:r>
              <a:rPr lang="fr-FR" b="1" dirty="0"/>
              <a:t>programme d’enseignement moral et civique</a:t>
            </a:r>
            <a:r>
              <a:rPr lang="fr-FR" dirty="0"/>
              <a:t> de la classe de sixième à la classe terminale des </a:t>
            </a:r>
            <a:r>
              <a:rPr lang="fr-FR" b="1" dirty="0"/>
              <a:t>voies</a:t>
            </a:r>
            <a:r>
              <a:rPr lang="fr-FR" dirty="0"/>
              <a:t> générale, technologique et </a:t>
            </a:r>
            <a:r>
              <a:rPr lang="fr-FR" b="1" dirty="0"/>
              <a:t>professionnelle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4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1786" y="1215540"/>
            <a:ext cx="86305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u="sng" dirty="0"/>
          </a:p>
          <a:p>
            <a:r>
              <a:rPr lang="fr-FR" sz="2000" b="1" dirty="0">
                <a:solidFill>
                  <a:srgbClr val="00365F"/>
                </a:solidFill>
              </a:rPr>
              <a:t>Livret scolaire</a:t>
            </a:r>
          </a:p>
          <a:p>
            <a:r>
              <a:rPr lang="fr-FR" dirty="0">
                <a:hlinkClick r:id="rId3"/>
              </a:rPr>
              <a:t>Arrêté du 29 avril 2025 </a:t>
            </a:r>
            <a:r>
              <a:rPr lang="fr-FR" dirty="0"/>
              <a:t>portant modification de l’arrêté du 4 mars 2020 modifié relatif </a:t>
            </a:r>
            <a:r>
              <a:rPr lang="fr-FR" b="1" dirty="0"/>
              <a:t>au livret scolaire pour l’examen du baccalauréat général, du baccalauréat technologique et du baccalauréat professionnel</a:t>
            </a:r>
            <a:endParaRPr lang="fr-FR" dirty="0"/>
          </a:p>
          <a:p>
            <a:r>
              <a:rPr lang="fr-FR" dirty="0">
                <a:solidFill>
                  <a:srgbClr val="00365F"/>
                </a:solidFill>
              </a:rPr>
              <a:t>La modification porte sur le rajout des </a:t>
            </a:r>
            <a:r>
              <a:rPr lang="fr-FR" sz="2000" b="1" dirty="0">
                <a:solidFill>
                  <a:srgbClr val="00365F"/>
                </a:solidFill>
              </a:rPr>
              <a:t>quatre nouveaux Bac Pro (Construction et aménagement de véhicules ; Géomètre ; Métiers de la couture et de la confection ; Transport fluvial) </a:t>
            </a:r>
            <a:r>
              <a:rPr lang="fr-FR" dirty="0">
                <a:solidFill>
                  <a:srgbClr val="00365F"/>
                </a:solidFill>
              </a:rPr>
              <a:t>mis en œuvre en classe de première à compter de l’année scolaire 2025-2026 ainsi que les compétences à évaluer figurant en annexe de cet arrêté.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4582886" y="232794"/>
            <a:ext cx="41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E94E1B"/>
                </a:solidFill>
                <a:latin typeface="Arial" pitchFamily="34" charset="0"/>
              </a:rPr>
              <a:t>Actualités « Certification »</a:t>
            </a:r>
          </a:p>
        </p:txBody>
      </p:sp>
    </p:spTree>
    <p:extLst>
      <p:ext uri="{BB962C8B-B14F-4D97-AF65-F5344CB8AC3E}">
        <p14:creationId xmlns:p14="http://schemas.microsoft.com/office/powerpoint/2010/main" val="46213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032" y="791526"/>
            <a:ext cx="88419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CREATIONS</a:t>
            </a:r>
          </a:p>
          <a:p>
            <a:pPr>
              <a:spcAft>
                <a:spcPts val="0"/>
              </a:spcAft>
            </a:pPr>
            <a:endParaRPr lang="fr-FR" sz="2400" b="1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400" b="1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 Maintenance des véhicules</a:t>
            </a:r>
            <a:r>
              <a:rPr lang="fr-FR" sz="24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Arrêté du 26 mars 2025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portant création du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 Maintenance des véhicules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fixant ses modalités de délivrance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CAP comporte trois options : </a:t>
            </a:r>
            <a:r>
              <a:rPr lang="fr-FR" sz="1600" b="1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véhicules légers », « véhicules de transport routier » et « motocycles », </a:t>
            </a: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dont la définition et les conditions de délivrance sont fixées par le présent arrêté.  La présentation synthétique du référentiel du diplôme est définie en annexe I du présent arrêté.</a:t>
            </a:r>
            <a:endParaRPr lang="fr-FR" sz="1600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première session d'examen aura lieu en 2027.</a:t>
            </a:r>
            <a:endParaRPr lang="fr-FR" sz="1600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dernière session d'examen du CAP « maintenance des véhicules » (arrêté du 22 avril 2014 modifié) aura lieu en 2026.</a:t>
            </a:r>
          </a:p>
          <a:p>
            <a:pPr>
              <a:spcAft>
                <a:spcPts val="0"/>
              </a:spcAft>
            </a:pPr>
            <a:endParaRPr lang="fr-FR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400" b="1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Maintenance des véhicules</a:t>
            </a:r>
            <a:r>
              <a:rPr lang="fr-FR" sz="24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Arrêté du 26 mars 2025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portant création du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 Maintenance des véhicules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fixant ses modalités de délivrance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Bac Pro comporte trois options : </a:t>
            </a:r>
            <a:r>
              <a:rPr lang="fr-FR" sz="1600" b="1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véhicules légers », « véhicules de transport routier » et « motocycles », </a:t>
            </a: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dont la définition et les conditions de délivrance sont fixées par le présent arrêté.</a:t>
            </a:r>
            <a:b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présentation synthétique du référentiel du diplôme est définie en annexe I du présent arrêté.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session aura lieu en 2028.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dernière session d'examen du Bac Pro maintenance des véhicules (arrêté du 19 mars 2014 modifié) aura lieu en 2027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4582886" y="232794"/>
            <a:ext cx="41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E94E1B"/>
                </a:solidFill>
                <a:latin typeface="Arial" pitchFamily="34" charset="0"/>
              </a:rPr>
              <a:t>Actualités « Certification »</a:t>
            </a:r>
          </a:p>
        </p:txBody>
      </p:sp>
    </p:spTree>
    <p:extLst>
      <p:ext uri="{BB962C8B-B14F-4D97-AF65-F5344CB8AC3E}">
        <p14:creationId xmlns:p14="http://schemas.microsoft.com/office/powerpoint/2010/main" val="41381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252" y="4150049"/>
            <a:ext cx="850850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fr-FR" b="1" dirty="0">
              <a:solidFill>
                <a:srgbClr val="00365F"/>
              </a:solidFill>
            </a:endParaRPr>
          </a:p>
          <a:p>
            <a:pPr>
              <a:spcAft>
                <a:spcPts val="0"/>
              </a:spcAft>
            </a:pPr>
            <a:r>
              <a:rPr lang="fr-FR" sz="2000" b="1" dirty="0">
                <a:solidFill>
                  <a:srgbClr val="00365F"/>
                </a:solidFill>
              </a:rPr>
              <a:t>Bac Pro conducteur routier de marchandises </a:t>
            </a:r>
          </a:p>
          <a:p>
            <a:pPr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Arrêté du 26 mars 2025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portant création du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 Pro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conducteur routier de marchandises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fixant ses modalités de délivrance.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session aura lieu en 2028.</a:t>
            </a: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dernière session d'examen du Bac Pro Conducteur transport routier de marchandises (arrêté du 3 juin 2010 modifié) aura lieu en 2027.</a:t>
            </a:r>
          </a:p>
          <a:p>
            <a:pPr>
              <a:spcAft>
                <a:spcPts val="0"/>
              </a:spcAft>
            </a:pPr>
            <a:endParaRPr lang="fr-FR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4582886" y="232794"/>
            <a:ext cx="41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E94E1B"/>
                </a:solidFill>
                <a:latin typeface="Arial" pitchFamily="34" charset="0"/>
              </a:rPr>
              <a:t>Actualités « Certification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227EB9-E49D-40B4-98D7-DD89F51CF13C}"/>
              </a:ext>
            </a:extLst>
          </p:cNvPr>
          <p:cNvSpPr txBox="1"/>
          <p:nvPr/>
        </p:nvSpPr>
        <p:spPr>
          <a:xfrm>
            <a:off x="516252" y="1247974"/>
            <a:ext cx="83970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365F"/>
                </a:solidFill>
              </a:rPr>
              <a:t>CAP Conducteur routier de marchandises </a:t>
            </a:r>
          </a:p>
          <a:p>
            <a:r>
              <a:rPr lang="fr-FR" sz="1600" dirty="0">
                <a:hlinkClick r:id="rId4"/>
              </a:rPr>
              <a:t>Arrêté du 26 mars 2025 </a:t>
            </a:r>
            <a:r>
              <a:rPr lang="fr-FR" sz="1600" dirty="0"/>
              <a:t>portant création du </a:t>
            </a:r>
            <a:r>
              <a:rPr lang="fr-FR" sz="1600" b="1" dirty="0"/>
              <a:t>CAP Conducteur routier de marchandises</a:t>
            </a:r>
            <a:r>
              <a:rPr lang="fr-FR" sz="1600" dirty="0"/>
              <a:t> et fixant ses modalités de délivrance</a:t>
            </a:r>
          </a:p>
          <a:p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CAP comporte </a:t>
            </a:r>
            <a:r>
              <a:rPr lang="fr-FR" b="1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 options : « Livraisons de proximité » et « Livraisons longue distance » </a:t>
            </a: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dont la définition et les conditions de délivrance sont fixées par le présent arrêté.</a:t>
            </a:r>
            <a:b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présentation synthétique du référentiel du diplôme est définie en annexe I du présent arrêté.</a:t>
            </a:r>
          </a:p>
          <a:p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première session aura lieu en 2027.</a:t>
            </a:r>
          </a:p>
          <a:p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dernière session d'examen du CAP « conducteur livreur de marchandises » (arrêté du 18 juin 2010 modifié) et la dernière session d'examen du CAP « conducteur routier marchandises » (arrêté du 21 juin 2007 modifié) auront lieu en 2026.</a:t>
            </a:r>
          </a:p>
        </p:txBody>
      </p:sp>
    </p:spTree>
    <p:extLst>
      <p:ext uri="{BB962C8B-B14F-4D97-AF65-F5344CB8AC3E}">
        <p14:creationId xmlns:p14="http://schemas.microsoft.com/office/powerpoint/2010/main" val="121686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4582886" y="232794"/>
            <a:ext cx="41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E94E1B"/>
                </a:solidFill>
                <a:latin typeface="Arial" pitchFamily="34" charset="0"/>
              </a:rPr>
              <a:t>Actualités « Certification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227EB9-E49D-40B4-98D7-DD89F51CF13C}"/>
              </a:ext>
            </a:extLst>
          </p:cNvPr>
          <p:cNvSpPr txBox="1"/>
          <p:nvPr/>
        </p:nvSpPr>
        <p:spPr>
          <a:xfrm>
            <a:off x="516252" y="1247974"/>
            <a:ext cx="1068777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365F"/>
                </a:solidFill>
              </a:rPr>
              <a:t>CREATION</a:t>
            </a:r>
          </a:p>
          <a:p>
            <a:endParaRPr lang="fr-FR" b="1" dirty="0">
              <a:solidFill>
                <a:srgbClr val="00365F"/>
              </a:solidFill>
            </a:endParaRPr>
          </a:p>
          <a:p>
            <a:r>
              <a:rPr lang="fr-FR" sz="2000" b="1" dirty="0">
                <a:solidFill>
                  <a:srgbClr val="00365F"/>
                </a:solidFill>
              </a:rPr>
              <a:t>Certificat de spécialisation  Maintenance des équipements thermiques individuels</a:t>
            </a:r>
          </a:p>
          <a:p>
            <a:endParaRPr lang="fr-FR" sz="2000" b="1" dirty="0">
              <a:solidFill>
                <a:srgbClr val="00365F"/>
              </a:solidFill>
            </a:endParaRPr>
          </a:p>
          <a:p>
            <a:endParaRPr lang="fr-FR" sz="1600" b="1" dirty="0">
              <a:solidFill>
                <a:srgbClr val="00365F"/>
              </a:solidFill>
            </a:endParaRPr>
          </a:p>
          <a:p>
            <a:r>
              <a:rPr lang="fr-FR" sz="1600" dirty="0">
                <a:hlinkClick r:id="rId3"/>
              </a:rPr>
              <a:t>Arrêté du 27 août 2025 </a:t>
            </a:r>
            <a:r>
              <a:rPr lang="fr-FR" sz="1600" dirty="0"/>
              <a:t>création du </a:t>
            </a:r>
            <a:r>
              <a:rPr lang="fr-FR" sz="1600" b="1" dirty="0"/>
              <a:t>CS Maintenance des équipements thermiques individuels </a:t>
            </a:r>
            <a:r>
              <a:rPr lang="fr-FR" sz="1600" dirty="0"/>
              <a:t>et fixant ses modalités de délivrance</a:t>
            </a:r>
          </a:p>
          <a:p>
            <a:endParaRPr lang="fr-FR" sz="1600" dirty="0"/>
          </a:p>
          <a:p>
            <a:r>
              <a:rPr lang="fr-FR" sz="1600" dirty="0">
                <a:solidFill>
                  <a:srgbClr val="00365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Cette spécialisation est classée au niveau 3 du CNCP.</a:t>
            </a:r>
          </a:p>
          <a:p>
            <a:endParaRPr lang="fr-FR" sz="1600" dirty="0">
              <a:solidFill>
                <a:srgbClr val="00365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00365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première session aura lieu en 2027</a:t>
            </a:r>
          </a:p>
          <a:p>
            <a:r>
              <a:rPr lang="fr-FR" sz="1600" dirty="0">
                <a:solidFill>
                  <a:srgbClr val="00365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dernière session de la CS Maintenance des équipements thermiques individuels (arrêté du 11 octobre 2022) aura lieu en 2026.</a:t>
            </a:r>
          </a:p>
        </p:txBody>
      </p:sp>
    </p:spTree>
    <p:extLst>
      <p:ext uri="{BB962C8B-B14F-4D97-AF65-F5344CB8AC3E}">
        <p14:creationId xmlns:p14="http://schemas.microsoft.com/office/powerpoint/2010/main" val="1644750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18A3F5-268F-41BC-BE4F-FC8985190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9" y="245844"/>
            <a:ext cx="10753009" cy="59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978713B-523C-4827-B818-39CA17B32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1" y="185180"/>
            <a:ext cx="11856422" cy="42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8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39244" y="305073"/>
            <a:ext cx="4577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7656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E94E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Certification - Règlementation</a:t>
            </a:r>
          </a:p>
        </p:txBody>
      </p:sp>
    </p:spTree>
    <p:extLst>
      <p:ext uri="{BB962C8B-B14F-4D97-AF65-F5344CB8AC3E}">
        <p14:creationId xmlns:p14="http://schemas.microsoft.com/office/powerpoint/2010/main" val="318281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207F06-F5C8-41E4-9B0F-5D60BE6C5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3" y="178676"/>
            <a:ext cx="11982022" cy="50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2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333" y="694459"/>
            <a:ext cx="882222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TITRES PRO</a:t>
            </a:r>
          </a:p>
          <a:p>
            <a:r>
              <a:rPr lang="fr-FR" b="1" dirty="0">
                <a:solidFill>
                  <a:srgbClr val="92D050"/>
                </a:solidFill>
              </a:rPr>
              <a:t>MODIFICATIONS</a:t>
            </a:r>
          </a:p>
          <a:p>
            <a:r>
              <a:rPr lang="fr-FR" sz="2400" b="1" dirty="0">
                <a:solidFill>
                  <a:srgbClr val="0035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 de préparateur de commandes en entrepôt</a:t>
            </a:r>
            <a:endParaRPr lang="fr-FR" sz="2400" dirty="0">
              <a:solidFill>
                <a:srgbClr val="00357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35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Arrêté du 18 mars 2025 </a:t>
            </a:r>
            <a:endParaRPr lang="fr-FR" dirty="0">
              <a:solidFill>
                <a:srgbClr val="00357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TP de préparateur de commandes en entrepôt est révisé. Il est enregistré dans le RNCP sous le même intitulé pour une durée de 5 ans à compter du 28 juillet 2025. Il est classé au niveau 3 du CNCP et dans le domaine d'activité 311t (code NSF).</a:t>
            </a:r>
            <a:endParaRPr lang="fr-FR" sz="1600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400" b="1" dirty="0">
                <a:solidFill>
                  <a:srgbClr val="0035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 de cariste d'entrepôt</a:t>
            </a:r>
          </a:p>
          <a:p>
            <a:pPr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Arrêté du 18 mars 2025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TP de cariste d'entrepôt est révisé. Il est enregistré dans le RNCP sous le même intitulé pour une durée de cinq ans à compter du 28 juillet 2025. Il est classé au niveau 3 du CNCP et dans le domaine d'activité 311u (code NSF).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4582886" y="232794"/>
            <a:ext cx="41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E94E1B"/>
                </a:solidFill>
                <a:latin typeface="Arial" pitchFamily="34" charset="0"/>
              </a:rPr>
              <a:t>Actualités « Certification »</a:t>
            </a:r>
          </a:p>
        </p:txBody>
      </p:sp>
      <p:sp>
        <p:nvSpPr>
          <p:cNvPr id="5" name="Rectangle 4"/>
          <p:cNvSpPr/>
          <p:nvPr/>
        </p:nvSpPr>
        <p:spPr>
          <a:xfrm>
            <a:off x="739333" y="4541666"/>
            <a:ext cx="86979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35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 de </a:t>
            </a:r>
            <a:r>
              <a:rPr lang="fr-FR" sz="2400" b="1" dirty="0">
                <a:solidFill>
                  <a:srgbClr val="00357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peintre applicateur de revêtements techniques</a:t>
            </a:r>
          </a:p>
          <a:p>
            <a:r>
              <a:rPr lang="fr-FR" dirty="0">
                <a:hlinkClick r:id="rId5"/>
              </a:rPr>
              <a:t>Arrêté du 24 avril 2025 </a:t>
            </a:r>
            <a:endParaRPr lang="fr-FR" b="1" dirty="0">
              <a:solidFill>
                <a:srgbClr val="00365F"/>
              </a:solidFill>
            </a:endParaRPr>
          </a:p>
          <a:p>
            <a:r>
              <a:rPr lang="fr-FR" sz="1600" dirty="0">
                <a:solidFill>
                  <a:srgbClr val="00365F"/>
                </a:solidFill>
              </a:rPr>
              <a:t>Le TP de peintre applicateur de revêtements techniques est révisé. Il est enregistré dans le RNCP sous le même intitulé pour une durée de 5 ans à compter du </a:t>
            </a:r>
          </a:p>
          <a:p>
            <a:r>
              <a:rPr lang="fr-FR" sz="1600" dirty="0">
                <a:solidFill>
                  <a:srgbClr val="00365F"/>
                </a:solidFill>
              </a:rPr>
              <a:t>1er août 2025. Il est classé au niveau 4 du CNCP et dans le domaine d'activité</a:t>
            </a:r>
          </a:p>
          <a:p>
            <a:r>
              <a:rPr lang="fr-FR" sz="1600" dirty="0">
                <a:solidFill>
                  <a:srgbClr val="00365F"/>
                </a:solidFill>
              </a:rPr>
              <a:t> 233s (code NSF).</a:t>
            </a:r>
          </a:p>
        </p:txBody>
      </p:sp>
    </p:spTree>
    <p:extLst>
      <p:ext uri="{BB962C8B-B14F-4D97-AF65-F5344CB8AC3E}">
        <p14:creationId xmlns:p14="http://schemas.microsoft.com/office/powerpoint/2010/main" val="1894633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201" y="1022085"/>
            <a:ext cx="88283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b="1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 de secrétaire assistant médico-social </a:t>
            </a:r>
          </a:p>
          <a:p>
            <a:pPr>
              <a:spcAft>
                <a:spcPts val="0"/>
              </a:spcAft>
            </a:pPr>
            <a:r>
              <a:rPr lang="fr-FR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Arrêté du 02 juin 2025</a:t>
            </a:r>
            <a:r>
              <a:rPr lang="fr-FR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TP est révisé. Il est enregistré dans le RNCP sous le </a:t>
            </a:r>
            <a:r>
              <a:rPr lang="fr-FR" sz="1600" b="1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nouvel intitulé</a:t>
            </a: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1600" b="1" u="sng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secrétaire assistant médico-administratif</a:t>
            </a: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une durée de cinq ans à compter du 1er septembre 2025. Il est classé au niveau 4 du CNCP et dans le domaine d'activité 324 (code NSF). 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suppression progressive des TP des métiers « administratif » de niveau 3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" y="2732524"/>
            <a:ext cx="89678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 de secrétaire assistant</a:t>
            </a:r>
          </a:p>
          <a:p>
            <a:r>
              <a:rPr lang="fr-FR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Arrêté du 27 mai 2025 </a:t>
            </a:r>
            <a:endParaRPr lang="fr-FR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TP de secrétaire assistant est enregistré dans le RNCP pour </a:t>
            </a:r>
            <a:r>
              <a:rPr lang="fr-FR" b="1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durée de 6 mois </a:t>
            </a:r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compter du 1er septembre 2025 au niveau 4 du CNCP et dans le domaine d'activité 324t (code NSF).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4249938"/>
            <a:ext cx="83470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CREATIONS</a:t>
            </a:r>
          </a:p>
          <a:p>
            <a:r>
              <a:rPr lang="fr-FR" sz="2400" b="1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TP de chargé d'accueil et de gestion administrative</a:t>
            </a:r>
          </a:p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Arrêté du 20 juin 2025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TP de chargé d'accueil et de gestion administrative est créé. Il est enregistré dans le répertoire national des certifications professionnelles pour une durée de cinq ans à compter du 1er octobre 2025. Il est classé au niveau 4 du cadre national des certifications professionnelles et dans le domaine d'activité 324p (code NSF).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4582886" y="232794"/>
            <a:ext cx="41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E94E1B"/>
                </a:solidFill>
                <a:latin typeface="Arial" pitchFamily="34" charset="0"/>
              </a:rPr>
              <a:t>Actualités « Certification »</a:t>
            </a:r>
          </a:p>
        </p:txBody>
      </p:sp>
    </p:spTree>
    <p:extLst>
      <p:ext uri="{BB962C8B-B14F-4D97-AF65-F5344CB8AC3E}">
        <p14:creationId xmlns:p14="http://schemas.microsoft.com/office/powerpoint/2010/main" val="28033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278" y="1797784"/>
            <a:ext cx="84590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365F"/>
                </a:solidFill>
              </a:rPr>
              <a:t>TP de chef de chantier en voirie et réseaux divers</a:t>
            </a:r>
          </a:p>
          <a:p>
            <a:r>
              <a:rPr lang="fr-FR" dirty="0">
                <a:solidFill>
                  <a:srgbClr val="00365F"/>
                </a:solidFill>
                <a:hlinkClick r:id="rId3"/>
              </a:rPr>
              <a:t>Arrêté du 24 juillet 2025 </a:t>
            </a:r>
            <a:endParaRPr lang="fr-FR" dirty="0">
              <a:solidFill>
                <a:srgbClr val="00365F"/>
              </a:solidFill>
            </a:endParaRPr>
          </a:p>
          <a:p>
            <a:r>
              <a:rPr lang="fr-FR" sz="1600" dirty="0">
                <a:solidFill>
                  <a:srgbClr val="00365F"/>
                </a:solidFill>
              </a:rPr>
              <a:t>Le titre professionnel de chef de chantier en voirie et réseaux divers est créé. Il est enregistré dans le répertoire national des certifications professionnelles pour une durée de cinq ans à compter du 21 octobre 2025. Il est classé au niveau 5 du cadre national des certifications professionnelles et dans le domaine d'activité 231p (code NSF).</a:t>
            </a:r>
            <a:endParaRPr lang="fr-FR" sz="1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4582886" y="232794"/>
            <a:ext cx="4802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800" b="1" dirty="0">
                <a:solidFill>
                  <a:srgbClr val="E94E1B"/>
                </a:solidFill>
                <a:latin typeface="Arial" pitchFamily="34" charset="0"/>
              </a:rPr>
              <a:t>Actualités « Certification »</a:t>
            </a:r>
          </a:p>
        </p:txBody>
      </p:sp>
    </p:spTree>
    <p:extLst>
      <p:ext uri="{BB962C8B-B14F-4D97-AF65-F5344CB8AC3E}">
        <p14:creationId xmlns:p14="http://schemas.microsoft.com/office/powerpoint/2010/main" val="388770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41490" y="305073"/>
            <a:ext cx="5174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3199" y="818466"/>
            <a:ext cx="5803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Quelques cas pratiques </a:t>
            </a:r>
            <a:endParaRPr lang="fr-FR" altLang="fr-FR" i="1" dirty="0">
              <a:solidFill>
                <a:srgbClr val="E94E1B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389" y="1726519"/>
            <a:ext cx="840970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Cas pratique n°1</a:t>
            </a: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Monsieur </a:t>
            </a:r>
            <a:r>
              <a:rPr lang="fr-FR" b="1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Tiago</a:t>
            </a:r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Santos est titulaire d’un Bac portugais et souhaite faire un Bac Pro Usinage au GRETA-CFA.</a:t>
            </a: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tant que titulaire d’un diplôme de l’UE, peut il obtenir des dispenses ?</a:t>
            </a:r>
            <a:endParaRPr lang="fr-FR" b="1" dirty="0">
              <a:solidFill>
                <a:srgbClr val="00365F"/>
              </a:solidFill>
              <a:latin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815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41490" y="305073"/>
            <a:ext cx="5174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3199" y="818466"/>
            <a:ext cx="5803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Quelques cas pratiques</a:t>
            </a:r>
            <a:endParaRPr lang="fr-FR" altLang="fr-FR" sz="2800" i="1" dirty="0">
              <a:solidFill>
                <a:srgbClr val="E94E1B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597" y="2097821"/>
            <a:ext cx="840970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Cas pratique n°2</a:t>
            </a: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candidat titulaire d’un Bac général peut il être dispensé de l’épreuve de Mathématiques s’il souhaite passer un autre BAC PRO ?</a:t>
            </a: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qu’en est-il de la Prévention, Santé, Environnement ?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fr-FR" b="1" dirty="0">
              <a:solidFill>
                <a:srgbClr val="00365F"/>
              </a:solidFill>
              <a:latin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8962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41490" y="305073"/>
            <a:ext cx="5174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3199" y="818466"/>
            <a:ext cx="5803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Quelques cas pratiques</a:t>
            </a:r>
            <a:endParaRPr lang="fr-FR" altLang="fr-FR" sz="2800" i="1" dirty="0">
              <a:solidFill>
                <a:srgbClr val="E94E1B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389" y="1753414"/>
            <a:ext cx="1128664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Cas pratique n°3</a:t>
            </a: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jeune apprenti vous interroge sur l’acquisition d’ECTS*. Il souhaite savoir combien ECTS il a acquis pour sa 1ère année de BTS ? </a:t>
            </a: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veut se réorienter vers une 2ème année de </a:t>
            </a:r>
            <a:r>
              <a:rPr lang="fr-FR" b="1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</a:t>
            </a:r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valorisant ses ECTS ? </a:t>
            </a: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Est-ce possible ?</a:t>
            </a: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ECTS (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 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European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dirty="0" err="1">
                <a:solidFill>
                  <a:srgbClr val="1F1F1F"/>
                </a:solidFill>
                <a:latin typeface="Google Sans"/>
              </a:rPr>
              <a:t>C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redit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dirty="0">
                <a:solidFill>
                  <a:srgbClr val="1F1F1F"/>
                </a:solidFill>
                <a:latin typeface="Google Sans"/>
              </a:rPr>
              <a:t>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ransfer </a:t>
            </a:r>
            <a:r>
              <a:rPr lang="fr-FR" dirty="0">
                <a:solidFill>
                  <a:srgbClr val="1F1F1F"/>
                </a:solidFill>
                <a:latin typeface="Google Sans"/>
              </a:rPr>
              <a:t>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ystem) </a:t>
            </a:r>
            <a:r>
              <a:rPr lang="fr-FR" dirty="0">
                <a:solidFill>
                  <a:srgbClr val="000000"/>
                </a:solidFill>
                <a:latin typeface="Open Sans" panose="020B0606030504020204" pitchFamily="34" charset="0"/>
              </a:rPr>
              <a:t>Le système ECTS est un système d'attribution et de transfert d'unités de cours d’enseignement supérieur.</a:t>
            </a:r>
            <a:r>
              <a:rPr lang="fr-FR" dirty="0">
                <a:solidFill>
                  <a:srgbClr val="00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  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L’ECTS sert à favoriser la mobilité des étudiants entre les établissements d’enseignement supérieur. Les catalogues de cours, les </a:t>
            </a:r>
            <a:r>
              <a:rPr lang="fr-FR" b="0" i="0" u="sng" dirty="0">
                <a:solidFill>
                  <a:srgbClr val="005B90"/>
                </a:solidFill>
                <a:effectLst/>
                <a:latin typeface="Open Sans" panose="020B0606030504020204" pitchFamily="34" charset="0"/>
                <a:hlinkClick r:id="rId3"/>
              </a:rPr>
              <a:t>contrats pédagogiques</a:t>
            </a:r>
            <a:r>
              <a:rPr lang="fr-F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et les relevés de notes contribuent à la reconnaissance et au transfert des crédits obtenus par les étudiants lors des périodes de mobilité à l’étranger. </a:t>
            </a:r>
            <a:endParaRPr lang="fr-FR" b="1" dirty="0">
              <a:solidFill>
                <a:srgbClr val="00365F"/>
              </a:solidFill>
              <a:latin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06384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41490" y="305073"/>
            <a:ext cx="5174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3199" y="818466"/>
            <a:ext cx="5803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Quelques cas pratiques</a:t>
            </a:r>
            <a:endParaRPr lang="fr-FR" altLang="fr-FR" sz="2800" i="1" dirty="0">
              <a:solidFill>
                <a:srgbClr val="E94E1B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389" y="1726519"/>
            <a:ext cx="1080255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Cas pratique n°4:</a:t>
            </a: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une attestation de comparabilité de ENIC-NARIC* a-t-on des dispenses d’unité pour les certifications Education Nationale  ?</a:t>
            </a: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*ENIC NARIC :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(</a:t>
            </a:r>
            <a:r>
              <a:rPr lang="fr-FR" b="0" i="0" dirty="0" err="1">
                <a:solidFill>
                  <a:srgbClr val="040C28"/>
                </a:solidFill>
                <a:effectLst/>
                <a:latin typeface="Google Sans"/>
              </a:rPr>
              <a:t>European</a:t>
            </a: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 Network of Information Centres – National Academic Recognition Information Centres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)</a:t>
            </a:r>
            <a:r>
              <a:rPr lang="fr-FR" b="1" i="0" dirty="0">
                <a:solidFill>
                  <a:srgbClr val="0036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fr-FR" dirty="0">
                <a:solidFill>
                  <a:srgbClr val="1F1F1F"/>
                </a:solidFill>
                <a:latin typeface="Google Sans"/>
                <a:sym typeface="Wingdings" panose="05000000000000000000" pitchFamily="2" charset="2"/>
              </a:rPr>
              <a:t>C’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est le centre d'information français sur la reconnaissance académique des diplômes</a:t>
            </a:r>
            <a:r>
              <a:rPr lang="fr-FR" dirty="0">
                <a:solidFill>
                  <a:srgbClr val="1F1F1F"/>
                </a:solidFill>
                <a:latin typeface="Google Sans"/>
              </a:rPr>
              <a:t>. </a:t>
            </a:r>
            <a:r>
              <a:rPr lang="fr-FR" dirty="0">
                <a:solidFill>
                  <a:srgbClr val="1F1F1F"/>
                </a:solidFill>
                <a:latin typeface="Google Sans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1F1F1F"/>
                </a:solidFill>
                <a:latin typeface="Google Sans"/>
              </a:rPr>
              <a:t>Il a pour mission de faciliter la mobilité internationale par la reconnaissance des diplômes.</a:t>
            </a:r>
            <a:endParaRPr lang="fr-FR" dirty="0">
              <a:solidFill>
                <a:srgbClr val="1F1F1F"/>
              </a:solidFill>
              <a:latin typeface="Google San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8920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41490" y="305073"/>
            <a:ext cx="5174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3199" y="818466"/>
            <a:ext cx="58031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Quelques cas pratiques</a:t>
            </a:r>
            <a:endParaRPr lang="fr-FR" altLang="fr-FR" sz="2600" i="1" dirty="0">
              <a:solidFill>
                <a:srgbClr val="E94E1B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389" y="1726519"/>
            <a:ext cx="1085634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Cas pratique n°5:</a:t>
            </a:r>
          </a:p>
          <a:p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point de vigilance doit on avoir quand on intègre un apprenti sur un groupe de stagiaire FC ?</a:t>
            </a:r>
          </a:p>
        </p:txBody>
      </p:sp>
    </p:spTree>
    <p:extLst>
      <p:ext uri="{BB962C8B-B14F-4D97-AF65-F5344CB8AC3E}">
        <p14:creationId xmlns:p14="http://schemas.microsoft.com/office/powerpoint/2010/main" val="4009893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41490" y="305073"/>
            <a:ext cx="5174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3199" y="818466"/>
            <a:ext cx="58031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E-PLOME...</a:t>
            </a:r>
            <a:endParaRPr lang="fr-FR" altLang="fr-FR" sz="2600" i="1" dirty="0">
              <a:solidFill>
                <a:srgbClr val="E94E1B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043" y="1411048"/>
            <a:ext cx="840970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i="1" dirty="0">
                <a:solidFill>
                  <a:srgbClr val="E94E1B"/>
                </a:solidFill>
                <a:latin typeface="Arial Narrow" panose="020B0606020202030204" pitchFamily="34" charset="0"/>
                <a:hlinkClick r:id="rId3"/>
              </a:rPr>
              <a:t>https://e-plome.ac-nantes.fr/login</a:t>
            </a:r>
            <a:r>
              <a:rPr lang="fr-FR" sz="25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89848"/>
            <a:ext cx="7555425" cy="31072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8D10D2B-E339-4C84-A82F-7266F00578C8}"/>
              </a:ext>
            </a:extLst>
          </p:cNvPr>
          <p:cNvSpPr txBox="1"/>
          <p:nvPr/>
        </p:nvSpPr>
        <p:spPr>
          <a:xfrm>
            <a:off x="187043" y="4518257"/>
            <a:ext cx="116911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Etude en cours pour bascule sur le site « Démarches numériques ».</a:t>
            </a:r>
          </a:p>
          <a:p>
            <a:r>
              <a:rPr lang="fr-FR" sz="2000" dirty="0" smtClean="0"/>
              <a:t>Echanges </a:t>
            </a:r>
            <a:r>
              <a:rPr lang="fr-FR" sz="2000" dirty="0"/>
              <a:t>avec l ’académie de Toulouse utilisatrice de ce site.</a:t>
            </a:r>
          </a:p>
          <a:p>
            <a:endParaRPr lang="fr-FR" sz="2000" dirty="0"/>
          </a:p>
          <a:p>
            <a:r>
              <a:rPr lang="fr-FR" sz="2000" dirty="0"/>
              <a:t>Décision en Février – Mars 26</a:t>
            </a:r>
          </a:p>
          <a:p>
            <a:r>
              <a:rPr lang="fr-FR" sz="2000" dirty="0"/>
              <a:t>Phase de tests: Avril – Mai 26</a:t>
            </a:r>
          </a:p>
          <a:p>
            <a:r>
              <a:rPr lang="fr-FR" sz="2000" dirty="0"/>
              <a:t>Déploiement: Juin – Septembre 26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85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39244" y="305073"/>
            <a:ext cx="4577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065" y="899889"/>
            <a:ext cx="8181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Certification - Règlementation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4118" y="1979820"/>
            <a:ext cx="766932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 b="1" i="1" dirty="0">
                <a:solidFill>
                  <a:srgbClr val="00365F"/>
                </a:solidFill>
                <a:latin typeface="Arial Narrow" panose="020B0606020202030204" pitchFamily="34" charset="0"/>
              </a:rPr>
              <a:t>A la DRAFPIC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100" b="1" i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Danielle PESCHARD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 dirty="0">
                <a:solidFill>
                  <a:srgbClr val="00365F"/>
                </a:solidFill>
                <a:latin typeface="Arial Narrow" panose="020B0606020202030204" pitchFamily="34" charset="0"/>
              </a:rPr>
              <a:t>CPF DRAFPIC – Chef de projet – Responsable Certification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1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Guylène TROJAN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 dirty="0">
                <a:solidFill>
                  <a:srgbClr val="00365F"/>
                </a:solidFill>
                <a:latin typeface="Arial Narrow" panose="020B0606020202030204" pitchFamily="34" charset="0"/>
              </a:rPr>
              <a:t>Responsable Veille stratégique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 dirty="0">
                <a:solidFill>
                  <a:srgbClr val="00365F"/>
                </a:solidFill>
                <a:latin typeface="Arial Narrow" panose="020B0606020202030204" pitchFamily="34" charset="0"/>
              </a:rPr>
              <a:t>Chargée de mission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236551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3FA16C8-37F3-42A9-BDC4-6F18E5E398D3}"/>
              </a:ext>
            </a:extLst>
          </p:cNvPr>
          <p:cNvSpPr txBox="1"/>
          <p:nvPr/>
        </p:nvSpPr>
        <p:spPr>
          <a:xfrm>
            <a:off x="230819" y="1375954"/>
            <a:ext cx="1065233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E94E1B"/>
                </a:solidFill>
              </a:rPr>
              <a:t>LE POSITIONNEMENT REGLEMENTAIRE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Durée en entreprise PFMP </a:t>
            </a:r>
          </a:p>
          <a:p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Voir la durée indiquée sur le référentiel</a:t>
            </a:r>
          </a:p>
          <a:p>
            <a:pPr marL="285750" indent="-285750">
              <a:buFontTx/>
              <a:buChar char="-"/>
            </a:pP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Si durée inférieure, faire un positionnement réglementaire soumis à la validation de l’inspecteur</a:t>
            </a:r>
          </a:p>
          <a:p>
            <a:pPr marL="285750" indent="-285750">
              <a:buFontTx/>
              <a:buChar char="-"/>
            </a:pPr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Nouveau document de positionnement : rajout items nombre de semaines.</a:t>
            </a:r>
          </a:p>
          <a:p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4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5834C8C-8FC8-4D70-8714-E7E2A5DAC3DC}"/>
              </a:ext>
            </a:extLst>
          </p:cNvPr>
          <p:cNvSpPr txBox="1"/>
          <p:nvPr/>
        </p:nvSpPr>
        <p:spPr>
          <a:xfrm>
            <a:off x="470263" y="1367246"/>
            <a:ext cx="104935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94E1B"/>
                </a:solidFill>
              </a:rPr>
              <a:t>LE POSITIONNEMENT REGLEMENTAIRE</a:t>
            </a:r>
          </a:p>
          <a:p>
            <a:endParaRPr lang="fr-FR" dirty="0"/>
          </a:p>
          <a:p>
            <a:pPr>
              <a:spcBef>
                <a:spcPct val="0"/>
              </a:spcBef>
            </a:pPr>
            <a:r>
              <a:rPr lang="fr-FR" dirty="0"/>
              <a:t/>
            </a:r>
            <a:br>
              <a:rPr lang="fr-FR" dirty="0"/>
            </a:br>
            <a:r>
              <a:rPr lang="fr-FR" sz="2800" b="1" dirty="0">
                <a:solidFill>
                  <a:srgbClr val="00365F"/>
                </a:solidFill>
                <a:latin typeface="Arial Narrow" panose="020B0606020202030204" pitchFamily="34" charset="0"/>
              </a:rPr>
              <a:t>Le positionnement réglementaire est une procédure qui prend en compte les acquis du candidat pour une demande de réduction de la Période de Formation en Milieu Professionnel ( PFMP).</a:t>
            </a:r>
          </a:p>
          <a:p>
            <a:pPr>
              <a:spcBef>
                <a:spcPct val="0"/>
              </a:spcBef>
            </a:pPr>
            <a:endParaRPr lang="fr-FR" sz="2800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</a:pPr>
            <a:r>
              <a:rPr lang="fr-FR" sz="2800" i="1" dirty="0">
                <a:solidFill>
                  <a:srgbClr val="00365F"/>
                </a:solidFill>
                <a:latin typeface="Arial Narrow" panose="020B0606020202030204" pitchFamily="34" charset="0"/>
              </a:rPr>
              <a:t>Question : Quels sont les deux types de documents existant pour la demande de positionnement  ?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025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0CADCE1-5F1D-4639-B5DB-44EED0A3DFE5}"/>
              </a:ext>
            </a:extLst>
          </p:cNvPr>
          <p:cNvSpPr txBox="1"/>
          <p:nvPr/>
        </p:nvSpPr>
        <p:spPr>
          <a:xfrm>
            <a:off x="1271752" y="810191"/>
            <a:ext cx="851698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LES DIFFERENTES SESSIONS D’EXAMEN </a:t>
            </a:r>
          </a:p>
          <a:p>
            <a:r>
              <a:rPr lang="fr-FR" sz="2100" i="1" dirty="0">
                <a:solidFill>
                  <a:srgbClr val="00365F"/>
                </a:solidFill>
                <a:latin typeface="Arial Narrow" panose="020B0606020202030204" pitchFamily="34" charset="0"/>
              </a:rPr>
              <a:t>(DIPLÔMES EDUCATION NATIONALE)</a:t>
            </a:r>
          </a:p>
          <a:p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Session du mois de Juin : Inscription en Novembre</a:t>
            </a:r>
          </a:p>
          <a:p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Session du mois de Novembre (Jury DAVA) : Inscription en Septembre</a:t>
            </a:r>
          </a:p>
          <a:p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Session du mois de Mars : Inscription en Janvier</a:t>
            </a:r>
          </a:p>
          <a:p>
            <a:pPr marL="285750" indent="-285750">
              <a:buFontTx/>
              <a:buChar char="-"/>
            </a:pPr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Document sur le site « CERTIFICATION » chemin d’accès : /Certifications de l’Education Nationale/ Examens – Aménagement d’épreuves</a:t>
            </a:r>
          </a:p>
          <a:p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Chronologie des étapes « Certification » pour la session de Juin</a:t>
            </a:r>
          </a:p>
          <a:p>
            <a:pPr marL="285750" indent="-285750">
              <a:buFontTx/>
              <a:buChar char="-"/>
            </a:pP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Chronologie des étapes « Certification » pour sessions intermédiaires (Novembre - Mars) 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666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3265714" y="232794"/>
            <a:ext cx="5427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E94E1B"/>
                </a:solidFill>
                <a:latin typeface="Arial" pitchFamily="34" charset="0"/>
              </a:rPr>
              <a:t>Les étapes clés de la certification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A68B25-E360-4DE5-B717-B6EB5D062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4756"/>
            <a:ext cx="9144000" cy="43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75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3265714" y="232794"/>
            <a:ext cx="5427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E94E1B"/>
                </a:solidFill>
                <a:latin typeface="Arial" pitchFamily="34" charset="0"/>
              </a:rPr>
              <a:t>Les étapes clés de la certification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CFB809-2028-4318-8846-4E56277B8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9" y="1344757"/>
            <a:ext cx="8866598" cy="45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97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2817846" y="232794"/>
            <a:ext cx="5875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E94E1B"/>
                </a:solidFill>
                <a:latin typeface="Arial" pitchFamily="34" charset="0"/>
              </a:rPr>
              <a:t>Calendrier des sessions intermédiaires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73" y="1357024"/>
            <a:ext cx="9012827" cy="37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3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2817846" y="232794"/>
            <a:ext cx="5875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E94E1B"/>
                </a:solidFill>
                <a:latin typeface="Arial" pitchFamily="34" charset="0"/>
              </a:rPr>
              <a:t>Calendrier des sessions intermédiaires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3" y="1285576"/>
            <a:ext cx="9145504" cy="38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25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3FA16C8-37F3-42A9-BDC4-6F18E5E398D3}"/>
              </a:ext>
            </a:extLst>
          </p:cNvPr>
          <p:cNvSpPr txBox="1"/>
          <p:nvPr/>
        </p:nvSpPr>
        <p:spPr>
          <a:xfrm>
            <a:off x="220672" y="505943"/>
            <a:ext cx="8447315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E94E1B"/>
                </a:solidFill>
              </a:rPr>
              <a:t>Quelques repères</a:t>
            </a:r>
          </a:p>
          <a:p>
            <a:endParaRPr lang="fr-FR" b="1" dirty="0"/>
          </a:p>
          <a:p>
            <a:r>
              <a:rPr lang="fr-FR" sz="2100" b="1" dirty="0">
                <a:solidFill>
                  <a:srgbClr val="E94E1B"/>
                </a:solidFill>
                <a:latin typeface="Arial Narrow" panose="020B0606020202030204" pitchFamily="34" charset="0"/>
              </a:rPr>
              <a:t>Durée sur les parcours en formation continue </a:t>
            </a:r>
          </a:p>
          <a:p>
            <a:r>
              <a:rPr lang="fr-FR" sz="2100" i="1" dirty="0">
                <a:solidFill>
                  <a:srgbClr val="00365F"/>
                </a:solidFill>
                <a:latin typeface="Arial Narrow" panose="020B0606020202030204" pitchFamily="34" charset="0"/>
              </a:rPr>
              <a:t>(pour les diplômes Education Nationale)</a:t>
            </a:r>
          </a:p>
          <a:p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r>
              <a:rPr lang="fr-FR" sz="2100" b="1" dirty="0">
                <a:solidFill>
                  <a:srgbClr val="E94E1B"/>
                </a:solidFill>
                <a:latin typeface="Arial Narrow" panose="020B0606020202030204" pitchFamily="34" charset="0"/>
              </a:rPr>
              <a:t>Durée en centre  (durée d’usage) </a:t>
            </a:r>
          </a:p>
          <a:p>
            <a:r>
              <a:rPr lang="fr-FR" sz="2100" b="1" dirty="0">
                <a:solidFill>
                  <a:srgbClr val="E94E1B"/>
                </a:solidFill>
                <a:latin typeface="Arial Narrow" panose="020B0606020202030204" pitchFamily="34" charset="0"/>
              </a:rPr>
              <a:t>Pour les CAP </a:t>
            </a: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:  700 heures  avec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enseignement généraux 30 %  231 heures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enseignement pro 70 %: 469 heures</a:t>
            </a:r>
          </a:p>
          <a:p>
            <a:pPr marL="285750" indent="-285750">
              <a:buFontTx/>
              <a:buChar char="-"/>
            </a:pPr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r>
              <a:rPr lang="fr-FR" sz="2100" b="1" dirty="0">
                <a:solidFill>
                  <a:srgbClr val="E94E1B"/>
                </a:solidFill>
                <a:latin typeface="Arial Narrow" panose="020B0606020202030204" pitchFamily="34" charset="0"/>
              </a:rPr>
              <a:t>Pour les BAC PRO </a:t>
            </a: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: 900 heures</a:t>
            </a:r>
          </a:p>
          <a:p>
            <a:pPr marL="285750" indent="-285750">
              <a:buFontTx/>
              <a:buChar char="-"/>
            </a:pPr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r>
              <a:rPr lang="fr-FR" sz="2100" b="1" dirty="0">
                <a:solidFill>
                  <a:srgbClr val="E94E1B"/>
                </a:solidFill>
                <a:latin typeface="Arial Narrow" panose="020B0606020202030204" pitchFamily="34" charset="0"/>
              </a:rPr>
              <a:t>Pour les BTS </a:t>
            </a:r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: 1 100 heures</a:t>
            </a:r>
          </a:p>
          <a:p>
            <a:pPr marL="285750" indent="-285750">
              <a:buFontTx/>
              <a:buChar char="-"/>
            </a:pPr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r>
              <a:rPr lang="fr-FR" sz="2100" b="1" dirty="0">
                <a:solidFill>
                  <a:srgbClr val="E94E1B"/>
                </a:solidFill>
                <a:latin typeface="Arial Narrow" panose="020B0606020202030204" pitchFamily="34" charset="0"/>
              </a:rPr>
              <a:t>Pour une durée plus précise par certification y compris titre professionnel </a:t>
            </a:r>
          </a:p>
          <a:p>
            <a:r>
              <a:rPr lang="fr-FR" sz="2100" dirty="0">
                <a:solidFill>
                  <a:srgbClr val="00365F"/>
                </a:solidFill>
                <a:latin typeface="Arial Narrow" panose="020B0606020202030204" pitchFamily="34" charset="0"/>
              </a:rPr>
              <a:t>Intranet/Communication/Tarification cochez  multisectoriel: accès au document «  Tarifs harmonisés multisectoriels de l’offre de formation »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385018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3FA16C8-37F3-42A9-BDC4-6F18E5E398D3}"/>
              </a:ext>
            </a:extLst>
          </p:cNvPr>
          <p:cNvSpPr txBox="1"/>
          <p:nvPr/>
        </p:nvSpPr>
        <p:spPr>
          <a:xfrm>
            <a:off x="877534" y="480101"/>
            <a:ext cx="84473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E94E1B"/>
                </a:solidFill>
              </a:rPr>
              <a:t>Quelques repères</a:t>
            </a:r>
          </a:p>
          <a:p>
            <a:endParaRPr lang="fr-FR" b="1" dirty="0"/>
          </a:p>
          <a:p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Durée sur les parcours en apprentissage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25FF5-EF49-4B1B-8407-1F229E9EA6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29894" y="1541930"/>
            <a:ext cx="6636572" cy="27748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7865DE-E554-4CE6-88F5-A2BA4B1C4BBB}"/>
              </a:ext>
            </a:extLst>
          </p:cNvPr>
          <p:cNvSpPr txBox="1"/>
          <p:nvPr/>
        </p:nvSpPr>
        <p:spPr>
          <a:xfrm>
            <a:off x="286522" y="4455459"/>
            <a:ext cx="85709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Intranet DRAFPIC  : Guide de mise en œuvre GRETA CFA </a:t>
            </a:r>
          </a:p>
          <a:p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Accès: Apprentissage onglet « Boite à outils » « Guide mise en œuvre</a:t>
            </a:r>
          </a:p>
          <a:p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</a:rPr>
              <a:t> GRETA CFA »</a:t>
            </a:r>
          </a:p>
          <a:p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r>
              <a:rPr lang="fr-FR" sz="2100" b="1" dirty="0">
                <a:solidFill>
                  <a:srgbClr val="00365F"/>
                </a:solidFill>
                <a:latin typeface="Arial Narrow" panose="020B0606020202030204" pitchFamily="34" charset="0"/>
                <a:hlinkClick r:id="rId3"/>
              </a:rPr>
              <a:t>Site du Rectorat de Nantes _MCPA: https://www.ac-nantes.fr/mcpa</a:t>
            </a:r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  <a:p>
            <a:endParaRPr lang="fr-FR" sz="2100" b="1" dirty="0">
              <a:solidFill>
                <a:srgbClr val="00365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79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18B2B7B-8134-4344-A553-F2B24D00AA71}"/>
              </a:ext>
            </a:extLst>
          </p:cNvPr>
          <p:cNvSpPr txBox="1"/>
          <p:nvPr/>
        </p:nvSpPr>
        <p:spPr>
          <a:xfrm>
            <a:off x="3815631" y="348408"/>
            <a:ext cx="41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2400" b="1" dirty="0">
                <a:solidFill>
                  <a:srgbClr val="E94E1B"/>
                </a:solidFill>
                <a:latin typeface="Arial" pitchFamily="34" charset="0"/>
              </a:rPr>
              <a:t>Quelques cas rencontrés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2399" y="1322615"/>
            <a:ext cx="87031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Quelles durées minimales de formation par apprenant pour les formations suivantes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Titre professionnel Agent de Propreté et d’Hygiène : CCP1 et CCP2</a:t>
            </a:r>
          </a:p>
          <a:p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itre Prof. : pas de durée réglementaire mais plutôt un volume « usuel » selon le niveau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un titre prof APH de niveau 3, prévoir un volume horaire entre 490 heures et 560 heures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maximum</a:t>
            </a:r>
            <a:endParaRPr lang="fr-F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36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 AEPE : enseignements généraux et professionnels ( EP1 – EP 2 – EP3)</a:t>
            </a: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 AEPE : Quel est le statut de l’apprenant ?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l’apprenant est un stagiaire de la formation continue : pas de durée réglementaire en centre de formation mais une « durée usuelle » validée avec les inspecteurs de 700H + durée des PFMP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l’apprenant est un apprenti : un CAP est sur une durée de 800 heures en 2 ans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0036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00882" y="305073"/>
            <a:ext cx="501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2911" y="991179"/>
            <a:ext cx="76693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Nos missions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228" y="1596043"/>
            <a:ext cx="86475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Veille règlementaire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Etude et analyse des décrets, arrêtés, circulaires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Transmission des textes règlementaires aux CFP référents « certification », aux responsables de production et aux 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Accompagnement au respect règlementaire des textes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Réponse aux demandes d’informations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Lien avec les inspecteurs de spécialités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Lien avec les partenaires certificateurs (Rectorat, DREETS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Vérification sur E </a:t>
            </a:r>
            <a:r>
              <a:rPr lang="fr-FR" b="1" dirty="0" err="1">
                <a:solidFill>
                  <a:srgbClr val="00365F"/>
                </a:solidFill>
              </a:rPr>
              <a:t>plome</a:t>
            </a:r>
            <a:r>
              <a:rPr lang="fr-FR" b="1" dirty="0">
                <a:solidFill>
                  <a:srgbClr val="00365F"/>
                </a:solidFill>
              </a:rPr>
              <a:t> avant transmission aux inspecteurs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endParaRPr lang="fr-FR" dirty="0">
              <a:solidFill>
                <a:srgbClr val="00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07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0BD14FA-4300-451A-B6F3-071CB889BBE0}"/>
              </a:ext>
            </a:extLst>
          </p:cNvPr>
          <p:cNvSpPr txBox="1"/>
          <p:nvPr/>
        </p:nvSpPr>
        <p:spPr>
          <a:xfrm>
            <a:off x="396611" y="314233"/>
            <a:ext cx="101795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E94E1B"/>
                </a:solidFill>
              </a:rPr>
              <a:t>QUESTIONS DIVERSES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/>
              <a:t>OPCO MOBILITES </a:t>
            </a:r>
            <a:r>
              <a:rPr lang="fr-FR" dirty="0"/>
              <a:t>Accord de partenariat national avec l’ Education Nationale: </a:t>
            </a:r>
          </a:p>
          <a:p>
            <a:pPr marL="285750" indent="-285750">
              <a:buFontTx/>
              <a:buChar char="-"/>
            </a:pPr>
            <a:r>
              <a:rPr lang="fr-FR" dirty="0"/>
              <a:t> Public ciblé : PCA et PCA FLE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Mise à disposition d’outils sur les métiers du transport et de la logistique : lien site Internet:</a:t>
            </a:r>
          </a:p>
          <a:p>
            <a:r>
              <a:rPr lang="fr-FR" dirty="0"/>
              <a:t>OPCO MOBILITES/Je bouge mon avenir : </a:t>
            </a:r>
            <a:r>
              <a:rPr lang="fr-FR" dirty="0">
                <a:hlinkClick r:id="rId2"/>
              </a:rPr>
              <a:t>https://www.jebougemonavenir.fr/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En complément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Intervention des conseillères pour présentation des métiers  </a:t>
            </a:r>
          </a:p>
          <a:p>
            <a:pPr marL="285750" indent="-285750">
              <a:buFontTx/>
              <a:buChar char="-"/>
            </a:pPr>
            <a:r>
              <a:rPr lang="fr-FR" dirty="0"/>
              <a:t>Appui de l’OPCO sur la recherche de stage découverte des métiers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Contacts: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76BA5B-C218-40CF-A1E5-A91D14686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73" y="2562108"/>
            <a:ext cx="7586265" cy="7920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1F0458-AE1E-4F5C-99C7-F41602585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572" y="2374461"/>
            <a:ext cx="4325361" cy="30214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3C4722-5397-4D7D-AAFA-B2F35CF47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3" y="4888225"/>
            <a:ext cx="8178775" cy="12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5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0BD14FA-4300-451A-B6F3-071CB889BBE0}"/>
              </a:ext>
            </a:extLst>
          </p:cNvPr>
          <p:cNvSpPr txBox="1"/>
          <p:nvPr/>
        </p:nvSpPr>
        <p:spPr>
          <a:xfrm>
            <a:off x="519953" y="1443318"/>
            <a:ext cx="10179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E94E1B"/>
                </a:solidFill>
              </a:rPr>
              <a:t>QUESTIONS DIVERSES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sz="2800" b="1" dirty="0"/>
              <a:t>Titre professionnel : calendrier des sessions 2026 </a:t>
            </a:r>
            <a:r>
              <a:rPr lang="fr-FR" sz="2800" dirty="0"/>
              <a:t>: remontée du tableau à la DEETS  début  Janvier chaque année et mettre en copie Guylène. </a:t>
            </a:r>
          </a:p>
        </p:txBody>
      </p:sp>
    </p:spTree>
    <p:extLst>
      <p:ext uri="{BB962C8B-B14F-4D97-AF65-F5344CB8AC3E}">
        <p14:creationId xmlns:p14="http://schemas.microsoft.com/office/powerpoint/2010/main" val="3402525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26716" y="305073"/>
            <a:ext cx="4889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2911" y="991179"/>
            <a:ext cx="766932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100" b="1" i="1" dirty="0">
                <a:solidFill>
                  <a:srgbClr val="00365F"/>
                </a:solidFill>
                <a:latin typeface="Arial Narrow" panose="020B0606020202030204" pitchFamily="34" charset="0"/>
              </a:rPr>
              <a:t>Vos interlocuteurs en GRETA-CFA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911" y="1406677"/>
            <a:ext cx="88752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365F"/>
                </a:solidFill>
              </a:rPr>
              <a:t>GRETA-CFA Loire-Atlantique</a:t>
            </a:r>
            <a:endParaRPr lang="fr-FR" dirty="0">
              <a:solidFill>
                <a:srgbClr val="00365F"/>
              </a:solidFill>
            </a:endParaRPr>
          </a:p>
          <a:p>
            <a:r>
              <a:rPr lang="fr-FR" dirty="0">
                <a:solidFill>
                  <a:srgbClr val="00365F"/>
                </a:solidFill>
              </a:rPr>
              <a:t>Responsable de Production : Solen LE BRUN </a:t>
            </a:r>
          </a:p>
          <a:p>
            <a:r>
              <a:rPr lang="fr-FR" i="1" dirty="0">
                <a:solidFill>
                  <a:srgbClr val="00365F"/>
                </a:solidFill>
              </a:rPr>
              <a:t>Référente Certification  : Nathalie MALNOY (coordinatrice pédagogique)</a:t>
            </a:r>
          </a:p>
          <a:p>
            <a:r>
              <a:rPr lang="fr-FR" b="1" dirty="0">
                <a:solidFill>
                  <a:srgbClr val="00365F"/>
                </a:solidFill>
              </a:rPr>
              <a:t>CFP : Milène FORMON</a:t>
            </a:r>
          </a:p>
          <a:p>
            <a:endParaRPr lang="fr-FR" dirty="0">
              <a:solidFill>
                <a:srgbClr val="00365F"/>
              </a:solidFill>
            </a:endParaRPr>
          </a:p>
          <a:p>
            <a:r>
              <a:rPr lang="fr-FR" b="1" dirty="0">
                <a:solidFill>
                  <a:srgbClr val="00365F"/>
                </a:solidFill>
              </a:rPr>
              <a:t>GRETA-CFA 49</a:t>
            </a:r>
          </a:p>
          <a:p>
            <a:r>
              <a:rPr lang="fr-FR" dirty="0">
                <a:solidFill>
                  <a:srgbClr val="00365F"/>
                </a:solidFill>
              </a:rPr>
              <a:t>Responsable de production : Éric DIETTE</a:t>
            </a:r>
          </a:p>
          <a:p>
            <a:r>
              <a:rPr lang="fr-FR" dirty="0">
                <a:solidFill>
                  <a:srgbClr val="00365F"/>
                </a:solidFill>
              </a:rPr>
              <a:t>Responsable examen : Émilie RABOUAN</a:t>
            </a:r>
          </a:p>
          <a:p>
            <a:r>
              <a:rPr lang="fr-FR" b="1" dirty="0">
                <a:solidFill>
                  <a:srgbClr val="00365F"/>
                </a:solidFill>
              </a:rPr>
              <a:t>CFP : Muriel CESBRON</a:t>
            </a:r>
          </a:p>
          <a:p>
            <a:endParaRPr lang="fr-FR" dirty="0">
              <a:solidFill>
                <a:srgbClr val="00365F"/>
              </a:solidFill>
            </a:endParaRPr>
          </a:p>
          <a:p>
            <a:r>
              <a:rPr lang="fr-FR" b="1" dirty="0">
                <a:solidFill>
                  <a:srgbClr val="00365F"/>
                </a:solidFill>
              </a:rPr>
              <a:t>GRETA-CFA Vendée</a:t>
            </a:r>
          </a:p>
          <a:p>
            <a:r>
              <a:rPr lang="fr-FR" i="1" dirty="0">
                <a:solidFill>
                  <a:srgbClr val="00365F"/>
                </a:solidFill>
              </a:rPr>
              <a:t>Référente Certification  : Valérie CONSTANTIN (coordinatrice pédagogique)</a:t>
            </a:r>
            <a:endParaRPr lang="fr-FR" b="1" dirty="0">
              <a:solidFill>
                <a:srgbClr val="00365F"/>
              </a:solidFill>
            </a:endParaRPr>
          </a:p>
          <a:p>
            <a:r>
              <a:rPr lang="fr-FR" b="1" dirty="0">
                <a:solidFill>
                  <a:srgbClr val="00365F"/>
                </a:solidFill>
              </a:rPr>
              <a:t>CFP : Marie-Line MAUDET-QUESNÉE</a:t>
            </a:r>
          </a:p>
          <a:p>
            <a:endParaRPr lang="fr-FR" dirty="0">
              <a:solidFill>
                <a:srgbClr val="00365F"/>
              </a:solidFill>
            </a:endParaRPr>
          </a:p>
          <a:p>
            <a:r>
              <a:rPr lang="fr-FR" b="1" dirty="0">
                <a:solidFill>
                  <a:srgbClr val="00365F"/>
                </a:solidFill>
              </a:rPr>
              <a:t>GRETA-CFA du Maine</a:t>
            </a:r>
          </a:p>
          <a:p>
            <a:r>
              <a:rPr lang="fr-FR" i="1" dirty="0">
                <a:solidFill>
                  <a:srgbClr val="00365F"/>
                </a:solidFill>
              </a:rPr>
              <a:t>Référente Certification  : Françoise COURCIER (coordinatrice pédagogique)</a:t>
            </a:r>
            <a:endParaRPr lang="fr-FR" b="1" dirty="0">
              <a:solidFill>
                <a:srgbClr val="00365F"/>
              </a:solidFill>
            </a:endParaRPr>
          </a:p>
          <a:p>
            <a:r>
              <a:rPr lang="fr-FR" b="1" dirty="0">
                <a:solidFill>
                  <a:srgbClr val="00365F"/>
                </a:solidFill>
              </a:rPr>
              <a:t>CFP : Vincent RAGUIN</a:t>
            </a:r>
          </a:p>
          <a:p>
            <a:endParaRPr lang="fr-FR" b="1" dirty="0">
              <a:solidFill>
                <a:srgbClr val="00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3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00882" y="305073"/>
            <a:ext cx="501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2911" y="991179"/>
            <a:ext cx="76693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Les missions CFP certification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391" y="1831174"/>
            <a:ext cx="864754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Référents certification de proximité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Réponse aux questions en lien avec la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Transmission des informations aux CFP et coordos de la veille réglementaire  transmise par la DRAFPIC</a:t>
            </a:r>
          </a:p>
          <a:p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6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Les missions des coordos référents: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Réponse aux questions techniques en lien avec la partie production de la formation sur le volet certification ( exemples: CYCLADES, utilisation livret…)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1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00882" y="305073"/>
            <a:ext cx="5015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2025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1300" y="1268016"/>
            <a:ext cx="76693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Les objectifs de la certification - règlementation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280" y="2602961"/>
            <a:ext cx="8647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Favoriser l’accès à une certification totale ou partielle pour tout apprenant,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Construire une ingénierie de parcours certifiant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65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65F"/>
                </a:solidFill>
              </a:rPr>
              <a:t>Favoriser les mixages des parcours et des publics</a:t>
            </a:r>
          </a:p>
          <a:p>
            <a:endParaRPr lang="fr-FR" dirty="0">
              <a:solidFill>
                <a:srgbClr val="003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6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1216" y="305073"/>
            <a:ext cx="496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/>
              </a:rPr>
              <a:t>Certification – Règlementation /  2025 - 2026</a:t>
            </a:r>
            <a:endParaRPr lang="en-US" sz="1600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0096" y="812904"/>
            <a:ext cx="43622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 dirty="0">
                <a:solidFill>
                  <a:srgbClr val="E94E1B"/>
                </a:solidFill>
                <a:latin typeface="Arial Narrow" panose="020B0606020202030204" pitchFamily="34" charset="0"/>
              </a:rPr>
              <a:t>Vos ressources documentaires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756" y="1474624"/>
            <a:ext cx="86811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 b="1" u="sng" dirty="0">
                <a:solidFill>
                  <a:srgbClr val="E94E1B"/>
                </a:solidFill>
                <a:latin typeface="Arial" pitchFamily="34" charset="0"/>
              </a:rPr>
              <a:t>LES INCONTOURNABLES </a:t>
            </a:r>
          </a:p>
          <a:p>
            <a:pPr lvl="0">
              <a:spcBef>
                <a:spcPct val="0"/>
              </a:spcBef>
              <a:defRPr/>
            </a:pPr>
            <a:endParaRPr lang="fr-FR" sz="2000" b="1" u="sng" dirty="0">
              <a:solidFill>
                <a:srgbClr val="00365F"/>
              </a:solidFill>
              <a:latin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fr-FR" sz="2000" b="1" u="sng" dirty="0">
              <a:solidFill>
                <a:srgbClr val="00365F"/>
              </a:solidFill>
              <a:latin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fr-FR" sz="2000" b="1" u="sng" dirty="0">
              <a:solidFill>
                <a:srgbClr val="00365F"/>
              </a:solidFill>
              <a:latin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fr-FR" sz="2000" b="1" u="sng" dirty="0">
                <a:solidFill>
                  <a:srgbClr val="00365F"/>
                </a:solidFill>
                <a:latin typeface="Arial" pitchFamily="34" charset="0"/>
              </a:rPr>
              <a:t>Le guide pratique</a:t>
            </a:r>
            <a:r>
              <a:rPr lang="fr-FR" sz="2000" b="1" dirty="0">
                <a:solidFill>
                  <a:srgbClr val="00365F"/>
                </a:solidFill>
                <a:latin typeface="Arial" pitchFamily="34" charset="0"/>
              </a:rPr>
              <a:t> de la certification et vie des diplômes (Mars 2025)</a:t>
            </a:r>
          </a:p>
          <a:p>
            <a:pPr lvl="0">
              <a:spcBef>
                <a:spcPct val="0"/>
              </a:spcBef>
              <a:defRPr/>
            </a:pPr>
            <a:endParaRPr lang="fr-FR" sz="2000" b="1" dirty="0">
              <a:solidFill>
                <a:srgbClr val="00365F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fr-FR" sz="2000" b="1" dirty="0">
              <a:solidFill>
                <a:srgbClr val="00365F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fr-FR" sz="2000" b="1" u="sng" dirty="0">
                <a:solidFill>
                  <a:srgbClr val="00365F"/>
                </a:solidFill>
                <a:latin typeface="Arial" pitchFamily="34" charset="0"/>
                <a:cs typeface="Arial" panose="020B0604020202020204" pitchFamily="34" charset="0"/>
              </a:rPr>
              <a:t>Le site Internet</a:t>
            </a:r>
            <a:r>
              <a:rPr lang="fr-FR" sz="2000" b="1" dirty="0">
                <a:solidFill>
                  <a:srgbClr val="00365F"/>
                </a:solidFill>
                <a:latin typeface="Arial" pitchFamily="34" charset="0"/>
                <a:cs typeface="Arial" panose="020B0604020202020204" pitchFamily="34" charset="0"/>
              </a:rPr>
              <a:t> DRAFPIC de la certification</a:t>
            </a:r>
            <a:endParaRPr lang="fr-FR" sz="2000" b="1" dirty="0">
              <a:solidFill>
                <a:srgbClr val="00365F"/>
              </a:solidFill>
              <a:latin typeface="Arial" pitchFamily="34" charset="0"/>
              <a:hlinkClick r:id="rId3"/>
            </a:endParaRPr>
          </a:p>
          <a:p>
            <a:pPr lvl="0">
              <a:spcBef>
                <a:spcPct val="0"/>
              </a:spcBef>
              <a:defRPr/>
            </a:pPr>
            <a:r>
              <a:rPr lang="fr-FR" sz="2000" b="1" dirty="0">
                <a:solidFill>
                  <a:srgbClr val="00365F"/>
                </a:solidFill>
                <a:latin typeface="Arial" pitchFamily="34" charset="0"/>
                <a:hlinkClick r:id="rId3"/>
              </a:rPr>
              <a:t>https://wordpress.reseau-greta-cfa-pdl.fr/</a:t>
            </a:r>
            <a:r>
              <a:rPr lang="fr-FR" sz="2000" b="1" dirty="0">
                <a:solidFill>
                  <a:srgbClr val="00365F"/>
                </a:solidFill>
                <a:latin typeface="Arial" pitchFamily="34" charset="0"/>
              </a:rPr>
              <a:t>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fr-FR" sz="1600" i="1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0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96A7602-2250-4813-A721-BC25241A9195}"/>
              </a:ext>
            </a:extLst>
          </p:cNvPr>
          <p:cNvSpPr txBox="1"/>
          <p:nvPr/>
        </p:nvSpPr>
        <p:spPr>
          <a:xfrm>
            <a:off x="213064" y="1041141"/>
            <a:ext cx="1051799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fr-FR" b="1" u="sng" dirty="0">
              <a:solidFill>
                <a:srgbClr val="00365F"/>
              </a:solidFill>
              <a:latin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fr-FR" sz="1800" b="1" u="sng" dirty="0">
              <a:solidFill>
                <a:srgbClr val="00365F"/>
              </a:solidFill>
              <a:latin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fr-FR" sz="2800" b="1" u="sng" dirty="0">
                <a:solidFill>
                  <a:srgbClr val="00365F"/>
                </a:solidFill>
                <a:latin typeface="Arial" pitchFamily="34" charset="0"/>
              </a:rPr>
              <a:t>Pour trouver une certification ou assurer une veille</a:t>
            </a:r>
            <a:r>
              <a:rPr lang="fr-FR" sz="2800" b="1" dirty="0">
                <a:solidFill>
                  <a:srgbClr val="00365F"/>
                </a:solidFill>
                <a:latin typeface="Arial" pitchFamily="34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fr-FR" sz="1800" b="1" dirty="0">
                <a:solidFill>
                  <a:srgbClr val="00365F"/>
                </a:solidFill>
                <a:latin typeface="Arial" pitchFamily="34" charset="0"/>
              </a:rPr>
              <a:t>Le site officiel de la certification professionnelle</a:t>
            </a:r>
          </a:p>
          <a:p>
            <a:pPr lvl="0">
              <a:spcBef>
                <a:spcPct val="0"/>
              </a:spcBef>
              <a:defRPr/>
            </a:pPr>
            <a:r>
              <a:rPr lang="fr-FR" sz="1800" b="1" dirty="0">
                <a:solidFill>
                  <a:srgbClr val="00365F"/>
                </a:solidFill>
                <a:latin typeface="Arial" pitchFamily="34" charset="0"/>
                <a:hlinkClick r:id="rId3"/>
              </a:rPr>
              <a:t>https://www.francecompetences.fr/</a:t>
            </a:r>
            <a:endParaRPr lang="fr-FR" sz="1800" b="1" dirty="0">
              <a:solidFill>
                <a:srgbClr val="00365F"/>
              </a:solidFill>
              <a:latin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fr-FR" sz="1600" b="1" i="1" dirty="0">
              <a:solidFill>
                <a:srgbClr val="00365F"/>
              </a:solidFill>
              <a:latin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fr-FR" sz="1800" b="1" dirty="0">
              <a:solidFill>
                <a:srgbClr val="00365F"/>
              </a:solidFill>
              <a:latin typeface="Arial" pitchFamily="34" charset="0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2800" b="1" u="sng" dirty="0">
                <a:solidFill>
                  <a:srgbClr val="00365F"/>
                </a:solidFill>
                <a:latin typeface="Arial" pitchFamily="34" charset="0"/>
              </a:rPr>
              <a:t>Pour les référentiels des diplômes de l’Éducation nationale</a:t>
            </a:r>
            <a:r>
              <a:rPr lang="fr-FR" sz="2800" b="1" dirty="0">
                <a:solidFill>
                  <a:srgbClr val="00365F"/>
                </a:solidFill>
                <a:latin typeface="Arial" pitchFamily="34" charset="0"/>
              </a:rPr>
              <a:t> :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fr-FR" sz="1800" b="1" dirty="0">
                <a:solidFill>
                  <a:srgbClr val="00365F"/>
                </a:solidFill>
                <a:latin typeface="Arial" pitchFamily="34" charset="0"/>
                <a:hlinkClick r:id="rId4"/>
              </a:rPr>
              <a:t>https://eduscol.education.fr/pid23236/diplomes-professionnels.html</a:t>
            </a:r>
            <a:endParaRPr lang="fr-FR" sz="1800" b="1" dirty="0">
              <a:solidFill>
                <a:srgbClr val="00365F"/>
              </a:solidFill>
              <a:latin typeface="Arial" pitchFamily="34" charset="0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endParaRPr lang="fr-FR" b="1" dirty="0">
              <a:solidFill>
                <a:srgbClr val="00365F"/>
              </a:solidFill>
              <a:latin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0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1821</TotalTime>
  <Words>3242</Words>
  <Application>Microsoft Office PowerPoint</Application>
  <PresentationFormat>Affichage à l'écran (4:3)</PresentationFormat>
  <Paragraphs>425</Paragraphs>
  <Slides>42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Arial Narrow</vt:lpstr>
      <vt:lpstr>Calibri</vt:lpstr>
      <vt:lpstr>Google Sans</vt:lpstr>
      <vt:lpstr>Open Sans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HOBÉ Nathalie</dc:creator>
  <cp:lastModifiedBy>TROJAN Guylène</cp:lastModifiedBy>
  <cp:revision>187</cp:revision>
  <dcterms:created xsi:type="dcterms:W3CDTF">2025-01-15T10:14:24Z</dcterms:created>
  <dcterms:modified xsi:type="dcterms:W3CDTF">2026-02-13T08:06:07Z</dcterms:modified>
</cp:coreProperties>
</file>